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xlsx" ContentType="application/vnd.openxmlformats-officedocument.spreadsheetml.sheet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96" r:id="rId3"/>
    <p:sldId id="279" r:id="rId4"/>
    <p:sldId id="284" r:id="rId5"/>
    <p:sldId id="290" r:id="rId6"/>
    <p:sldId id="278" r:id="rId7"/>
    <p:sldId id="266" r:id="rId8"/>
    <p:sldId id="264" r:id="rId9"/>
    <p:sldId id="301" r:id="rId10"/>
    <p:sldId id="268" r:id="rId11"/>
    <p:sldId id="269" r:id="rId12"/>
    <p:sldId id="270" r:id="rId13"/>
    <p:sldId id="309" r:id="rId14"/>
    <p:sldId id="310" r:id="rId15"/>
    <p:sldId id="311" r:id="rId16"/>
    <p:sldId id="289" r:id="rId17"/>
    <p:sldId id="297" r:id="rId18"/>
    <p:sldId id="288" r:id="rId19"/>
    <p:sldId id="275" r:id="rId20"/>
    <p:sldId id="280" r:id="rId21"/>
    <p:sldId id="271" r:id="rId22"/>
    <p:sldId id="272" r:id="rId23"/>
    <p:sldId id="287" r:id="rId24"/>
    <p:sldId id="281" r:id="rId25"/>
    <p:sldId id="282" r:id="rId26"/>
    <p:sldId id="291" r:id="rId27"/>
    <p:sldId id="299" r:id="rId28"/>
    <p:sldId id="300" r:id="rId29"/>
    <p:sldId id="276" r:id="rId30"/>
    <p:sldId id="292" r:id="rId31"/>
    <p:sldId id="277" r:id="rId32"/>
    <p:sldId id="283" r:id="rId33"/>
    <p:sldId id="298" r:id="rId34"/>
    <p:sldId id="293" r:id="rId35"/>
    <p:sldId id="294" r:id="rId36"/>
    <p:sldId id="295" r:id="rId37"/>
    <p:sldId id="302" r:id="rId38"/>
    <p:sldId id="303" r:id="rId39"/>
    <p:sldId id="273" r:id="rId40"/>
    <p:sldId id="286" r:id="rId41"/>
    <p:sldId id="274" r:id="rId42"/>
    <p:sldId id="262" r:id="rId43"/>
    <p:sldId id="312" r:id="rId44"/>
    <p:sldId id="306" r:id="rId45"/>
    <p:sldId id="307" r:id="rId46"/>
    <p:sldId id="308" r:id="rId4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26"/>
    <a:srgbClr val="817D76"/>
    <a:srgbClr val="FFE269"/>
    <a:srgbClr val="FFCC00"/>
    <a:srgbClr val="8B8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5456778-BC8B-406A-B30B-3380A914AB42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09A5FA8-CB2F-4917-9664-D06D71D39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2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CA580-F36F-45B4-B439-4E1A1627280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3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CA580-F36F-45B4-B439-4E1A1627280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3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5FA8-CB2F-4917-9664-D06D71D398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5FA8-CB2F-4917-9664-D06D71D398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20574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" y="62484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04800" y="457200"/>
            <a:ext cx="8229600" cy="1447800"/>
          </a:xfrm>
        </p:spPr>
        <p:txBody>
          <a:bodyPr>
            <a:normAutofit/>
          </a:bodyPr>
          <a:lstStyle>
            <a:lvl1pPr marL="0" indent="0">
              <a:defRPr sz="4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lor 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153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B2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ection Title #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295400" y="511314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7783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Title #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7783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 #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rgbClr val="8B8376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77836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800">
                <a:solidFill>
                  <a:srgbClr val="8B8376"/>
                </a:solidFill>
                <a:latin typeface="Century Gothic" pitchFamily="34" charset="0"/>
              </a:defRPr>
            </a:lvl2pPr>
            <a:lvl3pPr>
              <a:defRPr sz="2400">
                <a:solidFill>
                  <a:srgbClr val="8B8376"/>
                </a:solidFill>
                <a:latin typeface="Century Gothic" pitchFamily="34" charset="0"/>
              </a:defRPr>
            </a:lvl3pPr>
            <a:lvl4pPr>
              <a:defRPr sz="2000">
                <a:solidFill>
                  <a:srgbClr val="8B8376"/>
                </a:solidFill>
                <a:latin typeface="Century Gothic" pitchFamily="34" charset="0"/>
              </a:defRPr>
            </a:lvl4pPr>
            <a:lvl5pPr>
              <a:defRPr sz="2000">
                <a:solidFill>
                  <a:srgbClr val="8B8376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lor 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Gray 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In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19050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" y="62484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04800" y="457200"/>
            <a:ext cx="8229600" cy="762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rgbClr val="FF9B26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rgbClr val="FF9B26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rgbClr val="FF9B26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rgbClr val="FF9B26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rgbClr val="FF9B2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67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ullets Whit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55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533400" y="1295400"/>
            <a:ext cx="7924800" cy="3810000"/>
          </a:xfrm>
        </p:spPr>
        <p:txBody>
          <a:bodyPr anchor="t"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har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5334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13179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Char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572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400">
                <a:solidFill>
                  <a:srgbClr val="8B8376"/>
                </a:solidFill>
                <a:latin typeface="Century Gothic" pitchFamily="34" charset="0"/>
              </a:defRPr>
            </a:lvl2pPr>
            <a:lvl3pPr>
              <a:defRPr sz="2000">
                <a:solidFill>
                  <a:srgbClr val="8B8376"/>
                </a:solidFill>
                <a:latin typeface="Century Gothic" pitchFamily="34" charset="0"/>
              </a:defRPr>
            </a:lvl3pPr>
            <a:lvl4pPr>
              <a:defRPr sz="1800">
                <a:solidFill>
                  <a:srgbClr val="8B8376"/>
                </a:solidFill>
                <a:latin typeface="Century Gothic" pitchFamily="34" charset="0"/>
              </a:defRPr>
            </a:lvl4pPr>
            <a:lvl5pPr>
              <a:defRPr sz="1800">
                <a:solidFill>
                  <a:srgbClr val="8B8376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400">
                <a:solidFill>
                  <a:srgbClr val="8B8376"/>
                </a:solidFill>
                <a:latin typeface="Century Gothic" pitchFamily="34" charset="0"/>
              </a:defRPr>
            </a:lvl2pPr>
            <a:lvl3pPr>
              <a:defRPr sz="2000">
                <a:solidFill>
                  <a:srgbClr val="8B8376"/>
                </a:solidFill>
                <a:latin typeface="Century Gothic" pitchFamily="34" charset="0"/>
              </a:defRPr>
            </a:lvl3pPr>
            <a:lvl4pPr>
              <a:defRPr sz="1800">
                <a:solidFill>
                  <a:srgbClr val="8B8376"/>
                </a:solidFill>
                <a:latin typeface="Century Gothic" pitchFamily="34" charset="0"/>
              </a:defRPr>
            </a:lvl4pPr>
            <a:lvl5pPr>
              <a:defRPr sz="1800">
                <a:solidFill>
                  <a:srgbClr val="8B8376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lor Two Conten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ay Two Conten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martArt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 anchor="t"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martArt Diagram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rgbClr val="8B8376"/>
                </a:solidFill>
              </a:defRPr>
            </a:lvl1pPr>
          </a:lstStyle>
          <a:p>
            <a:pPr lvl="0"/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9530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rgbClr val="8B8376"/>
                </a:solidFill>
              </a:defRPr>
            </a:lvl1pPr>
          </a:lstStyle>
          <a:p>
            <a:pPr lvl="0"/>
            <a:r>
              <a:rPr lang="en-US" dirty="0" smtClean="0"/>
              <a:t>Click to edit text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martArt Diagram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icon to add SmartArt graphic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914400"/>
            <a:ext cx="4572000" cy="1981200"/>
          </a:xfrm>
        </p:spPr>
        <p:txBody>
          <a:bodyPr anchor="t">
            <a:noAutofit/>
          </a:bodyPr>
          <a:lstStyle>
            <a:lvl1pPr>
              <a:buNone/>
              <a:defRPr sz="125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4000">
                <a:solidFill>
                  <a:srgbClr val="FF9B26"/>
                </a:solidFill>
              </a:defRPr>
            </a:lvl2pPr>
            <a:lvl3pPr>
              <a:defRPr sz="3600">
                <a:solidFill>
                  <a:srgbClr val="FF9B26"/>
                </a:solidFill>
              </a:defRPr>
            </a:lvl3pPr>
            <a:lvl4pPr>
              <a:defRPr sz="3200">
                <a:solidFill>
                  <a:srgbClr val="FF9B26"/>
                </a:solidFill>
              </a:defRPr>
            </a:lvl4pPr>
            <a:lvl5pPr>
              <a:defRPr sz="3200">
                <a:solidFill>
                  <a:srgbClr val="FF9B26"/>
                </a:solidFill>
              </a:defRPr>
            </a:lvl5pPr>
          </a:lstStyle>
          <a:p>
            <a:pPr lvl="0"/>
            <a:r>
              <a:rPr lang="en-US" dirty="0" smtClean="0"/>
              <a:t>#k#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343400" y="2971800"/>
            <a:ext cx="4572000" cy="2667000"/>
          </a:xfrm>
        </p:spPr>
        <p:txBody>
          <a:bodyPr>
            <a:normAutofit/>
          </a:bodyPr>
          <a:lstStyle>
            <a:lvl1pPr marL="0" indent="0">
              <a:defRPr sz="4000">
                <a:solidFill>
                  <a:srgbClr val="FF9B2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lor Picture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ray Picture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48200" y="6096000"/>
            <a:ext cx="25146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48200" y="6096000"/>
            <a:ext cx="25146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Multi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4820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48200" y="25908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Multi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4820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48200" y="25908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Multi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4820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0" y="25908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 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Multi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4820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0" y="25908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103653"/>
            <a:ext cx="1371600" cy="364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4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0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 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lank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lank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2296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5440" cy="36548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2/2/2014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6" r:id="rId2"/>
    <p:sldLayoutId id="2147483654" r:id="rId3"/>
    <p:sldLayoutId id="2147483690" r:id="rId4"/>
    <p:sldLayoutId id="2147483702" r:id="rId5"/>
    <p:sldLayoutId id="2147483655" r:id="rId6"/>
    <p:sldLayoutId id="2147483689" r:id="rId7"/>
    <p:sldLayoutId id="2147483701" r:id="rId8"/>
    <p:sldLayoutId id="2147483649" r:id="rId9"/>
    <p:sldLayoutId id="2147483695" r:id="rId10"/>
    <p:sldLayoutId id="2147483703" r:id="rId11"/>
    <p:sldLayoutId id="2147483678" r:id="rId12"/>
    <p:sldLayoutId id="2147483664" r:id="rId13"/>
    <p:sldLayoutId id="2147483665" r:id="rId14"/>
    <p:sldLayoutId id="2147483676" r:id="rId15"/>
    <p:sldLayoutId id="2147483669" r:id="rId16"/>
    <p:sldLayoutId id="2147483656" r:id="rId17"/>
    <p:sldLayoutId id="2147483688" r:id="rId18"/>
    <p:sldLayoutId id="2147483708" r:id="rId19"/>
    <p:sldLayoutId id="2147483717" r:id="rId20"/>
    <p:sldLayoutId id="2147483718" r:id="rId21"/>
    <p:sldLayoutId id="2147483666" r:id="rId22"/>
    <p:sldLayoutId id="2147483682" r:id="rId23"/>
    <p:sldLayoutId id="2147483709" r:id="rId24"/>
    <p:sldLayoutId id="2147483652" r:id="rId25"/>
    <p:sldLayoutId id="2147483692" r:id="rId26"/>
    <p:sldLayoutId id="2147483711" r:id="rId27"/>
    <p:sldLayoutId id="2147483668" r:id="rId28"/>
    <p:sldLayoutId id="2147483683" r:id="rId29"/>
    <p:sldLayoutId id="2147483713" r:id="rId30"/>
    <p:sldLayoutId id="2147483671" r:id="rId31"/>
    <p:sldLayoutId id="2147483657" r:id="rId32"/>
    <p:sldLayoutId id="2147483687" r:id="rId33"/>
    <p:sldLayoutId id="2147483714" r:id="rId34"/>
    <p:sldLayoutId id="2147483672" r:id="rId35"/>
    <p:sldLayoutId id="2147483697" r:id="rId36"/>
    <p:sldLayoutId id="2147483673" r:id="rId37"/>
    <p:sldLayoutId id="2147483698" r:id="rId38"/>
    <p:sldLayoutId id="2147483674" r:id="rId39"/>
    <p:sldLayoutId id="2147483699" r:id="rId40"/>
    <p:sldLayoutId id="2147483715" r:id="rId41"/>
    <p:sldLayoutId id="2147483716" r:id="rId4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5" y="1492749"/>
            <a:ext cx="2562225" cy="95469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2057400"/>
            <a:ext cx="3352800" cy="60478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DTA Research &amp; Development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Date: December 5, 2013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Regional-Level Dynamic Traffic Assignment Modeling with CUBE Avenue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2987311"/>
            <a:ext cx="1375440" cy="365489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5600"/>
          <a:stretch>
            <a:fillRect/>
          </a:stretch>
        </p:blipFill>
        <p:spPr>
          <a:xfrm>
            <a:off x="3273156" y="2438400"/>
            <a:ext cx="5892800" cy="44196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0"/>
            <a:ext cx="1567251" cy="245745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216258" y="2471980"/>
            <a:ext cx="1053884" cy="4362773"/>
          </a:xfrm>
          <a:custGeom>
            <a:avLst/>
            <a:gdLst>
              <a:gd name="connsiteX0" fmla="*/ 0 w 1053884"/>
              <a:gd name="connsiteY0" fmla="*/ 1898542 h 4362773"/>
              <a:gd name="connsiteX1" fmla="*/ 1053884 w 1053884"/>
              <a:gd name="connsiteY1" fmla="*/ 0 h 4362773"/>
              <a:gd name="connsiteX2" fmla="*/ 1053884 w 1053884"/>
              <a:gd name="connsiteY2" fmla="*/ 4362773 h 4362773"/>
              <a:gd name="connsiteX3" fmla="*/ 0 w 1053884"/>
              <a:gd name="connsiteY3" fmla="*/ 1898542 h 436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884" h="4362773">
                <a:moveTo>
                  <a:pt x="0" y="1898542"/>
                </a:moveTo>
                <a:lnTo>
                  <a:pt x="1053884" y="0"/>
                </a:lnTo>
                <a:lnTo>
                  <a:pt x="1053884" y="4362773"/>
                </a:lnTo>
                <a:lnTo>
                  <a:pt x="0" y="189854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DTA Modeling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14465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we do it?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446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4041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Model Framework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752600"/>
            <a:ext cx="7924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Software platform: CUBE Avenue.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Study area includes the13-County NJTPA region, a total of 1,635 zones (Internal TAZs+ External Stations).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Approximately 34,500 network links and 14,000 nodes.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Leveraging existing model inputs including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the highway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network and matrices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provided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from NJRTME.</a:t>
            </a:r>
          </a:p>
        </p:txBody>
      </p:sp>
    </p:spTree>
    <p:extLst>
      <p:ext uri="{BB962C8B-B14F-4D97-AF65-F5344CB8AC3E}">
        <p14:creationId xmlns:p14="http://schemas.microsoft.com/office/powerpoint/2010/main" val="29867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Modeling Process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66223"/>
            <a:ext cx="79248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Use 3-Hour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AM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peak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period demand by vehicle class (SOV, HOV and Trucks) as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defined in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NJRTME.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NJRTME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network with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link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capacities that reflect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Traffic Control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Devices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(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TCDs) and intersection lane configurations and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assumed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conditions, modified as necessary for this demonstration.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Allocate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trips into hourly demand with Stantec-developed temporal distribution sub-model, then further disaggregate into 15-minute intervals using observed travel patterns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  <a:endParaRPr lang="en-US" sz="2400" dirty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Modify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CUBE Voyager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standard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highway traffic assignment scripts to enable CUBE Avenue DTA modeling.</a:t>
            </a:r>
          </a:p>
        </p:txBody>
      </p:sp>
    </p:spTree>
    <p:extLst>
      <p:ext uri="{BB962C8B-B14F-4D97-AF65-F5344CB8AC3E}">
        <p14:creationId xmlns:p14="http://schemas.microsoft.com/office/powerpoint/2010/main" val="27496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/>
          <p:cNvSpPr txBox="1"/>
          <p:nvPr/>
        </p:nvSpPr>
        <p:spPr>
          <a:xfrm>
            <a:off x="5728581" y="390895"/>
            <a:ext cx="349161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Major Arterial Approach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 lanes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Capacity of  1800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./Hr.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242181" y="223082"/>
            <a:ext cx="8632057" cy="6173779"/>
            <a:chOff x="242181" y="223082"/>
            <a:chExt cx="8632057" cy="6173779"/>
          </a:xfrm>
        </p:grpSpPr>
        <p:grpSp>
          <p:nvGrpSpPr>
            <p:cNvPr id="164" name="Group 163"/>
            <p:cNvGrpSpPr/>
            <p:nvPr/>
          </p:nvGrpSpPr>
          <p:grpSpPr>
            <a:xfrm>
              <a:off x="242181" y="223082"/>
              <a:ext cx="8632057" cy="6173779"/>
              <a:chOff x="152400" y="227019"/>
              <a:chExt cx="8632057" cy="6173779"/>
            </a:xfrm>
          </p:grpSpPr>
          <p:cxnSp>
            <p:nvCxnSpPr>
              <p:cNvPr id="6" name="Straight Connector 5"/>
              <p:cNvCxnSpPr>
                <a:endCxn id="62" idx="2"/>
              </p:cNvCxnSpPr>
              <p:nvPr/>
            </p:nvCxnSpPr>
            <p:spPr>
              <a:xfrm>
                <a:off x="5410200" y="269474"/>
                <a:ext cx="24" cy="235507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3460697" y="3962399"/>
                <a:ext cx="0" cy="243839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52400" y="2819400"/>
                <a:ext cx="3124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2" idx="0"/>
              </p:cNvCxnSpPr>
              <p:nvPr/>
            </p:nvCxnSpPr>
            <p:spPr>
              <a:xfrm>
                <a:off x="5658412" y="2817117"/>
                <a:ext cx="3126045" cy="22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/>
              <p:cNvGrpSpPr/>
              <p:nvPr/>
            </p:nvGrpSpPr>
            <p:grpSpPr>
              <a:xfrm>
                <a:off x="152400" y="3200400"/>
                <a:ext cx="2971800" cy="609600"/>
                <a:chOff x="152400" y="3200400"/>
                <a:chExt cx="2971800" cy="6096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52400" y="3200400"/>
                  <a:ext cx="2971800" cy="0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Flowchart: Process 29"/>
                <p:cNvSpPr/>
                <p:nvPr/>
              </p:nvSpPr>
              <p:spPr>
                <a:xfrm>
                  <a:off x="152400" y="3221830"/>
                  <a:ext cx="1752600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Isosceles Triangle 30"/>
                <p:cNvSpPr/>
                <p:nvPr/>
              </p:nvSpPr>
              <p:spPr>
                <a:xfrm rot="10800000">
                  <a:off x="1905000" y="3221830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52400" y="3437334"/>
                  <a:ext cx="1752600" cy="833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2667000" y="3447775"/>
                  <a:ext cx="446162" cy="424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Bent-Up Arrow 41"/>
                <p:cNvSpPr/>
                <p:nvPr/>
              </p:nvSpPr>
              <p:spPr>
                <a:xfrm>
                  <a:off x="2837445" y="3276600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Up Arrow 42"/>
                <p:cNvSpPr/>
                <p:nvPr/>
              </p:nvSpPr>
              <p:spPr>
                <a:xfrm rot="5400000">
                  <a:off x="2882262" y="3518536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3112209" y="3200400"/>
                  <a:ext cx="0" cy="609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/>
              <p:nvPr/>
            </p:nvGrpSpPr>
            <p:grpSpPr>
              <a:xfrm rot="10800000">
                <a:off x="5812657" y="2836069"/>
                <a:ext cx="2971800" cy="609600"/>
                <a:chOff x="152400" y="3200400"/>
                <a:chExt cx="2971800" cy="609600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2400" y="3200400"/>
                  <a:ext cx="2971800" cy="0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Flowchart: Process 48"/>
                <p:cNvSpPr/>
                <p:nvPr/>
              </p:nvSpPr>
              <p:spPr>
                <a:xfrm>
                  <a:off x="152400" y="3221830"/>
                  <a:ext cx="1752600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1905000" y="3221830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52400" y="3437334"/>
                  <a:ext cx="1752600" cy="833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2667000" y="3447775"/>
                  <a:ext cx="446162" cy="424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3" name="Bent-Up Arrow 52"/>
                <p:cNvSpPr/>
                <p:nvPr/>
              </p:nvSpPr>
              <p:spPr>
                <a:xfrm>
                  <a:off x="2837445" y="3276600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Up Arrow 53"/>
                <p:cNvSpPr/>
                <p:nvPr/>
              </p:nvSpPr>
              <p:spPr>
                <a:xfrm rot="5400000">
                  <a:off x="2882262" y="3518536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3112209" y="3200400"/>
                  <a:ext cx="0" cy="609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/>
              <p:cNvCxnSpPr>
                <a:endCxn id="60" idx="0"/>
              </p:cNvCxnSpPr>
              <p:nvPr/>
            </p:nvCxnSpPr>
            <p:spPr>
              <a:xfrm>
                <a:off x="152400" y="3810000"/>
                <a:ext cx="3060085" cy="7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3" idx="2"/>
              </p:cNvCxnSpPr>
              <p:nvPr/>
            </p:nvCxnSpPr>
            <p:spPr>
              <a:xfrm flipV="1">
                <a:off x="5603498" y="3810000"/>
                <a:ext cx="3180959" cy="2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Arc 59"/>
              <p:cNvSpPr/>
              <p:nvPr/>
            </p:nvSpPr>
            <p:spPr>
              <a:xfrm>
                <a:off x="3003497" y="380999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5400000">
                <a:off x="3041597" y="239871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10800000">
                <a:off x="5410200" y="243681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16200000">
                <a:off x="5372124" y="3848101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>
                <a:endCxn id="31" idx="2"/>
              </p:cNvCxnSpPr>
              <p:nvPr/>
            </p:nvCxnSpPr>
            <p:spPr>
              <a:xfrm flipV="1">
                <a:off x="1905000" y="3221830"/>
                <a:ext cx="228600" cy="22594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7" name="Group 116"/>
              <p:cNvGrpSpPr/>
              <p:nvPr/>
            </p:nvGrpSpPr>
            <p:grpSpPr>
              <a:xfrm>
                <a:off x="4512308" y="4167214"/>
                <a:ext cx="739298" cy="2195987"/>
                <a:chOff x="4512308" y="4167214"/>
                <a:chExt cx="739298" cy="2195987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4512308" y="4190997"/>
                  <a:ext cx="0" cy="2172203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5" name="Flowchart: Process 84"/>
                <p:cNvSpPr/>
                <p:nvPr/>
              </p:nvSpPr>
              <p:spPr>
                <a:xfrm rot="16200000">
                  <a:off x="4076404" y="5687863"/>
                  <a:ext cx="1143502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Isosceles Triangle 85"/>
                <p:cNvSpPr/>
                <p:nvPr/>
              </p:nvSpPr>
              <p:spPr>
                <a:xfrm rot="5400000">
                  <a:off x="4533854" y="5001811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763595" y="5219694"/>
                  <a:ext cx="4165" cy="11435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4800600" y="4167214"/>
                  <a:ext cx="0" cy="4809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Bent-Up Arrow 88"/>
                <p:cNvSpPr/>
                <p:nvPr/>
              </p:nvSpPr>
              <p:spPr>
                <a:xfrm rot="16200000">
                  <a:off x="4582425" y="4327207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Up Arrow 89"/>
                <p:cNvSpPr/>
                <p:nvPr/>
              </p:nvSpPr>
              <p:spPr>
                <a:xfrm>
                  <a:off x="4930140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5105400" y="4171315"/>
                  <a:ext cx="0" cy="2191886"/>
                </a:xfrm>
                <a:prstGeom prst="line">
                  <a:avLst/>
                </a:prstGeom>
                <a:ln w="19050" cmpd="sng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Up Arrow 104"/>
                <p:cNvSpPr/>
                <p:nvPr/>
              </p:nvSpPr>
              <p:spPr>
                <a:xfrm>
                  <a:off x="5205887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Connector 112"/>
                <p:cNvCxnSpPr>
                  <a:stCxn id="86" idx="2"/>
                  <a:endCxn id="86" idx="0"/>
                </p:cNvCxnSpPr>
                <p:nvPr/>
              </p:nvCxnSpPr>
              <p:spPr>
                <a:xfrm>
                  <a:off x="4544570" y="4991096"/>
                  <a:ext cx="207169" cy="2286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Straight Connector 115"/>
              <p:cNvCxnSpPr/>
              <p:nvPr/>
            </p:nvCxnSpPr>
            <p:spPr>
              <a:xfrm flipV="1">
                <a:off x="6822307" y="3203053"/>
                <a:ext cx="228600" cy="22594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 rot="10800000">
                <a:off x="3657600" y="228600"/>
                <a:ext cx="739298" cy="2195987"/>
                <a:chOff x="4512308" y="4167214"/>
                <a:chExt cx="739298" cy="2195987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4512308" y="4190997"/>
                  <a:ext cx="0" cy="2172203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Flowchart: Process 119"/>
                <p:cNvSpPr/>
                <p:nvPr/>
              </p:nvSpPr>
              <p:spPr>
                <a:xfrm rot="16200000">
                  <a:off x="4076404" y="5687863"/>
                  <a:ext cx="1143502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5400000">
                  <a:off x="4533854" y="5001811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763595" y="5219694"/>
                  <a:ext cx="4165" cy="11435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800600" y="4167214"/>
                  <a:ext cx="0" cy="4809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Bent-Up Arrow 123"/>
                <p:cNvSpPr/>
                <p:nvPr/>
              </p:nvSpPr>
              <p:spPr>
                <a:xfrm rot="16200000">
                  <a:off x="4582425" y="4327207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Up Arrow 124"/>
                <p:cNvSpPr/>
                <p:nvPr/>
              </p:nvSpPr>
              <p:spPr>
                <a:xfrm>
                  <a:off x="4930140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105400" y="4171315"/>
                  <a:ext cx="0" cy="2191886"/>
                </a:xfrm>
                <a:prstGeom prst="line">
                  <a:avLst/>
                </a:prstGeom>
                <a:ln w="19050" cmpd="sng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Up Arrow 126"/>
                <p:cNvSpPr/>
                <p:nvPr/>
              </p:nvSpPr>
              <p:spPr>
                <a:xfrm>
                  <a:off x="5205887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>
                  <a:stCxn id="121" idx="2"/>
                  <a:endCxn id="121" idx="0"/>
                </p:cNvCxnSpPr>
                <p:nvPr/>
              </p:nvCxnSpPr>
              <p:spPr>
                <a:xfrm>
                  <a:off x="4544570" y="4991096"/>
                  <a:ext cx="207169" cy="2286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9" name="Straight Connector 128"/>
              <p:cNvCxnSpPr/>
              <p:nvPr/>
            </p:nvCxnSpPr>
            <p:spPr>
              <a:xfrm flipH="1">
                <a:off x="3465302" y="2416959"/>
                <a:ext cx="954298" cy="35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495800" y="4170360"/>
                <a:ext cx="914400" cy="95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10224" y="4038598"/>
                <a:ext cx="0" cy="23622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endCxn id="61" idx="0"/>
              </p:cNvCxnSpPr>
              <p:nvPr/>
            </p:nvCxnSpPr>
            <p:spPr>
              <a:xfrm flipH="1">
                <a:off x="3459995" y="227019"/>
                <a:ext cx="702" cy="2342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5" name="TextBox 164"/>
            <p:cNvSpPr txBox="1"/>
            <p:nvPr/>
          </p:nvSpPr>
          <p:spPr>
            <a:xfrm rot="16200000">
              <a:off x="2487052" y="939605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Major Arterial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2181" y="2447872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Minor Arterial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56655" y="228600"/>
            <a:ext cx="8955391" cy="6309008"/>
            <a:chOff x="28213" y="261067"/>
            <a:chExt cx="8955391" cy="6309008"/>
          </a:xfrm>
        </p:grpSpPr>
        <p:grpSp>
          <p:nvGrpSpPr>
            <p:cNvPr id="162" name="Group 161"/>
            <p:cNvGrpSpPr/>
            <p:nvPr/>
          </p:nvGrpSpPr>
          <p:grpSpPr>
            <a:xfrm>
              <a:off x="28213" y="261067"/>
              <a:ext cx="8955391" cy="6309008"/>
              <a:chOff x="28213" y="261067"/>
              <a:chExt cx="8955391" cy="6309008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4321358" y="261067"/>
                <a:ext cx="196483" cy="3015531"/>
                <a:chOff x="4462205" y="228604"/>
                <a:chExt cx="196483" cy="3015531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4560447" y="228604"/>
                  <a:ext cx="0" cy="3015531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8" name="Oval 13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5400000">
                <a:off x="6558165" y="1183464"/>
                <a:ext cx="197186" cy="4331438"/>
                <a:chOff x="4462205" y="228604"/>
                <a:chExt cx="196483" cy="4331438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16200000">
                <a:off x="2093952" y="1182076"/>
                <a:ext cx="199960" cy="4331438"/>
                <a:chOff x="4462205" y="228604"/>
                <a:chExt cx="196483" cy="4331438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 rot="10800000">
                <a:off x="4324850" y="3378989"/>
                <a:ext cx="204311" cy="3126595"/>
                <a:chOff x="4455083" y="393118"/>
                <a:chExt cx="196483" cy="3126595"/>
              </a:xfrm>
            </p:grpSpPr>
            <p:cxnSp>
              <p:nvCxnSpPr>
                <p:cNvPr id="150" name="Straight Connector 149"/>
                <p:cNvCxnSpPr>
                  <a:stCxn id="151" idx="4"/>
                </p:cNvCxnSpPr>
                <p:nvPr/>
              </p:nvCxnSpPr>
              <p:spPr>
                <a:xfrm rot="10800000" flipH="1" flipV="1">
                  <a:off x="4553325" y="589601"/>
                  <a:ext cx="7123" cy="293011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/>
                <p:nvPr/>
              </p:nvSpPr>
              <p:spPr>
                <a:xfrm>
                  <a:off x="4455083" y="393118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TextBox 154"/>
              <p:cNvSpPr txBox="1"/>
              <p:nvPr/>
            </p:nvSpPr>
            <p:spPr>
              <a:xfrm>
                <a:off x="4545996" y="26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1002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213" y="284967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567767" y="293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1005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634906" y="623152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1004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258859" y="287253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1003</a:t>
                </a:r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4310299" y="3247815"/>
              <a:ext cx="214706" cy="21470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14401" y="4122121"/>
            <a:ext cx="324947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Minor Arterial Approach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Capacity of 500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./Hr.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145870" y="322661"/>
            <a:ext cx="295507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Standard </a:t>
            </a:r>
            <a:r>
              <a:rPr lang="en-US" sz="2000" b="1" dirty="0" smtClean="0">
                <a:solidFill>
                  <a:srgbClr val="00B050"/>
                </a:solidFill>
              </a:rPr>
              <a:t>Regional Model Intersection </a:t>
            </a:r>
            <a:r>
              <a:rPr lang="en-US" sz="2000" b="1" dirty="0" smtClean="0">
                <a:solidFill>
                  <a:srgbClr val="00B050"/>
                </a:solidFill>
              </a:rPr>
              <a:t>Representation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0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91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181" y="223082"/>
            <a:ext cx="8632057" cy="6173779"/>
            <a:chOff x="242181" y="223082"/>
            <a:chExt cx="8632057" cy="6173779"/>
          </a:xfrm>
        </p:grpSpPr>
        <p:grpSp>
          <p:nvGrpSpPr>
            <p:cNvPr id="164" name="Group 163"/>
            <p:cNvGrpSpPr/>
            <p:nvPr/>
          </p:nvGrpSpPr>
          <p:grpSpPr>
            <a:xfrm>
              <a:off x="242181" y="223082"/>
              <a:ext cx="8632057" cy="6173779"/>
              <a:chOff x="152400" y="227019"/>
              <a:chExt cx="8632057" cy="6173779"/>
            </a:xfrm>
          </p:grpSpPr>
          <p:cxnSp>
            <p:nvCxnSpPr>
              <p:cNvPr id="6" name="Straight Connector 5"/>
              <p:cNvCxnSpPr>
                <a:endCxn id="62" idx="2"/>
              </p:cNvCxnSpPr>
              <p:nvPr/>
            </p:nvCxnSpPr>
            <p:spPr>
              <a:xfrm>
                <a:off x="5410200" y="269474"/>
                <a:ext cx="24" cy="235507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3460697" y="3962399"/>
                <a:ext cx="0" cy="243839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52400" y="2819400"/>
                <a:ext cx="3124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2" idx="0"/>
              </p:cNvCxnSpPr>
              <p:nvPr/>
            </p:nvCxnSpPr>
            <p:spPr>
              <a:xfrm>
                <a:off x="5658412" y="2817117"/>
                <a:ext cx="3126045" cy="22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/>
              <p:cNvGrpSpPr/>
              <p:nvPr/>
            </p:nvGrpSpPr>
            <p:grpSpPr>
              <a:xfrm>
                <a:off x="152400" y="3200400"/>
                <a:ext cx="2971800" cy="609600"/>
                <a:chOff x="152400" y="3200400"/>
                <a:chExt cx="2971800" cy="6096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52400" y="3200400"/>
                  <a:ext cx="2971800" cy="0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Flowchart: Process 29"/>
                <p:cNvSpPr/>
                <p:nvPr/>
              </p:nvSpPr>
              <p:spPr>
                <a:xfrm>
                  <a:off x="152400" y="3221830"/>
                  <a:ext cx="1752600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Isosceles Triangle 30"/>
                <p:cNvSpPr/>
                <p:nvPr/>
              </p:nvSpPr>
              <p:spPr>
                <a:xfrm rot="10800000">
                  <a:off x="1905000" y="3221830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52400" y="3437334"/>
                  <a:ext cx="1752600" cy="833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2667000" y="3447775"/>
                  <a:ext cx="446162" cy="424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Bent-Up Arrow 41"/>
                <p:cNvSpPr/>
                <p:nvPr/>
              </p:nvSpPr>
              <p:spPr>
                <a:xfrm>
                  <a:off x="2837445" y="3276600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Up Arrow 42"/>
                <p:cNvSpPr/>
                <p:nvPr/>
              </p:nvSpPr>
              <p:spPr>
                <a:xfrm rot="5400000">
                  <a:off x="2882262" y="3518536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3112209" y="3200400"/>
                  <a:ext cx="0" cy="609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/>
              <p:nvPr/>
            </p:nvGrpSpPr>
            <p:grpSpPr>
              <a:xfrm rot="10800000">
                <a:off x="5812657" y="2836069"/>
                <a:ext cx="2971800" cy="609600"/>
                <a:chOff x="152400" y="3200400"/>
                <a:chExt cx="2971800" cy="609600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2400" y="3200400"/>
                  <a:ext cx="2971800" cy="0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Flowchart: Process 48"/>
                <p:cNvSpPr/>
                <p:nvPr/>
              </p:nvSpPr>
              <p:spPr>
                <a:xfrm>
                  <a:off x="152400" y="3221830"/>
                  <a:ext cx="1752600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1905000" y="3221830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52400" y="3437334"/>
                  <a:ext cx="1752600" cy="833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2667000" y="3447775"/>
                  <a:ext cx="446162" cy="424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3" name="Bent-Up Arrow 52"/>
                <p:cNvSpPr/>
                <p:nvPr/>
              </p:nvSpPr>
              <p:spPr>
                <a:xfrm>
                  <a:off x="2837445" y="3276600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Up Arrow 53"/>
                <p:cNvSpPr/>
                <p:nvPr/>
              </p:nvSpPr>
              <p:spPr>
                <a:xfrm rot="5400000">
                  <a:off x="2882262" y="3518536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3112209" y="3200400"/>
                  <a:ext cx="0" cy="609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/>
              <p:cNvCxnSpPr>
                <a:endCxn id="60" idx="0"/>
              </p:cNvCxnSpPr>
              <p:nvPr/>
            </p:nvCxnSpPr>
            <p:spPr>
              <a:xfrm>
                <a:off x="152400" y="3810000"/>
                <a:ext cx="3060085" cy="7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3" idx="2"/>
              </p:cNvCxnSpPr>
              <p:nvPr/>
            </p:nvCxnSpPr>
            <p:spPr>
              <a:xfrm flipV="1">
                <a:off x="5603498" y="3810000"/>
                <a:ext cx="3180959" cy="2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Arc 59"/>
              <p:cNvSpPr/>
              <p:nvPr/>
            </p:nvSpPr>
            <p:spPr>
              <a:xfrm>
                <a:off x="3003497" y="380999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5400000">
                <a:off x="3041597" y="239871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10800000">
                <a:off x="5410200" y="243681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16200000">
                <a:off x="5372124" y="3848101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>
                <a:endCxn id="31" idx="2"/>
              </p:cNvCxnSpPr>
              <p:nvPr/>
            </p:nvCxnSpPr>
            <p:spPr>
              <a:xfrm flipV="1">
                <a:off x="1905000" y="3221830"/>
                <a:ext cx="228600" cy="22594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7" name="Group 116"/>
              <p:cNvGrpSpPr/>
              <p:nvPr/>
            </p:nvGrpSpPr>
            <p:grpSpPr>
              <a:xfrm>
                <a:off x="4512308" y="4167214"/>
                <a:ext cx="739298" cy="2195987"/>
                <a:chOff x="4512308" y="4167214"/>
                <a:chExt cx="739298" cy="2195987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4512308" y="4190997"/>
                  <a:ext cx="0" cy="2172203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5" name="Flowchart: Process 84"/>
                <p:cNvSpPr/>
                <p:nvPr/>
              </p:nvSpPr>
              <p:spPr>
                <a:xfrm rot="16200000">
                  <a:off x="4076404" y="5687863"/>
                  <a:ext cx="1143502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Isosceles Triangle 85"/>
                <p:cNvSpPr/>
                <p:nvPr/>
              </p:nvSpPr>
              <p:spPr>
                <a:xfrm rot="5400000">
                  <a:off x="4533854" y="5001811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763595" y="5219694"/>
                  <a:ext cx="4165" cy="11435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4800600" y="4167214"/>
                  <a:ext cx="0" cy="4809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Bent-Up Arrow 88"/>
                <p:cNvSpPr/>
                <p:nvPr/>
              </p:nvSpPr>
              <p:spPr>
                <a:xfrm rot="16200000">
                  <a:off x="4582425" y="4327207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Up Arrow 89"/>
                <p:cNvSpPr/>
                <p:nvPr/>
              </p:nvSpPr>
              <p:spPr>
                <a:xfrm>
                  <a:off x="4930140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5105400" y="4171315"/>
                  <a:ext cx="0" cy="2191886"/>
                </a:xfrm>
                <a:prstGeom prst="line">
                  <a:avLst/>
                </a:prstGeom>
                <a:ln w="19050" cmpd="sng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Up Arrow 104"/>
                <p:cNvSpPr/>
                <p:nvPr/>
              </p:nvSpPr>
              <p:spPr>
                <a:xfrm>
                  <a:off x="5205887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Connector 112"/>
                <p:cNvCxnSpPr>
                  <a:stCxn id="86" idx="2"/>
                  <a:endCxn id="86" idx="0"/>
                </p:cNvCxnSpPr>
                <p:nvPr/>
              </p:nvCxnSpPr>
              <p:spPr>
                <a:xfrm>
                  <a:off x="4544570" y="4991096"/>
                  <a:ext cx="207169" cy="2286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Straight Connector 115"/>
              <p:cNvCxnSpPr/>
              <p:nvPr/>
            </p:nvCxnSpPr>
            <p:spPr>
              <a:xfrm flipV="1">
                <a:off x="6822307" y="3203053"/>
                <a:ext cx="228600" cy="22594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 rot="10800000">
                <a:off x="3657600" y="228600"/>
                <a:ext cx="739298" cy="2195987"/>
                <a:chOff x="4512308" y="4167214"/>
                <a:chExt cx="739298" cy="2195987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4512308" y="4190997"/>
                  <a:ext cx="0" cy="2172203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Flowchart: Process 119"/>
                <p:cNvSpPr/>
                <p:nvPr/>
              </p:nvSpPr>
              <p:spPr>
                <a:xfrm rot="16200000">
                  <a:off x="4076404" y="5687863"/>
                  <a:ext cx="1143502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5400000">
                  <a:off x="4533854" y="5001811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763595" y="5219694"/>
                  <a:ext cx="4165" cy="11435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800600" y="4167214"/>
                  <a:ext cx="0" cy="4809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Bent-Up Arrow 123"/>
                <p:cNvSpPr/>
                <p:nvPr/>
              </p:nvSpPr>
              <p:spPr>
                <a:xfrm rot="16200000">
                  <a:off x="4582425" y="4327207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Up Arrow 124"/>
                <p:cNvSpPr/>
                <p:nvPr/>
              </p:nvSpPr>
              <p:spPr>
                <a:xfrm>
                  <a:off x="4930140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105400" y="4171315"/>
                  <a:ext cx="0" cy="2191886"/>
                </a:xfrm>
                <a:prstGeom prst="line">
                  <a:avLst/>
                </a:prstGeom>
                <a:ln w="19050" cmpd="sng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Up Arrow 126"/>
                <p:cNvSpPr/>
                <p:nvPr/>
              </p:nvSpPr>
              <p:spPr>
                <a:xfrm>
                  <a:off x="5205887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>
                  <a:stCxn id="121" idx="2"/>
                  <a:endCxn id="121" idx="0"/>
                </p:cNvCxnSpPr>
                <p:nvPr/>
              </p:nvCxnSpPr>
              <p:spPr>
                <a:xfrm>
                  <a:off x="4544570" y="4991096"/>
                  <a:ext cx="207169" cy="2286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9" name="Straight Connector 128"/>
              <p:cNvCxnSpPr/>
              <p:nvPr/>
            </p:nvCxnSpPr>
            <p:spPr>
              <a:xfrm flipH="1">
                <a:off x="3476070" y="2416916"/>
                <a:ext cx="954298" cy="35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495800" y="4170360"/>
                <a:ext cx="914400" cy="95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10224" y="4038598"/>
                <a:ext cx="0" cy="23622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endCxn id="61" idx="0"/>
              </p:cNvCxnSpPr>
              <p:nvPr/>
            </p:nvCxnSpPr>
            <p:spPr>
              <a:xfrm flipH="1">
                <a:off x="3459995" y="227019"/>
                <a:ext cx="702" cy="2342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242181" y="2447872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Minor Arterial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6200000">
              <a:off x="2487052" y="939605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Major Arterial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56655" y="228600"/>
            <a:ext cx="8955391" cy="6309008"/>
            <a:chOff x="28213" y="261067"/>
            <a:chExt cx="8955391" cy="6309008"/>
          </a:xfrm>
        </p:grpSpPr>
        <p:grpSp>
          <p:nvGrpSpPr>
            <p:cNvPr id="162" name="Group 161"/>
            <p:cNvGrpSpPr/>
            <p:nvPr/>
          </p:nvGrpSpPr>
          <p:grpSpPr>
            <a:xfrm>
              <a:off x="28213" y="261067"/>
              <a:ext cx="8955391" cy="6309008"/>
              <a:chOff x="28213" y="261067"/>
              <a:chExt cx="8955391" cy="6309008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4321358" y="261067"/>
                <a:ext cx="196483" cy="3015531"/>
                <a:chOff x="4462205" y="228604"/>
                <a:chExt cx="196483" cy="3015531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4560447" y="228604"/>
                  <a:ext cx="0" cy="3015531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8" name="Oval 13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5400000">
                <a:off x="6558165" y="1183464"/>
                <a:ext cx="197186" cy="4331438"/>
                <a:chOff x="4462205" y="228604"/>
                <a:chExt cx="196483" cy="4331438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16200000">
                <a:off x="2093952" y="1182076"/>
                <a:ext cx="199960" cy="4331438"/>
                <a:chOff x="4462205" y="228604"/>
                <a:chExt cx="196483" cy="4331438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 rot="10800000">
                <a:off x="4324850" y="3378989"/>
                <a:ext cx="204311" cy="3126595"/>
                <a:chOff x="4455083" y="393118"/>
                <a:chExt cx="196483" cy="3126595"/>
              </a:xfrm>
            </p:grpSpPr>
            <p:cxnSp>
              <p:nvCxnSpPr>
                <p:cNvPr id="150" name="Straight Connector 149"/>
                <p:cNvCxnSpPr>
                  <a:stCxn id="151" idx="4"/>
                </p:cNvCxnSpPr>
                <p:nvPr/>
              </p:nvCxnSpPr>
              <p:spPr>
                <a:xfrm rot="10800000" flipH="1" flipV="1">
                  <a:off x="4553325" y="589601"/>
                  <a:ext cx="7123" cy="293011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/>
                <p:nvPr/>
              </p:nvSpPr>
              <p:spPr>
                <a:xfrm>
                  <a:off x="4455083" y="393118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TextBox 154"/>
              <p:cNvSpPr txBox="1"/>
              <p:nvPr/>
            </p:nvSpPr>
            <p:spPr>
              <a:xfrm>
                <a:off x="4545996" y="26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1002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213" y="284967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567767" y="293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1005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634906" y="623152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1004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258859" y="287253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1003</a:t>
                </a:r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4310299" y="3247815"/>
              <a:ext cx="214706" cy="21470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45870" y="322661"/>
            <a:ext cx="29550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NJRTME Intersection Representation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728581" y="390895"/>
            <a:ext cx="364401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Major Arterial Approach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 lanes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1 Left Turn Lane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Green/Cycle Ratio =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.55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Capacity of  2250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./Hr.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14401" y="4122121"/>
            <a:ext cx="332422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Minor Arterial Approach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1 Left Turn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Green/Cycle Ratio = .35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Capacity of 750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./Hr.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2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2181" y="223082"/>
            <a:ext cx="8632057" cy="6173779"/>
            <a:chOff x="242181" y="223082"/>
            <a:chExt cx="8632057" cy="6173779"/>
          </a:xfrm>
        </p:grpSpPr>
        <p:grpSp>
          <p:nvGrpSpPr>
            <p:cNvPr id="2" name="Group 1"/>
            <p:cNvGrpSpPr/>
            <p:nvPr/>
          </p:nvGrpSpPr>
          <p:grpSpPr>
            <a:xfrm>
              <a:off x="242181" y="223082"/>
              <a:ext cx="8632057" cy="6173779"/>
              <a:chOff x="242181" y="223082"/>
              <a:chExt cx="8632057" cy="6173779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242181" y="223082"/>
                <a:ext cx="8632057" cy="6173779"/>
                <a:chOff x="152400" y="227019"/>
                <a:chExt cx="8632057" cy="6173779"/>
              </a:xfrm>
            </p:grpSpPr>
            <p:cxnSp>
              <p:nvCxnSpPr>
                <p:cNvPr id="6" name="Straight Connector 5"/>
                <p:cNvCxnSpPr>
                  <a:endCxn id="62" idx="2"/>
                </p:cNvCxnSpPr>
                <p:nvPr/>
              </p:nvCxnSpPr>
              <p:spPr>
                <a:xfrm>
                  <a:off x="5410200" y="269474"/>
                  <a:ext cx="24" cy="235507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3460697" y="3962399"/>
                  <a:ext cx="0" cy="24383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52400" y="2819400"/>
                  <a:ext cx="31242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62" idx="0"/>
                </p:cNvCxnSpPr>
                <p:nvPr/>
              </p:nvCxnSpPr>
              <p:spPr>
                <a:xfrm>
                  <a:off x="5658412" y="2817117"/>
                  <a:ext cx="3126045" cy="22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152400" y="3200400"/>
                  <a:ext cx="2971800" cy="609600"/>
                  <a:chOff x="152400" y="3200400"/>
                  <a:chExt cx="2971800" cy="60960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52400" y="3200400"/>
                    <a:ext cx="2971800" cy="0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Flowchart: Process 29"/>
                  <p:cNvSpPr/>
                  <p:nvPr/>
                </p:nvSpPr>
                <p:spPr>
                  <a:xfrm>
                    <a:off x="152400" y="3221830"/>
                    <a:ext cx="1752600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Isosceles Triangle 30"/>
                  <p:cNvSpPr/>
                  <p:nvPr/>
                </p:nvSpPr>
                <p:spPr>
                  <a:xfrm rot="10800000">
                    <a:off x="1905000" y="3221830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152400" y="3437334"/>
                    <a:ext cx="1752600" cy="833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 flipH="1">
                    <a:off x="2667000" y="3447775"/>
                    <a:ext cx="446162" cy="424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Bent-Up Arrow 41"/>
                  <p:cNvSpPr/>
                  <p:nvPr/>
                </p:nvSpPr>
                <p:spPr>
                  <a:xfrm>
                    <a:off x="2837445" y="3276600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Up Arrow 42"/>
                  <p:cNvSpPr/>
                  <p:nvPr/>
                </p:nvSpPr>
                <p:spPr>
                  <a:xfrm rot="5400000">
                    <a:off x="2882262" y="3518536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3112209" y="3200400"/>
                    <a:ext cx="0" cy="6096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/>
                <p:cNvGrpSpPr/>
                <p:nvPr/>
              </p:nvGrpSpPr>
              <p:grpSpPr>
                <a:xfrm rot="10800000">
                  <a:off x="5812657" y="2836069"/>
                  <a:ext cx="2971800" cy="609600"/>
                  <a:chOff x="152400" y="3200400"/>
                  <a:chExt cx="2971800" cy="609600"/>
                </a:xfrm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152400" y="3200400"/>
                    <a:ext cx="2971800" cy="0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Flowchart: Process 48"/>
                  <p:cNvSpPr/>
                  <p:nvPr/>
                </p:nvSpPr>
                <p:spPr>
                  <a:xfrm>
                    <a:off x="152400" y="3221830"/>
                    <a:ext cx="1752600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Isosceles Triangle 49"/>
                  <p:cNvSpPr/>
                  <p:nvPr/>
                </p:nvSpPr>
                <p:spPr>
                  <a:xfrm rot="10800000">
                    <a:off x="1905000" y="3221830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152400" y="3437334"/>
                    <a:ext cx="1752600" cy="833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2667000" y="3447775"/>
                    <a:ext cx="446162" cy="424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Bent-Up Arrow 52"/>
                  <p:cNvSpPr/>
                  <p:nvPr/>
                </p:nvSpPr>
                <p:spPr>
                  <a:xfrm>
                    <a:off x="2837445" y="3276600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Up Arrow 53"/>
                  <p:cNvSpPr/>
                  <p:nvPr/>
                </p:nvSpPr>
                <p:spPr>
                  <a:xfrm rot="5400000">
                    <a:off x="2882262" y="3518536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3112209" y="3200400"/>
                    <a:ext cx="0" cy="6096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Connector 11"/>
                <p:cNvCxnSpPr>
                  <a:endCxn id="60" idx="0"/>
                </p:cNvCxnSpPr>
                <p:nvPr/>
              </p:nvCxnSpPr>
              <p:spPr>
                <a:xfrm>
                  <a:off x="152400" y="3810000"/>
                  <a:ext cx="3060085" cy="7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stCxn id="63" idx="2"/>
                </p:cNvCxnSpPr>
                <p:nvPr/>
              </p:nvCxnSpPr>
              <p:spPr>
                <a:xfrm flipV="1">
                  <a:off x="5603498" y="3810000"/>
                  <a:ext cx="3180959" cy="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Arc 59"/>
                <p:cNvSpPr/>
                <p:nvPr/>
              </p:nvSpPr>
              <p:spPr>
                <a:xfrm>
                  <a:off x="3003497" y="380999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rot="5400000">
                  <a:off x="3041597" y="239871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Arc 61"/>
                <p:cNvSpPr/>
                <p:nvPr/>
              </p:nvSpPr>
              <p:spPr>
                <a:xfrm rot="10800000">
                  <a:off x="5410200" y="243681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rot="16200000">
                  <a:off x="5372124" y="3848101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2" name="Straight Connector 111"/>
                <p:cNvCxnSpPr>
                  <a:endCxn id="31" idx="2"/>
                </p:cNvCxnSpPr>
                <p:nvPr/>
              </p:nvCxnSpPr>
              <p:spPr>
                <a:xfrm flipV="1">
                  <a:off x="1905000" y="3221830"/>
                  <a:ext cx="228600" cy="2259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/>
                <p:cNvGrpSpPr/>
                <p:nvPr/>
              </p:nvGrpSpPr>
              <p:grpSpPr>
                <a:xfrm>
                  <a:off x="4512308" y="4167214"/>
                  <a:ext cx="739298" cy="2195987"/>
                  <a:chOff x="4512308" y="4167214"/>
                  <a:chExt cx="739298" cy="2195987"/>
                </a:xfrm>
              </p:grpSpPr>
              <p:cxnSp>
                <p:nvCxnSpPr>
                  <p:cNvPr id="83" name="Straight Connector 82"/>
                  <p:cNvCxnSpPr/>
                  <p:nvPr/>
                </p:nvCxnSpPr>
                <p:spPr>
                  <a:xfrm flipV="1">
                    <a:off x="4512308" y="4190997"/>
                    <a:ext cx="0" cy="2172203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Flowchart: Process 84"/>
                  <p:cNvSpPr/>
                  <p:nvPr/>
                </p:nvSpPr>
                <p:spPr>
                  <a:xfrm rot="16200000">
                    <a:off x="4076404" y="5687863"/>
                    <a:ext cx="1143502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Isosceles Triangle 85"/>
                  <p:cNvSpPr/>
                  <p:nvPr/>
                </p:nvSpPr>
                <p:spPr>
                  <a:xfrm rot="5400000">
                    <a:off x="4533854" y="5001811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4763595" y="5219694"/>
                    <a:ext cx="4165" cy="114350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4800600" y="4167214"/>
                    <a:ext cx="0" cy="48098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" name="Bent-Up Arrow 88"/>
                  <p:cNvSpPr/>
                  <p:nvPr/>
                </p:nvSpPr>
                <p:spPr>
                  <a:xfrm rot="16200000">
                    <a:off x="4582425" y="4327207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Up Arrow 89"/>
                  <p:cNvSpPr/>
                  <p:nvPr/>
                </p:nvSpPr>
                <p:spPr>
                  <a:xfrm>
                    <a:off x="4930140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5105400" y="4171315"/>
                    <a:ext cx="0" cy="2191886"/>
                  </a:xfrm>
                  <a:prstGeom prst="line">
                    <a:avLst/>
                  </a:prstGeom>
                  <a:ln w="19050" cmpd="sng"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Up Arrow 104"/>
                  <p:cNvSpPr/>
                  <p:nvPr/>
                </p:nvSpPr>
                <p:spPr>
                  <a:xfrm>
                    <a:off x="5205887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3" name="Straight Connector 112"/>
                  <p:cNvCxnSpPr>
                    <a:stCxn id="86" idx="2"/>
                    <a:endCxn id="86" idx="0"/>
                  </p:cNvCxnSpPr>
                  <p:nvPr/>
                </p:nvCxnSpPr>
                <p:spPr>
                  <a:xfrm>
                    <a:off x="4544570" y="4991096"/>
                    <a:ext cx="207169" cy="2286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6822307" y="3203053"/>
                  <a:ext cx="228600" cy="2259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8" name="Group 117"/>
                <p:cNvGrpSpPr/>
                <p:nvPr/>
              </p:nvGrpSpPr>
              <p:grpSpPr>
                <a:xfrm rot="10800000">
                  <a:off x="3657600" y="228600"/>
                  <a:ext cx="739298" cy="2195987"/>
                  <a:chOff x="4512308" y="4167214"/>
                  <a:chExt cx="739298" cy="2195987"/>
                </a:xfrm>
              </p:grpSpPr>
              <p:cxnSp>
                <p:nvCxnSpPr>
                  <p:cNvPr id="119" name="Straight Connector 118"/>
                  <p:cNvCxnSpPr/>
                  <p:nvPr/>
                </p:nvCxnSpPr>
                <p:spPr>
                  <a:xfrm flipV="1">
                    <a:off x="4512308" y="4190997"/>
                    <a:ext cx="0" cy="2172203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Flowchart: Process 119"/>
                  <p:cNvSpPr/>
                  <p:nvPr/>
                </p:nvSpPr>
                <p:spPr>
                  <a:xfrm rot="16200000">
                    <a:off x="4076404" y="5687863"/>
                    <a:ext cx="1143502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Isosceles Triangle 120"/>
                  <p:cNvSpPr/>
                  <p:nvPr/>
                </p:nvSpPr>
                <p:spPr>
                  <a:xfrm rot="5400000">
                    <a:off x="4533854" y="5001811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4763595" y="5219694"/>
                    <a:ext cx="4165" cy="114350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4800600" y="4167214"/>
                    <a:ext cx="0" cy="48098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Bent-Up Arrow 123"/>
                  <p:cNvSpPr/>
                  <p:nvPr/>
                </p:nvSpPr>
                <p:spPr>
                  <a:xfrm rot="16200000">
                    <a:off x="4582425" y="4327207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Up Arrow 124"/>
                  <p:cNvSpPr/>
                  <p:nvPr/>
                </p:nvSpPr>
                <p:spPr>
                  <a:xfrm>
                    <a:off x="4930140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5105400" y="4171315"/>
                    <a:ext cx="0" cy="2191886"/>
                  </a:xfrm>
                  <a:prstGeom prst="line">
                    <a:avLst/>
                  </a:prstGeom>
                  <a:ln w="19050" cmpd="sng"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Up Arrow 126"/>
                  <p:cNvSpPr/>
                  <p:nvPr/>
                </p:nvSpPr>
                <p:spPr>
                  <a:xfrm>
                    <a:off x="5205887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8" name="Straight Connector 127"/>
                  <p:cNvCxnSpPr>
                    <a:stCxn id="121" idx="2"/>
                    <a:endCxn id="121" idx="0"/>
                  </p:cNvCxnSpPr>
                  <p:nvPr/>
                </p:nvCxnSpPr>
                <p:spPr>
                  <a:xfrm>
                    <a:off x="4544570" y="4991096"/>
                    <a:ext cx="207169" cy="2286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9" name="Straight Connector 128"/>
                <p:cNvCxnSpPr/>
                <p:nvPr/>
              </p:nvCxnSpPr>
              <p:spPr>
                <a:xfrm flipH="1">
                  <a:off x="3465302" y="2419876"/>
                  <a:ext cx="954298" cy="352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495800" y="4170360"/>
                  <a:ext cx="914400" cy="95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410224" y="4038598"/>
                  <a:ext cx="0" cy="23622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endCxn id="61" idx="0"/>
                </p:cNvCxnSpPr>
                <p:nvPr/>
              </p:nvCxnSpPr>
              <p:spPr>
                <a:xfrm flipH="1">
                  <a:off x="3459995" y="227019"/>
                  <a:ext cx="702" cy="23425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TextBox 79"/>
              <p:cNvSpPr txBox="1"/>
              <p:nvPr/>
            </p:nvSpPr>
            <p:spPr>
              <a:xfrm>
                <a:off x="242181" y="2447872"/>
                <a:ext cx="179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Minor Arterial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 rot="16200000">
              <a:off x="2487052" y="939605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Major Arterial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56655" y="228600"/>
            <a:ext cx="8955391" cy="6309008"/>
            <a:chOff x="28213" y="261067"/>
            <a:chExt cx="8955391" cy="6309008"/>
          </a:xfrm>
        </p:grpSpPr>
        <p:grpSp>
          <p:nvGrpSpPr>
            <p:cNvPr id="162" name="Group 161"/>
            <p:cNvGrpSpPr/>
            <p:nvPr/>
          </p:nvGrpSpPr>
          <p:grpSpPr>
            <a:xfrm>
              <a:off x="28213" y="261067"/>
              <a:ext cx="8955391" cy="6309008"/>
              <a:chOff x="28213" y="261067"/>
              <a:chExt cx="8955391" cy="6309008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4321358" y="261067"/>
                <a:ext cx="196483" cy="3015531"/>
                <a:chOff x="4462205" y="228604"/>
                <a:chExt cx="196483" cy="3015531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4560447" y="228604"/>
                  <a:ext cx="0" cy="3015531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8" name="Oval 13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5400000">
                <a:off x="6558165" y="1183464"/>
                <a:ext cx="197186" cy="4331438"/>
                <a:chOff x="4462205" y="228604"/>
                <a:chExt cx="196483" cy="4331438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16200000">
                <a:off x="2093952" y="1182076"/>
                <a:ext cx="199960" cy="4331438"/>
                <a:chOff x="4462205" y="228604"/>
                <a:chExt cx="196483" cy="4331438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 rot="10800000">
                <a:off x="4324850" y="3378989"/>
                <a:ext cx="204311" cy="3126595"/>
                <a:chOff x="4455083" y="393118"/>
                <a:chExt cx="196483" cy="3126595"/>
              </a:xfrm>
            </p:grpSpPr>
            <p:cxnSp>
              <p:nvCxnSpPr>
                <p:cNvPr id="150" name="Straight Connector 149"/>
                <p:cNvCxnSpPr>
                  <a:stCxn id="151" idx="4"/>
                </p:cNvCxnSpPr>
                <p:nvPr/>
              </p:nvCxnSpPr>
              <p:spPr>
                <a:xfrm rot="10800000" flipH="1" flipV="1">
                  <a:off x="4553325" y="589601"/>
                  <a:ext cx="7123" cy="293011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/>
                <p:nvPr/>
              </p:nvSpPr>
              <p:spPr>
                <a:xfrm>
                  <a:off x="4455083" y="393118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TextBox 154"/>
              <p:cNvSpPr txBox="1"/>
              <p:nvPr/>
            </p:nvSpPr>
            <p:spPr>
              <a:xfrm>
                <a:off x="4545996" y="26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1002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213" y="284967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567767" y="293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1005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634906" y="623152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1004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258859" y="287253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1003</a:t>
                </a:r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4310299" y="3247815"/>
              <a:ext cx="214706" cy="21470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45870" y="322661"/>
            <a:ext cx="295507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NJRTME Intersection Representation with </a:t>
            </a:r>
            <a:r>
              <a:rPr lang="en-US" sz="2000" b="1" dirty="0" smtClean="0">
                <a:solidFill>
                  <a:srgbClr val="00B050"/>
                </a:solidFill>
              </a:rPr>
              <a:t>Voyager Intersection </a:t>
            </a:r>
            <a:r>
              <a:rPr lang="en-US" sz="2000" b="1" dirty="0" smtClean="0">
                <a:solidFill>
                  <a:srgbClr val="00B050"/>
                </a:solidFill>
              </a:rPr>
              <a:t>Modeling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4401" y="4122121"/>
            <a:ext cx="327613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Minor Arterial Approach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 Left Turn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Detailed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Signal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Phasing with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Separate Turn Phase</a:t>
            </a:r>
            <a:endParaRPr lang="en-US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Capacity by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Movement</a:t>
            </a:r>
            <a:endParaRPr lang="en-US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Capacity of 650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./Hr.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728581" y="390895"/>
            <a:ext cx="356781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Major Arterial Approach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 lanes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 Left Turn Lane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Detailed Signal Phasing with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Separate Turn Phase</a:t>
            </a:r>
            <a:endParaRPr lang="en-US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Capacity by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Movement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Capacity of  2350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./Hr.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8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Temporal Distribution Model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952" y="1676400"/>
            <a:ext cx="79248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Required to partition 3-hour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peak period demand into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more disaggregate time periods.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Based on the premise that travelers adjust departure in response to highway congestion and travel distance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  <a:endParaRPr lang="en-US" sz="2400" dirty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2010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NYMTC-NJTPA Household Survey data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was used to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derive regression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models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to estimate departure hour as a function of travel distance and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congested travel conditions.</a:t>
            </a: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62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Elbow Connector 27"/>
          <p:cNvCxnSpPr>
            <a:stCxn id="4" idx="2"/>
            <a:endCxn id="26" idx="0"/>
          </p:cNvCxnSpPr>
          <p:nvPr/>
        </p:nvCxnSpPr>
        <p:spPr>
          <a:xfrm rot="16200000" flipH="1">
            <a:off x="5261339" y="1099992"/>
            <a:ext cx="956520" cy="2639998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9600" y="4572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Travel Demand Allocation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1295400"/>
            <a:ext cx="25908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3-Hour AM Peak Period Demand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898250"/>
            <a:ext cx="223199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Hourly Demand (6:00 to 7:00 AM)</a:t>
            </a:r>
            <a:endParaRPr lang="en-US" dirty="0"/>
          </a:p>
        </p:txBody>
      </p:sp>
      <p:cxnSp>
        <p:nvCxnSpPr>
          <p:cNvPr id="9" name="Elbow Connector 8"/>
          <p:cNvCxnSpPr>
            <a:endCxn id="5" idx="0"/>
          </p:cNvCxnSpPr>
          <p:nvPr/>
        </p:nvCxnSpPr>
        <p:spPr>
          <a:xfrm rot="10800000" flipV="1">
            <a:off x="1801798" y="2419988"/>
            <a:ext cx="2297106" cy="478262"/>
          </a:xfrm>
          <a:prstGeom prst="bentConnector2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3930939" y="2417539"/>
            <a:ext cx="956519" cy="4903"/>
          </a:xfrm>
          <a:prstGeom prst="bentConnector3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222597" y="2115190"/>
            <a:ext cx="2362200" cy="609600"/>
            <a:chOff x="3222597" y="2115190"/>
            <a:chExt cx="2362200" cy="609600"/>
          </a:xfrm>
        </p:grpSpPr>
        <p:sp>
          <p:nvSpPr>
            <p:cNvPr id="17" name="Oval 16"/>
            <p:cNvSpPr/>
            <p:nvPr/>
          </p:nvSpPr>
          <p:spPr>
            <a:xfrm>
              <a:off x="3222597" y="2115190"/>
              <a:ext cx="2362200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79249" y="2198135"/>
              <a:ext cx="2280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Temporal Distribution Model</a:t>
              </a:r>
              <a:endParaRPr lang="en-US" sz="14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87699" y="2898251"/>
            <a:ext cx="223199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Hourly Demand (7:00 to 8:00 AM)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43600" y="2898251"/>
            <a:ext cx="223199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Hourly Demand (8:00 to 9:00 AM)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3751" y="4343400"/>
            <a:ext cx="2221992" cy="15696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15-min Interval Demand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6:00 </a:t>
            </a:r>
            <a:r>
              <a:rPr lang="en-US" sz="1600" dirty="0"/>
              <a:t>to </a:t>
            </a:r>
            <a:r>
              <a:rPr lang="en-US" sz="1600" dirty="0" smtClean="0"/>
              <a:t>6:15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6:15 </a:t>
            </a:r>
            <a:r>
              <a:rPr lang="en-US" sz="1600" dirty="0"/>
              <a:t>to </a:t>
            </a:r>
            <a:r>
              <a:rPr lang="en-US" sz="1600" dirty="0" smtClean="0"/>
              <a:t>6:30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6:30 to 6:45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6:45 </a:t>
            </a:r>
            <a:r>
              <a:rPr lang="en-US" sz="1600" dirty="0"/>
              <a:t>to 7</a:t>
            </a:r>
            <a:r>
              <a:rPr lang="en-US" sz="1600" dirty="0" smtClean="0"/>
              <a:t>:00 AM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79249" y="4343400"/>
            <a:ext cx="2231996" cy="15696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15-min Interval Demand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/>
              <a:t>7</a:t>
            </a:r>
            <a:r>
              <a:rPr lang="en-US" sz="1600" dirty="0" smtClean="0"/>
              <a:t>:00 </a:t>
            </a:r>
            <a:r>
              <a:rPr lang="en-US" sz="1600" dirty="0"/>
              <a:t>to 7</a:t>
            </a:r>
            <a:r>
              <a:rPr lang="en-US" sz="1600" dirty="0" smtClean="0"/>
              <a:t>:15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/>
              <a:t>7</a:t>
            </a:r>
            <a:r>
              <a:rPr lang="en-US" sz="1600" dirty="0" smtClean="0"/>
              <a:t>:15 </a:t>
            </a:r>
            <a:r>
              <a:rPr lang="en-US" sz="1600" dirty="0"/>
              <a:t>to 7</a:t>
            </a:r>
            <a:r>
              <a:rPr lang="en-US" sz="1600" dirty="0" smtClean="0"/>
              <a:t>:30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/>
              <a:t>7</a:t>
            </a:r>
            <a:r>
              <a:rPr lang="en-US" sz="1600" dirty="0" smtClean="0"/>
              <a:t>:30 to 7:45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/>
              <a:t>7</a:t>
            </a:r>
            <a:r>
              <a:rPr lang="en-US" sz="1600" dirty="0" smtClean="0"/>
              <a:t>:45 </a:t>
            </a:r>
            <a:r>
              <a:rPr lang="en-US" sz="1600" dirty="0"/>
              <a:t>to </a:t>
            </a:r>
            <a:r>
              <a:rPr lang="en-US" sz="1600" dirty="0" smtClean="0"/>
              <a:t>8:00 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43600" y="4343400"/>
            <a:ext cx="2231996" cy="15696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15-min Interval Demand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8:00 </a:t>
            </a:r>
            <a:r>
              <a:rPr lang="en-US" sz="1600" dirty="0"/>
              <a:t>to </a:t>
            </a:r>
            <a:r>
              <a:rPr lang="en-US" sz="1600" dirty="0" smtClean="0"/>
              <a:t>8:15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8:15 </a:t>
            </a:r>
            <a:r>
              <a:rPr lang="en-US" sz="1600" dirty="0"/>
              <a:t>to </a:t>
            </a:r>
            <a:r>
              <a:rPr lang="en-US" sz="1600" dirty="0" smtClean="0"/>
              <a:t>8:30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8:30 to 8:45 AM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600" dirty="0" smtClean="0"/>
              <a:t>8:45 </a:t>
            </a:r>
            <a:r>
              <a:rPr lang="en-US" sz="1600" dirty="0"/>
              <a:t>to 9</a:t>
            </a:r>
            <a:r>
              <a:rPr lang="en-US" sz="1600" dirty="0" smtClean="0"/>
              <a:t>:00 AM</a:t>
            </a:r>
          </a:p>
        </p:txBody>
      </p:sp>
      <p:cxnSp>
        <p:nvCxnSpPr>
          <p:cNvPr id="36" name="Straight Arrow Connector 35"/>
          <p:cNvCxnSpPr>
            <a:stCxn id="5" idx="2"/>
            <a:endCxn id="30" idx="0"/>
          </p:cNvCxnSpPr>
          <p:nvPr/>
        </p:nvCxnSpPr>
        <p:spPr>
          <a:xfrm>
            <a:off x="1801798" y="3544581"/>
            <a:ext cx="2949" cy="79881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403348" y="3544580"/>
            <a:ext cx="2949" cy="79881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059598" y="3544582"/>
            <a:ext cx="2949" cy="79881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37870" y="3763618"/>
            <a:ext cx="59436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Allocation using survey-based travel pattern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4564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Temporal Distribution Model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447800"/>
            <a:ext cx="79248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Allocation factors by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O-D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pair, represented by simple regression model: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	FacHr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1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= a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1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* </a:t>
            </a:r>
            <a:r>
              <a:rPr lang="en-US" sz="2400" dirty="0" err="1" smtClean="0">
                <a:solidFill>
                  <a:srgbClr val="817D76"/>
                </a:solidFill>
                <a:latin typeface="Century Gothic" pitchFamily="34" charset="0"/>
              </a:rPr>
              <a:t>Time</a:t>
            </a:r>
            <a:r>
              <a:rPr lang="en-US" sz="2400" baseline="-25000" dirty="0" err="1" smtClean="0">
                <a:solidFill>
                  <a:srgbClr val="817D76"/>
                </a:solidFill>
                <a:latin typeface="Century Gothic" pitchFamily="34" charset="0"/>
              </a:rPr>
              <a:t>c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/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dirty="0" err="1" smtClean="0">
                <a:solidFill>
                  <a:srgbClr val="817D76"/>
                </a:solidFill>
                <a:latin typeface="Century Gothic" pitchFamily="34" charset="0"/>
              </a:rPr>
              <a:t>Time</a:t>
            </a:r>
            <a:r>
              <a:rPr lang="en-US" sz="2400" baseline="-25000" dirty="0" err="1" smtClean="0">
                <a:solidFill>
                  <a:srgbClr val="817D76"/>
                </a:solidFill>
                <a:latin typeface="Century Gothic" pitchFamily="34" charset="0"/>
              </a:rPr>
              <a:t>ff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+  b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1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*Distance + C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r>
              <a:rPr lang="en-US" sz="2400" baseline="-25000" dirty="0">
                <a:solidFill>
                  <a:srgbClr val="817D76"/>
                </a:solidFill>
                <a:latin typeface="Century Gothic" pitchFamily="34" charset="0"/>
              </a:rPr>
              <a:t>	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FacHr</a:t>
            </a:r>
            <a:r>
              <a:rPr lang="en-US" sz="2400" baseline="-25000" dirty="0">
                <a:solidFill>
                  <a:srgbClr val="817D76"/>
                </a:solidFill>
                <a:latin typeface="Century Gothic" pitchFamily="34" charset="0"/>
              </a:rPr>
              <a:t>2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=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2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* </a:t>
            </a:r>
            <a:r>
              <a:rPr lang="en-US" sz="2400" dirty="0" err="1">
                <a:solidFill>
                  <a:srgbClr val="817D76"/>
                </a:solidFill>
                <a:latin typeface="Century Gothic" pitchFamily="34" charset="0"/>
              </a:rPr>
              <a:t>Time</a:t>
            </a:r>
            <a:r>
              <a:rPr lang="en-US" sz="2400" baseline="-25000" dirty="0" err="1">
                <a:solidFill>
                  <a:srgbClr val="817D76"/>
                </a:solidFill>
                <a:latin typeface="Century Gothic" pitchFamily="34" charset="0"/>
              </a:rPr>
              <a:t>c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/ </a:t>
            </a:r>
            <a:r>
              <a:rPr lang="en-US" sz="2400" dirty="0" err="1">
                <a:solidFill>
                  <a:srgbClr val="817D76"/>
                </a:solidFill>
                <a:latin typeface="Century Gothic" pitchFamily="34" charset="0"/>
              </a:rPr>
              <a:t>Time</a:t>
            </a:r>
            <a:r>
              <a:rPr lang="en-US" sz="2400" baseline="-25000" dirty="0" err="1">
                <a:solidFill>
                  <a:srgbClr val="817D76"/>
                </a:solidFill>
                <a:latin typeface="Century Gothic" pitchFamily="34" charset="0"/>
              </a:rPr>
              <a:t>ff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 + 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b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2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*Distance +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</a:t>
            </a:r>
            <a:r>
              <a:rPr lang="en-US" sz="2400" baseline="-25000" dirty="0">
                <a:solidFill>
                  <a:srgbClr val="817D76"/>
                </a:solidFill>
                <a:latin typeface="Century Gothic" pitchFamily="34" charset="0"/>
              </a:rPr>
              <a:t>2</a:t>
            </a:r>
            <a:endParaRPr lang="en-US" sz="2400" baseline="-25000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	FacHr</a:t>
            </a:r>
            <a:r>
              <a:rPr lang="en-US" sz="2400" baseline="-25000" dirty="0">
                <a:solidFill>
                  <a:srgbClr val="817D76"/>
                </a:solidFill>
                <a:latin typeface="Century Gothic" pitchFamily="34" charset="0"/>
              </a:rPr>
              <a:t>3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=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1 – (FacHr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1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+ FacHr</a:t>
            </a:r>
            <a:r>
              <a:rPr lang="en-US" sz="2400" baseline="-25000" dirty="0" smtClean="0">
                <a:solidFill>
                  <a:srgbClr val="817D76"/>
                </a:solidFill>
                <a:latin typeface="Century Gothic" pitchFamily="34" charset="0"/>
              </a:rPr>
              <a:t>2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Using observed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distribution from household survey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at regional level to further disaggregate into 15-minute intervals.</a:t>
            </a:r>
          </a:p>
          <a:p>
            <a:pPr>
              <a:spcAft>
                <a:spcPts val="600"/>
              </a:spcAft>
            </a:pPr>
            <a:endParaRPr lang="en-US" sz="2400" baseline="-25000" dirty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9B26"/>
                </a:solidFill>
                <a:latin typeface="Century Gothic" pitchFamily="34" charset="0"/>
              </a:rPr>
              <a:t>Regional </a:t>
            </a:r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DTA </a:t>
            </a:r>
            <a:endParaRPr lang="en-US" sz="4000" dirty="0" smtClean="0">
              <a:solidFill>
                <a:srgbClr val="FF9B26"/>
              </a:solidFill>
              <a:latin typeface="Century Gothic" pitchFamily="34" charset="0"/>
            </a:endParaRPr>
          </a:p>
          <a:p>
            <a:pPr algn="ctr"/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Network &amp; Assignment Limitations</a:t>
            </a:r>
            <a:endParaRPr lang="en-US" sz="32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63" y="2057400"/>
            <a:ext cx="7924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Limited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precision in network abstraction (e.g.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intersection channelization &amp; access points).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Link-based modeling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using NJRTME intersection capacity estimation - </a:t>
            </a:r>
            <a:r>
              <a:rPr lang="en-US" sz="2400" i="1" dirty="0" smtClean="0">
                <a:solidFill>
                  <a:srgbClr val="817D76"/>
                </a:solidFill>
                <a:latin typeface="Century Gothic" pitchFamily="34" charset="0"/>
              </a:rPr>
              <a:t>without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i="1" dirty="0">
                <a:solidFill>
                  <a:srgbClr val="817D76"/>
                </a:solidFill>
                <a:latin typeface="Century Gothic" pitchFamily="34" charset="0"/>
              </a:rPr>
              <a:t>using detailed </a:t>
            </a:r>
            <a:r>
              <a:rPr lang="en-US" sz="2400" i="1" dirty="0" smtClean="0">
                <a:solidFill>
                  <a:srgbClr val="817D76"/>
                </a:solidFill>
                <a:latin typeface="Century Gothic" pitchFamily="34" charset="0"/>
              </a:rPr>
              <a:t>Voyager intersection modeling </a:t>
            </a:r>
            <a:r>
              <a:rPr lang="en-US" sz="2400" i="1" dirty="0">
                <a:solidFill>
                  <a:srgbClr val="817D76"/>
                </a:solidFill>
                <a:latin typeface="Century Gothic" pitchFamily="34" charset="0"/>
              </a:rPr>
              <a:t>option</a:t>
            </a:r>
            <a:r>
              <a:rPr lang="en-US" sz="2400" i="1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Detailed travel characteristics such as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weaving &amp;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merging/diverging of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vehicles are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not explicitly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modeled in the assignment process.</a:t>
            </a:r>
            <a:endParaRPr lang="en-US" sz="2400" dirty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Feasibility Assessment Objectives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Demonstrate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the feasibility of developing a DTA process for a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large, congested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metropolitan area.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Evaluate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the capability of an existing software package that handles this task.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Assess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the effort required to prepare associated input data and additional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model processing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time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from an existing regional model.</a:t>
            </a: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Evaluate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the viability of model results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Assess process to transition from regional level to corridor level to support more detailed analysis.</a:t>
            </a: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Model Convergence vs. Processing </a:t>
            </a:r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Time</a:t>
            </a:r>
          </a:p>
          <a:p>
            <a:pPr algn="ctr"/>
            <a:r>
              <a:rPr lang="en-US" sz="3200" dirty="0">
                <a:solidFill>
                  <a:srgbClr val="FF9B2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Cube 6 – 32 Bit Version</a:t>
            </a:r>
            <a:endParaRPr lang="en-US" sz="24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07" y="1377344"/>
            <a:ext cx="5676585" cy="411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6388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817D76"/>
                </a:solidFill>
                <a:latin typeface="Century Gothic" pitchFamily="34" charset="0"/>
              </a:rPr>
              <a:t>Requires approximately </a:t>
            </a:r>
            <a:r>
              <a:rPr lang="en-US" sz="2000" dirty="0" smtClean="0">
                <a:solidFill>
                  <a:srgbClr val="817D76"/>
                </a:solidFill>
                <a:latin typeface="Century Gothic" pitchFamily="34" charset="0"/>
              </a:rPr>
              <a:t>15 hours for 15-iteration model run (Intel Xeon CPU @ 2.4GHz with 64 Gb RAM)</a:t>
            </a:r>
            <a:endParaRPr lang="en-US" sz="2000" dirty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Model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14465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does it reflect reality?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Observed Traffic Data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Leverage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readily available statistics / data for limited validation effort.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Traffic counts were obtained from the latest model validation data (2011)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Target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travel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speeds by facility type from the NJRTME validation.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Sample observed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travel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speed by TRANSCOM (Graphical)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VMT Comparison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Vehicle Miles of Travel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(VMT) comparison with static traffic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assignment.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127781"/>
              </p:ext>
            </p:extLst>
          </p:nvPr>
        </p:nvGraphicFramePr>
        <p:xfrm>
          <a:off x="2362200" y="2514600"/>
          <a:ext cx="4846381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Worksheet" r:id="rId3" imgW="3619511" imgH="2333557" progId="Excel.Sheet.12">
                  <p:embed/>
                </p:oleObj>
              </mc:Choice>
              <mc:Fallback>
                <p:oleObj name="Worksheet" r:id="rId3" imgW="3619511" imgH="23335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2514600"/>
                        <a:ext cx="4846381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30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4682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Observed vs. Estimated Congested Speed by Facility Type</a:t>
            </a:r>
            <a:endParaRPr lang="en-US" sz="32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436363"/>
              </p:ext>
            </p:extLst>
          </p:nvPr>
        </p:nvGraphicFramePr>
        <p:xfrm>
          <a:off x="2122488" y="2209800"/>
          <a:ext cx="4899025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Worksheet" r:id="rId3" imgW="3619511" imgH="2143057" progId="Excel.Sheet.12">
                  <p:embed/>
                </p:oleObj>
              </mc:Choice>
              <mc:Fallback>
                <p:oleObj name="Worksheet" r:id="rId3" imgW="3619511" imgH="21430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488" y="2209800"/>
                        <a:ext cx="4899025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03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799" y="4572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9B26"/>
                </a:solidFill>
                <a:latin typeface="Century Gothic" pitchFamily="34" charset="0"/>
              </a:rPr>
              <a:t>Preliminary Model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799" y="6132076"/>
            <a:ext cx="2633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entury Gothic" pitchFamily="34" charset="0"/>
              </a:rPr>
              <a:t>Source: </a:t>
            </a:r>
            <a:r>
              <a:rPr lang="en-US" sz="1200" i="1" dirty="0" err="1" smtClean="0">
                <a:latin typeface="Century Gothic" pitchFamily="34" charset="0"/>
              </a:rPr>
              <a:t>Transcom</a:t>
            </a:r>
            <a:r>
              <a:rPr lang="en-US" sz="1200" i="1" dirty="0" smtClean="0">
                <a:latin typeface="Century Gothic" pitchFamily="34" charset="0"/>
              </a:rPr>
              <a:t> website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8" t="26100" r="33135" b="30745"/>
          <a:stretch/>
        </p:blipFill>
        <p:spPr bwMode="auto">
          <a:xfrm>
            <a:off x="685800" y="1199498"/>
            <a:ext cx="3589361" cy="4932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1" t="15316" r="26312" b="15403"/>
          <a:stretch/>
        </p:blipFill>
        <p:spPr bwMode="auto">
          <a:xfrm>
            <a:off x="4419599" y="1199498"/>
            <a:ext cx="3617843" cy="4909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372" y="20472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Sample </a:t>
            </a:r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Animation </a:t>
            </a:r>
          </a:p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Hudson River Approaches</a:t>
            </a:r>
            <a:endParaRPr lang="en-US" sz="32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7" name="HudsonRiverCrossings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524000"/>
            <a:ext cx="5334745" cy="443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8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1524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Sample </a:t>
            </a:r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Animation </a:t>
            </a:r>
          </a:p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I-78 Approaching Newark</a:t>
            </a:r>
            <a:endParaRPr lang="en-US" sz="32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5" name="I-78_NJ24_GSP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627" y="1447800"/>
            <a:ext cx="5334745" cy="443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Sample </a:t>
            </a:r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Animation</a:t>
            </a:r>
          </a:p>
          <a:p>
            <a:r>
              <a:rPr lang="en-US" sz="3200" dirty="0" smtClean="0">
                <a:solidFill>
                  <a:srgbClr val="FF9B26"/>
                </a:solidFill>
                <a:latin typeface="Century Gothic" pitchFamily="34" charset="0"/>
              </a:rPr>
              <a:t>NJ Turnpike near Elizabeth</a:t>
            </a:r>
            <a:endParaRPr lang="en-US" sz="32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5" name="US1_9_NJTP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524000"/>
            <a:ext cx="5334745" cy="443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Summary of Results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Compares well against travel speed by facility type and at network-wide level.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Appears to provide realistic representation of congestion levels along major corridors by visual inspection.</a:t>
            </a:r>
          </a:p>
        </p:txBody>
      </p:sp>
    </p:spTree>
    <p:extLst>
      <p:ext uri="{BB962C8B-B14F-4D97-AF65-F5344CB8AC3E}">
        <p14:creationId xmlns:p14="http://schemas.microsoft.com/office/powerpoint/2010/main" val="10650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t="10269" r="1373" b="2393"/>
          <a:stretch/>
        </p:blipFill>
        <p:spPr bwMode="auto">
          <a:xfrm>
            <a:off x="609600" y="1676400"/>
            <a:ext cx="8153400" cy="46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27" b="89093" l="23043" r="90625">
                        <a14:foregroundMark x1="45156" y1="32931" x2="45156" y2="32931"/>
                        <a14:foregroundMark x1="41823" y1="37328" x2="41823" y2="37328"/>
                        <a14:foregroundMark x1="40000" y1="41034" x2="40000" y2="41034"/>
                        <a14:foregroundMark x1="36771" y1="45172" x2="36771" y2="45172"/>
                        <a14:foregroundMark x1="37604" y1="50172" x2="37604" y2="5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10719" r="927" b="2198"/>
          <a:stretch/>
        </p:blipFill>
        <p:spPr bwMode="auto">
          <a:xfrm>
            <a:off x="622515" y="1687929"/>
            <a:ext cx="8186883" cy="46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620000" cy="707886"/>
          </a:xfrm>
        </p:spPr>
        <p:txBody>
          <a:bodyPr/>
          <a:lstStyle/>
          <a:p>
            <a:r>
              <a:rPr lang="en-US" dirty="0" smtClean="0"/>
              <a:t>Process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2516" y="1143000"/>
            <a:ext cx="8153400" cy="52322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Exploring Options…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2200" y="1676400"/>
            <a:ext cx="2819400" cy="861543"/>
          </a:xfrm>
        </p:spPr>
        <p:txBody>
          <a:bodyPr/>
          <a:lstStyle/>
          <a:p>
            <a:pPr marL="169863" indent="-169863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Using NJRTME Platform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05400" y="4572000"/>
            <a:ext cx="3886200" cy="461665"/>
          </a:xfrm>
        </p:spPr>
        <p:txBody>
          <a:bodyPr/>
          <a:lstStyle/>
          <a:p>
            <a:pPr marL="341313" indent="-341313"/>
            <a:r>
              <a:rPr lang="en-US" sz="2400" dirty="0" smtClean="0">
                <a:solidFill>
                  <a:srgbClr val="7030A0"/>
                </a:solidFill>
              </a:rPr>
              <a:t>1. 13 NJTPA Counties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2200" y="2471938"/>
            <a:ext cx="2971800" cy="830997"/>
          </a:xfrm>
        </p:spPr>
        <p:txBody>
          <a:bodyPr/>
          <a:lstStyle/>
          <a:p>
            <a:pPr marL="182880" indent="-231775"/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smtClean="0">
                <a:solidFill>
                  <a:schemeClr val="tx1"/>
                </a:solidFill>
              </a:rPr>
              <a:t>Multi-level Evaluation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05400" y="5029200"/>
            <a:ext cx="3886200" cy="830997"/>
          </a:xfrm>
        </p:spPr>
        <p:txBody>
          <a:bodyPr/>
          <a:lstStyle/>
          <a:p>
            <a:pPr marL="231775" indent="-231775"/>
            <a:r>
              <a:rPr lang="en-US" sz="2400" dirty="0" smtClean="0">
                <a:solidFill>
                  <a:srgbClr val="7030A0"/>
                </a:solidFill>
              </a:rPr>
              <a:t>2. I-80/US 46/NJ 23 corridor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267200" y="3581400"/>
            <a:ext cx="924732" cy="2160722"/>
            <a:chOff x="4267200" y="3581400"/>
            <a:chExt cx="924732" cy="2160722"/>
          </a:xfrm>
        </p:grpSpPr>
        <p:sp>
          <p:nvSpPr>
            <p:cNvPr id="4" name="Oval 3"/>
            <p:cNvSpPr/>
            <p:nvPr/>
          </p:nvSpPr>
          <p:spPr>
            <a:xfrm>
              <a:off x="4267200" y="3581400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417017" y="3820332"/>
              <a:ext cx="774915" cy="1921790"/>
            </a:xfrm>
            <a:custGeom>
              <a:avLst/>
              <a:gdLst>
                <a:gd name="connsiteX0" fmla="*/ 0 w 774915"/>
                <a:gd name="connsiteY0" fmla="*/ 0 h 1921790"/>
                <a:gd name="connsiteX1" fmla="*/ 751668 w 774915"/>
                <a:gd name="connsiteY1" fmla="*/ 1921790 h 1921790"/>
                <a:gd name="connsiteX2" fmla="*/ 774915 w 774915"/>
                <a:gd name="connsiteY2" fmla="*/ 1658319 h 1921790"/>
                <a:gd name="connsiteX3" fmla="*/ 0 w 774915"/>
                <a:gd name="connsiteY3" fmla="*/ 0 h 19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915" h="1921790">
                  <a:moveTo>
                    <a:pt x="0" y="0"/>
                  </a:moveTo>
                  <a:lnTo>
                    <a:pt x="751668" y="1921790"/>
                  </a:lnTo>
                  <a:lnTo>
                    <a:pt x="774915" y="1658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7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9" grpId="0" build="p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</p:spPr>
        <p:txBody>
          <a:bodyPr/>
          <a:lstStyle/>
          <a:p>
            <a:r>
              <a:rPr lang="en-US" dirty="0"/>
              <a:t>Corridor Level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06210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Providing </a:t>
            </a:r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nhanced level of analysis in more focused area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76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Methodology and Model Input Requirements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716" y="1828800"/>
            <a:ext cx="84058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Utilize Voyager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intersection modeling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procedure to more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realistically reflect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turn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movement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capacity.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Requires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additional network details for study area </a:t>
            </a: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  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( I-80/US 46/NJ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23 corridor):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Verify physical roadway characteristics—network connectivity, number of lanes at mid-block.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Intersection characteristics—configuration, traffic control device types and associated details (e.g. yield/stop signs, traffic signal phasing/timing).</a:t>
            </a:r>
          </a:p>
        </p:txBody>
      </p:sp>
    </p:spTree>
    <p:extLst>
      <p:ext uri="{BB962C8B-B14F-4D97-AF65-F5344CB8AC3E}">
        <p14:creationId xmlns:p14="http://schemas.microsoft.com/office/powerpoint/2010/main" val="7660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Congested North Jersey Corridor (I-80/US46/NJ23)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7800" y="1618287"/>
            <a:ext cx="5943600" cy="4391960"/>
            <a:chOff x="1447800" y="1618287"/>
            <a:chExt cx="5943600" cy="439196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6" t="16779" r="14195" b="15768"/>
            <a:stretch/>
          </p:blipFill>
          <p:spPr bwMode="auto">
            <a:xfrm>
              <a:off x="1447800" y="1660067"/>
              <a:ext cx="5943600" cy="43501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3977915">
              <a:off x="3383119" y="1792654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NJ 23</a:t>
              </a:r>
              <a:endParaRPr lang="en-US" sz="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 rot="3608775">
              <a:off x="5167794" y="4936215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NJ 23</a:t>
              </a:r>
              <a:endParaRPr lang="en-US" sz="6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94140" y="4146123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I-80</a:t>
              </a:r>
              <a:endParaRPr lang="en-US" sz="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26580" y="3847195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I-80</a:t>
              </a:r>
              <a:endParaRPr lang="en-US" sz="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9302994">
              <a:off x="2912430" y="4497819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US 46</a:t>
              </a:r>
              <a:endParaRPr lang="en-US" sz="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21375748">
              <a:off x="4642453" y="4043509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US 46</a:t>
              </a:r>
              <a:endParaRPr lang="en-US" sz="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8435" y="3161521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US 202</a:t>
              </a:r>
              <a:endParaRPr lang="en-US" sz="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7573277">
              <a:off x="3790975" y="1810622"/>
              <a:ext cx="5334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/>
                <a:t>US 202</a:t>
              </a:r>
              <a:endParaRPr lang="en-US" sz="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18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Verification of Network Coding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24471" r="27328" b="17575"/>
          <a:stretch/>
        </p:blipFill>
        <p:spPr bwMode="auto">
          <a:xfrm>
            <a:off x="304800" y="1742569"/>
            <a:ext cx="4170615" cy="364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33563" r="33004" b="20902"/>
          <a:stretch/>
        </p:blipFill>
        <p:spPr>
          <a:xfrm>
            <a:off x="4572001" y="1742569"/>
            <a:ext cx="4352476" cy="3643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4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Model </a:t>
            </a:r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Outputs &amp; Process Evaluation 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1371600"/>
            <a:ext cx="7924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Additional model outputs by intersection, 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including 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volumes, </a:t>
            </a:r>
            <a:r>
              <a:rPr lang="en-US" sz="2800" dirty="0">
                <a:solidFill>
                  <a:srgbClr val="817D76"/>
                </a:solidFill>
                <a:latin typeface="Century Gothic" pitchFamily="34" charset="0"/>
              </a:rPr>
              <a:t>delay and Level-of-Service (LOS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) on turn-by-turn basis.</a:t>
            </a:r>
            <a:endParaRPr lang="en-US" sz="2800" dirty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17D76"/>
                </a:solidFill>
                <a:latin typeface="Century Gothic" pitchFamily="34" charset="0"/>
              </a:rPr>
              <a:t>Minimal changes 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to 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basic model 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platform.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No noticeable increases </a:t>
            </a:r>
            <a:r>
              <a:rPr lang="en-US" sz="2800" dirty="0">
                <a:solidFill>
                  <a:srgbClr val="817D76"/>
                </a:solidFill>
                <a:latin typeface="Century Gothic" pitchFamily="34" charset="0"/>
              </a:rPr>
              <a:t>in model processing time</a:t>
            </a:r>
            <a:r>
              <a:rPr lang="en-US" sz="28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4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Intersection Model Outputs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0623" r="29370" b="19461"/>
          <a:stretch/>
        </p:blipFill>
        <p:spPr bwMode="auto">
          <a:xfrm>
            <a:off x="1524000" y="1676400"/>
            <a:ext cx="4430597" cy="479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6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Downstream Modeling Support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9170" y="1371600"/>
            <a:ext cx="792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Century Gothic" pitchFamily="34" charset="0"/>
              </a:rPr>
              <a:t>Provide basis for collaborative analysis </a:t>
            </a:r>
            <a:r>
              <a:rPr lang="en-US" sz="2400" b="1" dirty="0" smtClean="0">
                <a:solidFill>
                  <a:srgbClr val="0070C0"/>
                </a:solidFill>
                <a:latin typeface="Century Gothic" pitchFamily="34" charset="0"/>
              </a:rPr>
              <a:t>at operational level with </a:t>
            </a:r>
            <a:r>
              <a:rPr lang="en-US" sz="2400" b="1" dirty="0">
                <a:solidFill>
                  <a:srgbClr val="0070C0"/>
                </a:solidFill>
                <a:latin typeface="Century Gothic" pitchFamily="34" charset="0"/>
              </a:rPr>
              <a:t>micro-simulation modeling.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Extract trip matrices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by processing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output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packet log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file using Stantec-developed processor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rgbClr val="817D76"/>
                </a:solidFill>
                <a:latin typeface="Century Gothic" pitchFamily="34" charset="0"/>
              </a:rPr>
              <a:t>Key Benefits:</a:t>
            </a:r>
            <a:endParaRPr lang="en-US" sz="2400" u="sng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Temporal profile for inbound external and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through trips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will be more realistic, accounting for travel time lag reaching corridor from actual origin.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Capacity constraints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at external stations to eliminate unrealistic travel demand volumes entering the corridor.</a:t>
            </a:r>
          </a:p>
        </p:txBody>
      </p:sp>
    </p:spTree>
    <p:extLst>
      <p:ext uri="{BB962C8B-B14F-4D97-AF65-F5344CB8AC3E}">
        <p14:creationId xmlns:p14="http://schemas.microsoft.com/office/powerpoint/2010/main" val="4811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Downstream Modeling Support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8" y="1905000"/>
            <a:ext cx="7379143" cy="4322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906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Example: Micro-simulation Modeling in VISSIM for Holland Tunnel Entrance in New Jersey</a:t>
            </a:r>
          </a:p>
        </p:txBody>
      </p:sp>
    </p:spTree>
    <p:extLst>
      <p:ext uri="{BB962C8B-B14F-4D97-AF65-F5344CB8AC3E}">
        <p14:creationId xmlns:p14="http://schemas.microsoft.com/office/powerpoint/2010/main" val="22883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Downstream Modeling Support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9906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Sample animation</a:t>
            </a:r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097280"/>
            <a:ext cx="8738312" cy="47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</p:spPr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67765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can we improve the model  and where do we go from here?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743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817D76"/>
                </a:solidFill>
                <a:latin typeface="Century Gothic" pitchFamily="34" charset="0"/>
              </a:rPr>
              <a:t>Why Use the NJRTME? </a:t>
            </a:r>
            <a:endParaRPr lang="en-US" sz="4000" dirty="0">
              <a:solidFill>
                <a:srgbClr val="817D76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447800"/>
            <a:ext cx="7924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Model for one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of the largest MPOs in the nation.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Many residents of the MPO work in New York City.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The 13-NJTPA counties contain: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24000" y="2895600"/>
            <a:ext cx="6096000" cy="3084163"/>
          </a:xfrm>
          <a:prstGeom prst="round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6.5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million residents </a:t>
            </a:r>
          </a:p>
          <a:p>
            <a:pPr marL="342900" indent="-342900" algn="just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2.9 million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jobs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17.1 million people in adjoining areas</a:t>
            </a:r>
          </a:p>
          <a:p>
            <a:pPr marL="342900" indent="-342900" algn="just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25,000 miles of roads</a:t>
            </a:r>
          </a:p>
          <a:p>
            <a:pPr marL="342900" indent="-342900" algn="just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250 bus routes, 12 rail lines</a:t>
            </a:r>
          </a:p>
        </p:txBody>
      </p:sp>
    </p:spTree>
    <p:extLst>
      <p:ext uri="{BB962C8B-B14F-4D97-AF65-F5344CB8AC3E}">
        <p14:creationId xmlns:p14="http://schemas.microsoft.com/office/powerpoint/2010/main" val="28137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Refinement Requirements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676400"/>
            <a:ext cx="7924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Reducing execution time with 64-Bit CUBE Avenue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Improvement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to model performance can be achieved with additional calibration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effort, leveraging available data. </a:t>
            </a:r>
            <a:endParaRPr lang="en-US" sz="2400" dirty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Typical data include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hourly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traffic counts and travel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speed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estimates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along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strategic traffic corridors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More comprehensive processing of TRANSCOM data.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9B26"/>
                </a:solidFill>
                <a:latin typeface="Century Gothic" pitchFamily="34" charset="0"/>
              </a:rPr>
              <a:t>Possible Application of Regional DTA Process</a:t>
            </a:r>
            <a:endParaRPr lang="en-US" sz="36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981200"/>
            <a:ext cx="7924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Cost-effectiveness of regional-level DTA platform as modeling tools (benefit/cost).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Options for incorporating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into existing travel demand model platform:</a:t>
            </a:r>
          </a:p>
          <a:p>
            <a:pPr marL="688975" indent="-3476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Within feedback loop (significant increase in model run time);</a:t>
            </a:r>
          </a:p>
          <a:p>
            <a:pPr marL="688975" indent="-3476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Final iteration only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  <a:p>
            <a:pPr marL="688975" indent="-3476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Separate post-model application</a:t>
            </a: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4114800" cy="11430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11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Placeholder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2181" y="223082"/>
            <a:ext cx="8632057" cy="6173779"/>
            <a:chOff x="242181" y="223082"/>
            <a:chExt cx="8632057" cy="6173779"/>
          </a:xfrm>
        </p:grpSpPr>
        <p:grpSp>
          <p:nvGrpSpPr>
            <p:cNvPr id="2" name="Group 1"/>
            <p:cNvGrpSpPr/>
            <p:nvPr/>
          </p:nvGrpSpPr>
          <p:grpSpPr>
            <a:xfrm>
              <a:off x="242181" y="223082"/>
              <a:ext cx="8632057" cy="6173779"/>
              <a:chOff x="242181" y="223082"/>
              <a:chExt cx="8632057" cy="6173779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242181" y="223082"/>
                <a:ext cx="8632057" cy="6173779"/>
                <a:chOff x="152400" y="227019"/>
                <a:chExt cx="8632057" cy="6173779"/>
              </a:xfrm>
            </p:grpSpPr>
            <p:cxnSp>
              <p:nvCxnSpPr>
                <p:cNvPr id="6" name="Straight Connector 5"/>
                <p:cNvCxnSpPr>
                  <a:endCxn id="62" idx="2"/>
                </p:cNvCxnSpPr>
                <p:nvPr/>
              </p:nvCxnSpPr>
              <p:spPr>
                <a:xfrm>
                  <a:off x="5410200" y="269474"/>
                  <a:ext cx="24" cy="235507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3460697" y="3962399"/>
                  <a:ext cx="0" cy="24383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52400" y="2819400"/>
                  <a:ext cx="31242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62" idx="0"/>
                </p:cNvCxnSpPr>
                <p:nvPr/>
              </p:nvCxnSpPr>
              <p:spPr>
                <a:xfrm>
                  <a:off x="5658412" y="2817117"/>
                  <a:ext cx="3126045" cy="22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152400" y="3200400"/>
                  <a:ext cx="2971800" cy="609600"/>
                  <a:chOff x="152400" y="3200400"/>
                  <a:chExt cx="2971800" cy="60960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52400" y="3200400"/>
                    <a:ext cx="2971800" cy="0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Flowchart: Process 29"/>
                  <p:cNvSpPr/>
                  <p:nvPr/>
                </p:nvSpPr>
                <p:spPr>
                  <a:xfrm>
                    <a:off x="152400" y="3221830"/>
                    <a:ext cx="1752600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Isosceles Triangle 30"/>
                  <p:cNvSpPr/>
                  <p:nvPr/>
                </p:nvSpPr>
                <p:spPr>
                  <a:xfrm rot="10800000">
                    <a:off x="1905000" y="3221830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152400" y="3437334"/>
                    <a:ext cx="1752600" cy="833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 flipH="1">
                    <a:off x="2667000" y="3447775"/>
                    <a:ext cx="446162" cy="424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Bent-Up Arrow 41"/>
                  <p:cNvSpPr/>
                  <p:nvPr/>
                </p:nvSpPr>
                <p:spPr>
                  <a:xfrm>
                    <a:off x="2837445" y="3276600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Up Arrow 42"/>
                  <p:cNvSpPr/>
                  <p:nvPr/>
                </p:nvSpPr>
                <p:spPr>
                  <a:xfrm rot="5400000">
                    <a:off x="2882262" y="3518536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3112209" y="3200400"/>
                    <a:ext cx="0" cy="6096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/>
                <p:cNvGrpSpPr/>
                <p:nvPr/>
              </p:nvGrpSpPr>
              <p:grpSpPr>
                <a:xfrm rot="10800000">
                  <a:off x="5812657" y="2836069"/>
                  <a:ext cx="2971800" cy="609600"/>
                  <a:chOff x="152400" y="3200400"/>
                  <a:chExt cx="2971800" cy="609600"/>
                </a:xfrm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152400" y="3200400"/>
                    <a:ext cx="2971800" cy="0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Flowchart: Process 48"/>
                  <p:cNvSpPr/>
                  <p:nvPr/>
                </p:nvSpPr>
                <p:spPr>
                  <a:xfrm>
                    <a:off x="152400" y="3221830"/>
                    <a:ext cx="1752600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Isosceles Triangle 49"/>
                  <p:cNvSpPr/>
                  <p:nvPr/>
                </p:nvSpPr>
                <p:spPr>
                  <a:xfrm rot="10800000">
                    <a:off x="1905000" y="3221830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152400" y="3437334"/>
                    <a:ext cx="1752600" cy="833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2667000" y="3447775"/>
                    <a:ext cx="446162" cy="424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Bent-Up Arrow 52"/>
                  <p:cNvSpPr/>
                  <p:nvPr/>
                </p:nvSpPr>
                <p:spPr>
                  <a:xfrm>
                    <a:off x="2837445" y="3276600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Up Arrow 53"/>
                  <p:cNvSpPr/>
                  <p:nvPr/>
                </p:nvSpPr>
                <p:spPr>
                  <a:xfrm rot="5400000">
                    <a:off x="2882262" y="3518536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3112209" y="3200400"/>
                    <a:ext cx="0" cy="6096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Connector 11"/>
                <p:cNvCxnSpPr>
                  <a:endCxn id="60" idx="0"/>
                </p:cNvCxnSpPr>
                <p:nvPr/>
              </p:nvCxnSpPr>
              <p:spPr>
                <a:xfrm>
                  <a:off x="152400" y="3810000"/>
                  <a:ext cx="3060085" cy="7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stCxn id="63" idx="2"/>
                </p:cNvCxnSpPr>
                <p:nvPr/>
              </p:nvCxnSpPr>
              <p:spPr>
                <a:xfrm flipV="1">
                  <a:off x="5603498" y="3810000"/>
                  <a:ext cx="3180959" cy="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Arc 59"/>
                <p:cNvSpPr/>
                <p:nvPr/>
              </p:nvSpPr>
              <p:spPr>
                <a:xfrm>
                  <a:off x="3003497" y="380999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rot="5400000">
                  <a:off x="3041597" y="239871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Arc 61"/>
                <p:cNvSpPr/>
                <p:nvPr/>
              </p:nvSpPr>
              <p:spPr>
                <a:xfrm rot="10800000">
                  <a:off x="5410200" y="243681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rot="16200000">
                  <a:off x="5372124" y="3848101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2" name="Straight Connector 111"/>
                <p:cNvCxnSpPr>
                  <a:endCxn id="31" idx="2"/>
                </p:cNvCxnSpPr>
                <p:nvPr/>
              </p:nvCxnSpPr>
              <p:spPr>
                <a:xfrm flipV="1">
                  <a:off x="1905000" y="3221830"/>
                  <a:ext cx="228600" cy="2259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/>
                <p:cNvGrpSpPr/>
                <p:nvPr/>
              </p:nvGrpSpPr>
              <p:grpSpPr>
                <a:xfrm>
                  <a:off x="4512308" y="4167214"/>
                  <a:ext cx="739298" cy="2195987"/>
                  <a:chOff x="4512308" y="4167214"/>
                  <a:chExt cx="739298" cy="2195987"/>
                </a:xfrm>
              </p:grpSpPr>
              <p:cxnSp>
                <p:nvCxnSpPr>
                  <p:cNvPr id="83" name="Straight Connector 82"/>
                  <p:cNvCxnSpPr/>
                  <p:nvPr/>
                </p:nvCxnSpPr>
                <p:spPr>
                  <a:xfrm flipV="1">
                    <a:off x="4512308" y="4190997"/>
                    <a:ext cx="0" cy="2172203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Flowchart: Process 84"/>
                  <p:cNvSpPr/>
                  <p:nvPr/>
                </p:nvSpPr>
                <p:spPr>
                  <a:xfrm rot="16200000">
                    <a:off x="4076404" y="5687863"/>
                    <a:ext cx="1143502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Isosceles Triangle 85"/>
                  <p:cNvSpPr/>
                  <p:nvPr/>
                </p:nvSpPr>
                <p:spPr>
                  <a:xfrm rot="5400000">
                    <a:off x="4533854" y="5001811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4763595" y="5219694"/>
                    <a:ext cx="4165" cy="114350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4800600" y="4167214"/>
                    <a:ext cx="0" cy="48098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" name="Bent-Up Arrow 88"/>
                  <p:cNvSpPr/>
                  <p:nvPr/>
                </p:nvSpPr>
                <p:spPr>
                  <a:xfrm rot="16200000">
                    <a:off x="4582425" y="4327207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Up Arrow 89"/>
                  <p:cNvSpPr/>
                  <p:nvPr/>
                </p:nvSpPr>
                <p:spPr>
                  <a:xfrm>
                    <a:off x="4930140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5105400" y="4171315"/>
                    <a:ext cx="0" cy="2191886"/>
                  </a:xfrm>
                  <a:prstGeom prst="line">
                    <a:avLst/>
                  </a:prstGeom>
                  <a:ln w="19050" cmpd="sng"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Up Arrow 104"/>
                  <p:cNvSpPr/>
                  <p:nvPr/>
                </p:nvSpPr>
                <p:spPr>
                  <a:xfrm>
                    <a:off x="5205887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3" name="Straight Connector 112"/>
                  <p:cNvCxnSpPr>
                    <a:stCxn id="86" idx="2"/>
                    <a:endCxn id="86" idx="0"/>
                  </p:cNvCxnSpPr>
                  <p:nvPr/>
                </p:nvCxnSpPr>
                <p:spPr>
                  <a:xfrm>
                    <a:off x="4544570" y="4991096"/>
                    <a:ext cx="207169" cy="2286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6822307" y="3203053"/>
                  <a:ext cx="228600" cy="2259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8" name="Group 117"/>
                <p:cNvGrpSpPr/>
                <p:nvPr/>
              </p:nvGrpSpPr>
              <p:grpSpPr>
                <a:xfrm rot="10800000">
                  <a:off x="3657600" y="228600"/>
                  <a:ext cx="739298" cy="2195987"/>
                  <a:chOff x="4512308" y="4167214"/>
                  <a:chExt cx="739298" cy="2195987"/>
                </a:xfrm>
              </p:grpSpPr>
              <p:cxnSp>
                <p:nvCxnSpPr>
                  <p:cNvPr id="119" name="Straight Connector 118"/>
                  <p:cNvCxnSpPr/>
                  <p:nvPr/>
                </p:nvCxnSpPr>
                <p:spPr>
                  <a:xfrm flipV="1">
                    <a:off x="4512308" y="4190997"/>
                    <a:ext cx="0" cy="2172203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Flowchart: Process 119"/>
                  <p:cNvSpPr/>
                  <p:nvPr/>
                </p:nvSpPr>
                <p:spPr>
                  <a:xfrm rot="16200000">
                    <a:off x="4076404" y="5687863"/>
                    <a:ext cx="1143502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Isosceles Triangle 120"/>
                  <p:cNvSpPr/>
                  <p:nvPr/>
                </p:nvSpPr>
                <p:spPr>
                  <a:xfrm rot="5400000">
                    <a:off x="4533854" y="5001811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4763595" y="5219694"/>
                    <a:ext cx="4165" cy="114350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4800600" y="4167214"/>
                    <a:ext cx="0" cy="48098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Bent-Up Arrow 123"/>
                  <p:cNvSpPr/>
                  <p:nvPr/>
                </p:nvSpPr>
                <p:spPr>
                  <a:xfrm rot="16200000">
                    <a:off x="4582425" y="4327207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Up Arrow 124"/>
                  <p:cNvSpPr/>
                  <p:nvPr/>
                </p:nvSpPr>
                <p:spPr>
                  <a:xfrm>
                    <a:off x="4930140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5105400" y="4171315"/>
                    <a:ext cx="0" cy="2191886"/>
                  </a:xfrm>
                  <a:prstGeom prst="line">
                    <a:avLst/>
                  </a:prstGeom>
                  <a:ln w="19050" cmpd="sng"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Up Arrow 126"/>
                  <p:cNvSpPr/>
                  <p:nvPr/>
                </p:nvSpPr>
                <p:spPr>
                  <a:xfrm>
                    <a:off x="5205887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8" name="Straight Connector 127"/>
                  <p:cNvCxnSpPr>
                    <a:stCxn id="121" idx="2"/>
                    <a:endCxn id="121" idx="0"/>
                  </p:cNvCxnSpPr>
                  <p:nvPr/>
                </p:nvCxnSpPr>
                <p:spPr>
                  <a:xfrm>
                    <a:off x="4544570" y="4991096"/>
                    <a:ext cx="207169" cy="2286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9" name="Straight Connector 128"/>
                <p:cNvCxnSpPr/>
                <p:nvPr/>
              </p:nvCxnSpPr>
              <p:spPr>
                <a:xfrm flipH="1">
                  <a:off x="3465302" y="2419876"/>
                  <a:ext cx="954298" cy="352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495800" y="4170360"/>
                  <a:ext cx="914400" cy="95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410224" y="4038598"/>
                  <a:ext cx="0" cy="23622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endCxn id="61" idx="0"/>
                </p:cNvCxnSpPr>
                <p:nvPr/>
              </p:nvCxnSpPr>
              <p:spPr>
                <a:xfrm flipH="1">
                  <a:off x="3459995" y="227019"/>
                  <a:ext cx="702" cy="23425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TextBox 79"/>
              <p:cNvSpPr txBox="1"/>
              <p:nvPr/>
            </p:nvSpPr>
            <p:spPr>
              <a:xfrm>
                <a:off x="242181" y="2447872"/>
                <a:ext cx="179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Minor Arterial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 rot="16200000">
              <a:off x="2487052" y="939605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Major Arterial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56655" y="228600"/>
            <a:ext cx="8955391" cy="6309008"/>
            <a:chOff x="28213" y="261067"/>
            <a:chExt cx="8955391" cy="6309008"/>
          </a:xfrm>
        </p:grpSpPr>
        <p:grpSp>
          <p:nvGrpSpPr>
            <p:cNvPr id="162" name="Group 161"/>
            <p:cNvGrpSpPr/>
            <p:nvPr/>
          </p:nvGrpSpPr>
          <p:grpSpPr>
            <a:xfrm>
              <a:off x="28213" y="261067"/>
              <a:ext cx="8955391" cy="6309008"/>
              <a:chOff x="28213" y="261067"/>
              <a:chExt cx="8955391" cy="6309008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4321358" y="261067"/>
                <a:ext cx="196483" cy="3015531"/>
                <a:chOff x="4462205" y="228604"/>
                <a:chExt cx="196483" cy="3015531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4560447" y="228604"/>
                  <a:ext cx="0" cy="3015531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8" name="Oval 13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5400000">
                <a:off x="6558165" y="1183464"/>
                <a:ext cx="197186" cy="4331438"/>
                <a:chOff x="4462205" y="228604"/>
                <a:chExt cx="196483" cy="4331438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16200000">
                <a:off x="2093952" y="1182076"/>
                <a:ext cx="199960" cy="4331438"/>
                <a:chOff x="4462205" y="228604"/>
                <a:chExt cx="196483" cy="4331438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 rot="10800000">
                <a:off x="4324850" y="3378989"/>
                <a:ext cx="204311" cy="3126595"/>
                <a:chOff x="4455083" y="393118"/>
                <a:chExt cx="196483" cy="3126595"/>
              </a:xfrm>
            </p:grpSpPr>
            <p:cxnSp>
              <p:nvCxnSpPr>
                <p:cNvPr id="150" name="Straight Connector 149"/>
                <p:cNvCxnSpPr>
                  <a:stCxn id="151" idx="4"/>
                </p:cNvCxnSpPr>
                <p:nvPr/>
              </p:nvCxnSpPr>
              <p:spPr>
                <a:xfrm rot="10800000" flipH="1" flipV="1">
                  <a:off x="4553325" y="589601"/>
                  <a:ext cx="7123" cy="293011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/>
                <p:nvPr/>
              </p:nvSpPr>
              <p:spPr>
                <a:xfrm>
                  <a:off x="4455083" y="393118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TextBox 154"/>
              <p:cNvSpPr txBox="1"/>
              <p:nvPr/>
            </p:nvSpPr>
            <p:spPr>
              <a:xfrm>
                <a:off x="4545996" y="26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1002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213" y="284967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567767" y="293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1005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634906" y="623152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1004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258859" y="287253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1003</a:t>
                </a:r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4310299" y="3247815"/>
              <a:ext cx="214706" cy="21470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45870" y="322661"/>
            <a:ext cx="295507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NJRTME Intersection Representation with Junction Modeling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4401" y="4122121"/>
            <a:ext cx="308786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Minor Arterial Approach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Left Turn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Detailed Signal Phasing with separate left turn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Capacity by Movement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Capacity of 650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./Hr.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728581" y="390895"/>
            <a:ext cx="338346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Major Arterial Approach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 lanes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Left Turn Lane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Detailed Signal Phasing with separate left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turn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Capacity by movement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Capacity of  2350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Veh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./Hr.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/>
          <p:cNvSpPr txBox="1"/>
          <p:nvPr/>
        </p:nvSpPr>
        <p:spPr>
          <a:xfrm>
            <a:off x="5607601" y="390895"/>
            <a:ext cx="350444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9B26">
                    <a:lumMod val="75000"/>
                  </a:srgbClr>
                </a:solidFill>
              </a:rPr>
              <a:t>Major Arterial Approach</a:t>
            </a: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2 lanes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Capacity of  1800 </a:t>
            </a:r>
            <a:r>
              <a:rPr lang="en-US" dirty="0" err="1" smtClean="0">
                <a:solidFill>
                  <a:srgbClr val="FF9B26">
                    <a:lumMod val="75000"/>
                  </a:srgbClr>
                </a:solidFill>
              </a:rPr>
              <a:t>Veh</a:t>
            </a: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./Hr.</a:t>
            </a:r>
            <a:endParaRPr lang="en-US" dirty="0">
              <a:solidFill>
                <a:srgbClr val="FF9B26">
                  <a:lumMod val="75000"/>
                </a:srgbClr>
              </a:solidFill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242181" y="223082"/>
            <a:ext cx="8632057" cy="6173779"/>
            <a:chOff x="242181" y="223082"/>
            <a:chExt cx="8632057" cy="6173779"/>
          </a:xfrm>
        </p:grpSpPr>
        <p:grpSp>
          <p:nvGrpSpPr>
            <p:cNvPr id="164" name="Group 163"/>
            <p:cNvGrpSpPr/>
            <p:nvPr/>
          </p:nvGrpSpPr>
          <p:grpSpPr>
            <a:xfrm>
              <a:off x="242181" y="223082"/>
              <a:ext cx="8632057" cy="6173779"/>
              <a:chOff x="152400" y="227019"/>
              <a:chExt cx="8632057" cy="6173779"/>
            </a:xfrm>
          </p:grpSpPr>
          <p:cxnSp>
            <p:nvCxnSpPr>
              <p:cNvPr id="6" name="Straight Connector 5"/>
              <p:cNvCxnSpPr>
                <a:endCxn id="62" idx="2"/>
              </p:cNvCxnSpPr>
              <p:nvPr/>
            </p:nvCxnSpPr>
            <p:spPr>
              <a:xfrm>
                <a:off x="5410200" y="269474"/>
                <a:ext cx="24" cy="235507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3460697" y="3962399"/>
                <a:ext cx="0" cy="243839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52400" y="2819400"/>
                <a:ext cx="3124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2" idx="0"/>
              </p:cNvCxnSpPr>
              <p:nvPr/>
            </p:nvCxnSpPr>
            <p:spPr>
              <a:xfrm>
                <a:off x="5658412" y="2817117"/>
                <a:ext cx="3126045" cy="22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/>
              <p:cNvGrpSpPr/>
              <p:nvPr/>
            </p:nvGrpSpPr>
            <p:grpSpPr>
              <a:xfrm>
                <a:off x="152400" y="3200400"/>
                <a:ext cx="2971800" cy="609600"/>
                <a:chOff x="152400" y="3200400"/>
                <a:chExt cx="2971800" cy="6096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52400" y="3200400"/>
                  <a:ext cx="2971800" cy="0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Flowchart: Process 29"/>
                <p:cNvSpPr/>
                <p:nvPr/>
              </p:nvSpPr>
              <p:spPr>
                <a:xfrm>
                  <a:off x="152400" y="3221830"/>
                  <a:ext cx="1752600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Isosceles Triangle 30"/>
                <p:cNvSpPr/>
                <p:nvPr/>
              </p:nvSpPr>
              <p:spPr>
                <a:xfrm rot="10800000">
                  <a:off x="1905000" y="3221830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52400" y="3437334"/>
                  <a:ext cx="1752600" cy="833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2667000" y="3447775"/>
                  <a:ext cx="446162" cy="424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Bent-Up Arrow 41"/>
                <p:cNvSpPr/>
                <p:nvPr/>
              </p:nvSpPr>
              <p:spPr>
                <a:xfrm>
                  <a:off x="2837445" y="3276600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Up Arrow 42"/>
                <p:cNvSpPr/>
                <p:nvPr/>
              </p:nvSpPr>
              <p:spPr>
                <a:xfrm rot="5400000">
                  <a:off x="2882262" y="3518536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3112209" y="3200400"/>
                  <a:ext cx="0" cy="609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/>
              <p:nvPr/>
            </p:nvGrpSpPr>
            <p:grpSpPr>
              <a:xfrm rot="10800000">
                <a:off x="5812657" y="2836069"/>
                <a:ext cx="2971800" cy="609600"/>
                <a:chOff x="152400" y="3200400"/>
                <a:chExt cx="2971800" cy="609600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2400" y="3200400"/>
                  <a:ext cx="2971800" cy="0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Flowchart: Process 48"/>
                <p:cNvSpPr/>
                <p:nvPr/>
              </p:nvSpPr>
              <p:spPr>
                <a:xfrm>
                  <a:off x="152400" y="3221830"/>
                  <a:ext cx="1752600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1905000" y="3221830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52400" y="3437334"/>
                  <a:ext cx="1752600" cy="833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2667000" y="3447775"/>
                  <a:ext cx="446162" cy="424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3" name="Bent-Up Arrow 52"/>
                <p:cNvSpPr/>
                <p:nvPr/>
              </p:nvSpPr>
              <p:spPr>
                <a:xfrm>
                  <a:off x="2837445" y="3276600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Up Arrow 53"/>
                <p:cNvSpPr/>
                <p:nvPr/>
              </p:nvSpPr>
              <p:spPr>
                <a:xfrm rot="5400000">
                  <a:off x="2882262" y="3518536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3112209" y="3200400"/>
                  <a:ext cx="0" cy="609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/>
              <p:cNvCxnSpPr>
                <a:endCxn id="60" idx="0"/>
              </p:cNvCxnSpPr>
              <p:nvPr/>
            </p:nvCxnSpPr>
            <p:spPr>
              <a:xfrm>
                <a:off x="152400" y="3810000"/>
                <a:ext cx="3060085" cy="7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3" idx="2"/>
              </p:cNvCxnSpPr>
              <p:nvPr/>
            </p:nvCxnSpPr>
            <p:spPr>
              <a:xfrm flipV="1">
                <a:off x="5603498" y="3810000"/>
                <a:ext cx="3180959" cy="2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Arc 59"/>
              <p:cNvSpPr/>
              <p:nvPr/>
            </p:nvSpPr>
            <p:spPr>
              <a:xfrm>
                <a:off x="3003497" y="380999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rc 60"/>
              <p:cNvSpPr/>
              <p:nvPr/>
            </p:nvSpPr>
            <p:spPr>
              <a:xfrm rot="5400000">
                <a:off x="3041597" y="239871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Arc 61"/>
              <p:cNvSpPr/>
              <p:nvPr/>
            </p:nvSpPr>
            <p:spPr>
              <a:xfrm rot="10800000">
                <a:off x="5410200" y="2436819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rc 62"/>
              <p:cNvSpPr/>
              <p:nvPr/>
            </p:nvSpPr>
            <p:spPr>
              <a:xfrm rot="16200000">
                <a:off x="5372124" y="3848101"/>
                <a:ext cx="457200" cy="381000"/>
              </a:xfrm>
              <a:prstGeom prst="arc">
                <a:avLst>
                  <a:gd name="adj1" fmla="val 15846038"/>
                  <a:gd name="adj2" fmla="val 417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12" name="Straight Connector 111"/>
              <p:cNvCxnSpPr>
                <a:endCxn id="31" idx="2"/>
              </p:cNvCxnSpPr>
              <p:nvPr/>
            </p:nvCxnSpPr>
            <p:spPr>
              <a:xfrm flipV="1">
                <a:off x="1905000" y="3221830"/>
                <a:ext cx="228600" cy="22594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7" name="Group 116"/>
              <p:cNvGrpSpPr/>
              <p:nvPr/>
            </p:nvGrpSpPr>
            <p:grpSpPr>
              <a:xfrm>
                <a:off x="4512308" y="4167214"/>
                <a:ext cx="739298" cy="2195987"/>
                <a:chOff x="4512308" y="4167214"/>
                <a:chExt cx="739298" cy="2195987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4512308" y="4190997"/>
                  <a:ext cx="0" cy="2172203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5" name="Flowchart: Process 84"/>
                <p:cNvSpPr/>
                <p:nvPr/>
              </p:nvSpPr>
              <p:spPr>
                <a:xfrm rot="16200000">
                  <a:off x="4076404" y="5687863"/>
                  <a:ext cx="1143502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Isosceles Triangle 85"/>
                <p:cNvSpPr/>
                <p:nvPr/>
              </p:nvSpPr>
              <p:spPr>
                <a:xfrm rot="5400000">
                  <a:off x="4533854" y="5001811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763595" y="5219694"/>
                  <a:ext cx="4165" cy="11435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4800600" y="4167214"/>
                  <a:ext cx="0" cy="4809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Bent-Up Arrow 88"/>
                <p:cNvSpPr/>
                <p:nvPr/>
              </p:nvSpPr>
              <p:spPr>
                <a:xfrm rot="16200000">
                  <a:off x="4582425" y="4327207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Up Arrow 89"/>
                <p:cNvSpPr/>
                <p:nvPr/>
              </p:nvSpPr>
              <p:spPr>
                <a:xfrm>
                  <a:off x="4930140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5105400" y="4171315"/>
                  <a:ext cx="0" cy="2191886"/>
                </a:xfrm>
                <a:prstGeom prst="line">
                  <a:avLst/>
                </a:prstGeom>
                <a:ln w="19050" cmpd="sng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Up Arrow 104"/>
                <p:cNvSpPr/>
                <p:nvPr/>
              </p:nvSpPr>
              <p:spPr>
                <a:xfrm>
                  <a:off x="5205887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3" name="Straight Connector 112"/>
                <p:cNvCxnSpPr>
                  <a:stCxn id="86" idx="2"/>
                  <a:endCxn id="86" idx="0"/>
                </p:cNvCxnSpPr>
                <p:nvPr/>
              </p:nvCxnSpPr>
              <p:spPr>
                <a:xfrm>
                  <a:off x="4544570" y="4991096"/>
                  <a:ext cx="207169" cy="2286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Straight Connector 115"/>
              <p:cNvCxnSpPr/>
              <p:nvPr/>
            </p:nvCxnSpPr>
            <p:spPr>
              <a:xfrm flipV="1">
                <a:off x="6822307" y="3203053"/>
                <a:ext cx="228600" cy="22594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 rot="10800000">
                <a:off x="3657600" y="228600"/>
                <a:ext cx="739298" cy="2195987"/>
                <a:chOff x="4512308" y="4167214"/>
                <a:chExt cx="739298" cy="2195987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4512308" y="4190997"/>
                  <a:ext cx="0" cy="2172203"/>
                </a:xfrm>
                <a:prstGeom prst="line">
                  <a:avLst/>
                </a:prstGeom>
                <a:ln w="38100" cmpd="dbl">
                  <a:solidFill>
                    <a:srgbClr val="FFC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Flowchart: Process 119"/>
                <p:cNvSpPr/>
                <p:nvPr/>
              </p:nvSpPr>
              <p:spPr>
                <a:xfrm rot="16200000">
                  <a:off x="4076404" y="5687863"/>
                  <a:ext cx="1143502" cy="207169"/>
                </a:xfrm>
                <a:prstGeom prst="flowChartProcess">
                  <a:avLst/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5400000">
                  <a:off x="4533854" y="5001811"/>
                  <a:ext cx="228600" cy="207169"/>
                </a:xfrm>
                <a:prstGeom prst="triangle">
                  <a:avLst>
                    <a:gd name="adj" fmla="val 100000"/>
                  </a:avLst>
                </a:prstGeom>
                <a:pattFill prst="wdUpDiag">
                  <a:fgClr>
                    <a:schemeClr val="dk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763595" y="5219694"/>
                  <a:ext cx="4165" cy="11435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800600" y="4167214"/>
                  <a:ext cx="0" cy="4809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Bent-Up Arrow 123"/>
                <p:cNvSpPr/>
                <p:nvPr/>
              </p:nvSpPr>
              <p:spPr>
                <a:xfrm rot="16200000">
                  <a:off x="4582425" y="4327207"/>
                  <a:ext cx="135351" cy="102387"/>
                </a:xfrm>
                <a:prstGeom prst="bentUpArrow">
                  <a:avLst>
                    <a:gd name="adj1" fmla="val 22564"/>
                    <a:gd name="adj2" fmla="val 21094"/>
                    <a:gd name="adj3" fmla="val 25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Up Arrow 124"/>
                <p:cNvSpPr/>
                <p:nvPr/>
              </p:nvSpPr>
              <p:spPr>
                <a:xfrm>
                  <a:off x="4930140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105400" y="4171315"/>
                  <a:ext cx="0" cy="2191886"/>
                </a:xfrm>
                <a:prstGeom prst="line">
                  <a:avLst/>
                </a:prstGeom>
                <a:ln w="19050" cmpd="sng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Up Arrow 126"/>
                <p:cNvSpPr/>
                <p:nvPr/>
              </p:nvSpPr>
              <p:spPr>
                <a:xfrm>
                  <a:off x="5205887" y="4292675"/>
                  <a:ext cx="45719" cy="171449"/>
                </a:xfrm>
                <a:prstGeom prst="up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8" name="Straight Connector 127"/>
                <p:cNvCxnSpPr>
                  <a:stCxn id="121" idx="2"/>
                  <a:endCxn id="121" idx="0"/>
                </p:cNvCxnSpPr>
                <p:nvPr/>
              </p:nvCxnSpPr>
              <p:spPr>
                <a:xfrm>
                  <a:off x="4544570" y="4991096"/>
                  <a:ext cx="207169" cy="2286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9" name="Straight Connector 128"/>
              <p:cNvCxnSpPr/>
              <p:nvPr/>
            </p:nvCxnSpPr>
            <p:spPr>
              <a:xfrm flipH="1">
                <a:off x="3465302" y="2416959"/>
                <a:ext cx="954298" cy="35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495800" y="4170360"/>
                <a:ext cx="914400" cy="95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10224" y="4038598"/>
                <a:ext cx="0" cy="23622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endCxn id="61" idx="0"/>
              </p:cNvCxnSpPr>
              <p:nvPr/>
            </p:nvCxnSpPr>
            <p:spPr>
              <a:xfrm flipH="1">
                <a:off x="3459995" y="227019"/>
                <a:ext cx="702" cy="2342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5" name="TextBox 164"/>
            <p:cNvSpPr txBox="1"/>
            <p:nvPr/>
          </p:nvSpPr>
          <p:spPr>
            <a:xfrm rot="16200000">
              <a:off x="2487052" y="939605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Major Arterial</a:t>
              </a:r>
              <a:endPara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2181" y="2447872"/>
              <a:ext cx="17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Minor Arterial</a:t>
              </a:r>
              <a:endPara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60239" y="211028"/>
            <a:ext cx="8955391" cy="6309008"/>
            <a:chOff x="28213" y="261067"/>
            <a:chExt cx="8955391" cy="6309008"/>
          </a:xfrm>
        </p:grpSpPr>
        <p:grpSp>
          <p:nvGrpSpPr>
            <p:cNvPr id="162" name="Group 161"/>
            <p:cNvGrpSpPr/>
            <p:nvPr/>
          </p:nvGrpSpPr>
          <p:grpSpPr>
            <a:xfrm>
              <a:off x="28213" y="261067"/>
              <a:ext cx="8955391" cy="6309008"/>
              <a:chOff x="28213" y="261067"/>
              <a:chExt cx="8955391" cy="6309008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4321358" y="261067"/>
                <a:ext cx="196483" cy="3015531"/>
                <a:chOff x="4462205" y="228604"/>
                <a:chExt cx="196483" cy="3015531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4560447" y="228604"/>
                  <a:ext cx="0" cy="3015531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8" name="Oval 13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5400000">
                <a:off x="6558165" y="1183464"/>
                <a:ext cx="197186" cy="4331438"/>
                <a:chOff x="4462205" y="228604"/>
                <a:chExt cx="196483" cy="4331438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16200000">
                <a:off x="2093952" y="1182076"/>
                <a:ext cx="199960" cy="4331438"/>
                <a:chOff x="4462205" y="228604"/>
                <a:chExt cx="196483" cy="4331438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6200000" flipH="1">
                  <a:off x="2394729" y="2394323"/>
                  <a:ext cx="433143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/>
                <p:cNvSpPr/>
                <p:nvPr/>
              </p:nvSpPr>
              <p:spPr>
                <a:xfrm>
                  <a:off x="4462205" y="233366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 rot="10800000">
                <a:off x="4324850" y="3378989"/>
                <a:ext cx="204311" cy="3126595"/>
                <a:chOff x="4455083" y="393118"/>
                <a:chExt cx="196483" cy="3126595"/>
              </a:xfrm>
            </p:grpSpPr>
            <p:cxnSp>
              <p:nvCxnSpPr>
                <p:cNvPr id="150" name="Straight Connector 149"/>
                <p:cNvCxnSpPr>
                  <a:stCxn id="151" idx="4"/>
                </p:cNvCxnSpPr>
                <p:nvPr/>
              </p:nvCxnSpPr>
              <p:spPr>
                <a:xfrm rot="10800000" flipH="1" flipV="1">
                  <a:off x="4553325" y="589601"/>
                  <a:ext cx="7123" cy="293011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/>
                <p:nvPr/>
              </p:nvSpPr>
              <p:spPr>
                <a:xfrm>
                  <a:off x="4455083" y="393118"/>
                  <a:ext cx="196483" cy="19648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55" name="TextBox 154"/>
              <p:cNvSpPr txBox="1"/>
              <p:nvPr/>
            </p:nvSpPr>
            <p:spPr>
              <a:xfrm>
                <a:off x="4545996" y="26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1002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213" y="284967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567767" y="2939474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1005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634906" y="623152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1004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258859" y="2872531"/>
                <a:ext cx="724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1003</a:t>
                </a:r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4310299" y="3247815"/>
              <a:ext cx="214706" cy="21470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14401" y="4122121"/>
            <a:ext cx="323559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9B26">
                    <a:lumMod val="75000"/>
                  </a:srgbClr>
                </a:solidFill>
              </a:rPr>
              <a:t>Minor Arterial Approach</a:t>
            </a: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1 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Capacity of 500 </a:t>
            </a:r>
            <a:r>
              <a:rPr lang="en-US" dirty="0" err="1" smtClean="0">
                <a:solidFill>
                  <a:srgbClr val="FF9B26">
                    <a:lumMod val="75000"/>
                  </a:srgbClr>
                </a:solidFill>
              </a:rPr>
              <a:t>Veh</a:t>
            </a:r>
            <a:r>
              <a:rPr lang="en-US" dirty="0" smtClean="0">
                <a:solidFill>
                  <a:srgbClr val="FF9B26">
                    <a:lumMod val="75000"/>
                  </a:srgbClr>
                </a:solidFill>
              </a:rPr>
              <a:t>./Hr.</a:t>
            </a:r>
            <a:endParaRPr lang="en-US" dirty="0">
              <a:solidFill>
                <a:srgbClr val="FF9B26">
                  <a:lumMod val="75000"/>
                </a:srgbClr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45870" y="322661"/>
            <a:ext cx="29550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Standard Intersection Representation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0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870" y="223082"/>
            <a:ext cx="8966176" cy="6314526"/>
            <a:chOff x="145870" y="223082"/>
            <a:chExt cx="8966176" cy="6314526"/>
          </a:xfrm>
        </p:grpSpPr>
        <p:grpSp>
          <p:nvGrpSpPr>
            <p:cNvPr id="2" name="Group 1"/>
            <p:cNvGrpSpPr/>
            <p:nvPr/>
          </p:nvGrpSpPr>
          <p:grpSpPr>
            <a:xfrm>
              <a:off x="242181" y="223082"/>
              <a:ext cx="8632057" cy="6173779"/>
              <a:chOff x="242181" y="223082"/>
              <a:chExt cx="8632057" cy="6173779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242181" y="223082"/>
                <a:ext cx="8632057" cy="6173779"/>
                <a:chOff x="152400" y="227019"/>
                <a:chExt cx="8632057" cy="6173779"/>
              </a:xfrm>
            </p:grpSpPr>
            <p:cxnSp>
              <p:nvCxnSpPr>
                <p:cNvPr id="6" name="Straight Connector 5"/>
                <p:cNvCxnSpPr>
                  <a:endCxn id="62" idx="2"/>
                </p:cNvCxnSpPr>
                <p:nvPr/>
              </p:nvCxnSpPr>
              <p:spPr>
                <a:xfrm>
                  <a:off x="5410200" y="269474"/>
                  <a:ext cx="24" cy="235507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3460697" y="3962399"/>
                  <a:ext cx="0" cy="24383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52400" y="2819400"/>
                  <a:ext cx="31242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62" idx="0"/>
                </p:cNvCxnSpPr>
                <p:nvPr/>
              </p:nvCxnSpPr>
              <p:spPr>
                <a:xfrm>
                  <a:off x="5658412" y="2817117"/>
                  <a:ext cx="3126045" cy="22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152400" y="3200400"/>
                  <a:ext cx="2971800" cy="609600"/>
                  <a:chOff x="152400" y="3200400"/>
                  <a:chExt cx="2971800" cy="60960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52400" y="3200400"/>
                    <a:ext cx="2971800" cy="0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Flowchart: Process 29"/>
                  <p:cNvSpPr/>
                  <p:nvPr/>
                </p:nvSpPr>
                <p:spPr>
                  <a:xfrm>
                    <a:off x="152400" y="3221830"/>
                    <a:ext cx="1752600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Isosceles Triangle 30"/>
                  <p:cNvSpPr/>
                  <p:nvPr/>
                </p:nvSpPr>
                <p:spPr>
                  <a:xfrm rot="10800000">
                    <a:off x="1905000" y="3221830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152400" y="3437334"/>
                    <a:ext cx="1752600" cy="833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 flipH="1">
                    <a:off x="2667000" y="3447775"/>
                    <a:ext cx="446162" cy="424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Bent-Up Arrow 41"/>
                  <p:cNvSpPr/>
                  <p:nvPr/>
                </p:nvSpPr>
                <p:spPr>
                  <a:xfrm>
                    <a:off x="2837445" y="3276600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Up Arrow 42"/>
                  <p:cNvSpPr/>
                  <p:nvPr/>
                </p:nvSpPr>
                <p:spPr>
                  <a:xfrm rot="5400000">
                    <a:off x="2882262" y="3518536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3112209" y="3200400"/>
                    <a:ext cx="0" cy="6096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/>
                <p:cNvGrpSpPr/>
                <p:nvPr/>
              </p:nvGrpSpPr>
              <p:grpSpPr>
                <a:xfrm rot="10800000">
                  <a:off x="5812657" y="2836069"/>
                  <a:ext cx="2971800" cy="609600"/>
                  <a:chOff x="152400" y="3200400"/>
                  <a:chExt cx="2971800" cy="609600"/>
                </a:xfrm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152400" y="3200400"/>
                    <a:ext cx="2971800" cy="0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Flowchart: Process 48"/>
                  <p:cNvSpPr/>
                  <p:nvPr/>
                </p:nvSpPr>
                <p:spPr>
                  <a:xfrm>
                    <a:off x="152400" y="3221830"/>
                    <a:ext cx="1752600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Isosceles Triangle 49"/>
                  <p:cNvSpPr/>
                  <p:nvPr/>
                </p:nvSpPr>
                <p:spPr>
                  <a:xfrm rot="10800000">
                    <a:off x="1905000" y="3221830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152400" y="3437334"/>
                    <a:ext cx="1752600" cy="833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2667000" y="3447775"/>
                    <a:ext cx="446162" cy="424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Bent-Up Arrow 52"/>
                  <p:cNvSpPr/>
                  <p:nvPr/>
                </p:nvSpPr>
                <p:spPr>
                  <a:xfrm>
                    <a:off x="2837445" y="3276600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Up Arrow 53"/>
                  <p:cNvSpPr/>
                  <p:nvPr/>
                </p:nvSpPr>
                <p:spPr>
                  <a:xfrm rot="5400000">
                    <a:off x="2882262" y="3518536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3112209" y="3200400"/>
                    <a:ext cx="0" cy="6096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Connector 11"/>
                <p:cNvCxnSpPr>
                  <a:endCxn id="60" idx="0"/>
                </p:cNvCxnSpPr>
                <p:nvPr/>
              </p:nvCxnSpPr>
              <p:spPr>
                <a:xfrm>
                  <a:off x="152400" y="3810000"/>
                  <a:ext cx="3060085" cy="7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stCxn id="63" idx="2"/>
                </p:cNvCxnSpPr>
                <p:nvPr/>
              </p:nvCxnSpPr>
              <p:spPr>
                <a:xfrm flipV="1">
                  <a:off x="5603498" y="3810000"/>
                  <a:ext cx="3180959" cy="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Arc 59"/>
                <p:cNvSpPr/>
                <p:nvPr/>
              </p:nvSpPr>
              <p:spPr>
                <a:xfrm>
                  <a:off x="3003497" y="380999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rot="5400000">
                  <a:off x="3041597" y="239871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Arc 61"/>
                <p:cNvSpPr/>
                <p:nvPr/>
              </p:nvSpPr>
              <p:spPr>
                <a:xfrm rot="10800000">
                  <a:off x="5410200" y="2436819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rot="16200000">
                  <a:off x="5372124" y="3848101"/>
                  <a:ext cx="457200" cy="381000"/>
                </a:xfrm>
                <a:prstGeom prst="arc">
                  <a:avLst>
                    <a:gd name="adj1" fmla="val 15846038"/>
                    <a:gd name="adj2" fmla="val 417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2" name="Straight Connector 111"/>
                <p:cNvCxnSpPr>
                  <a:endCxn id="31" idx="2"/>
                </p:cNvCxnSpPr>
                <p:nvPr/>
              </p:nvCxnSpPr>
              <p:spPr>
                <a:xfrm flipV="1">
                  <a:off x="1905000" y="3221830"/>
                  <a:ext cx="228600" cy="2259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/>
                <p:cNvGrpSpPr/>
                <p:nvPr/>
              </p:nvGrpSpPr>
              <p:grpSpPr>
                <a:xfrm>
                  <a:off x="4512308" y="4167214"/>
                  <a:ext cx="739298" cy="2195987"/>
                  <a:chOff x="4512308" y="4167214"/>
                  <a:chExt cx="739298" cy="2195987"/>
                </a:xfrm>
              </p:grpSpPr>
              <p:cxnSp>
                <p:nvCxnSpPr>
                  <p:cNvPr id="83" name="Straight Connector 82"/>
                  <p:cNvCxnSpPr/>
                  <p:nvPr/>
                </p:nvCxnSpPr>
                <p:spPr>
                  <a:xfrm flipV="1">
                    <a:off x="4512308" y="4190997"/>
                    <a:ext cx="0" cy="2172203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Flowchart: Process 84"/>
                  <p:cNvSpPr/>
                  <p:nvPr/>
                </p:nvSpPr>
                <p:spPr>
                  <a:xfrm rot="16200000">
                    <a:off x="4076404" y="5687863"/>
                    <a:ext cx="1143502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Isosceles Triangle 85"/>
                  <p:cNvSpPr/>
                  <p:nvPr/>
                </p:nvSpPr>
                <p:spPr>
                  <a:xfrm rot="5400000">
                    <a:off x="4533854" y="5001811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4763595" y="5219694"/>
                    <a:ext cx="4165" cy="114350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4800600" y="4167214"/>
                    <a:ext cx="0" cy="48098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" name="Bent-Up Arrow 88"/>
                  <p:cNvSpPr/>
                  <p:nvPr/>
                </p:nvSpPr>
                <p:spPr>
                  <a:xfrm rot="16200000">
                    <a:off x="4582425" y="4327207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Up Arrow 89"/>
                  <p:cNvSpPr/>
                  <p:nvPr/>
                </p:nvSpPr>
                <p:spPr>
                  <a:xfrm>
                    <a:off x="4930140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5105400" y="4171315"/>
                    <a:ext cx="0" cy="2191886"/>
                  </a:xfrm>
                  <a:prstGeom prst="line">
                    <a:avLst/>
                  </a:prstGeom>
                  <a:ln w="19050" cmpd="sng"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Up Arrow 104"/>
                  <p:cNvSpPr/>
                  <p:nvPr/>
                </p:nvSpPr>
                <p:spPr>
                  <a:xfrm>
                    <a:off x="5205887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3" name="Straight Connector 112"/>
                  <p:cNvCxnSpPr>
                    <a:stCxn id="86" idx="2"/>
                    <a:endCxn id="86" idx="0"/>
                  </p:cNvCxnSpPr>
                  <p:nvPr/>
                </p:nvCxnSpPr>
                <p:spPr>
                  <a:xfrm>
                    <a:off x="4544570" y="4991096"/>
                    <a:ext cx="207169" cy="2286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6822307" y="3203053"/>
                  <a:ext cx="228600" cy="2259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8" name="Group 117"/>
                <p:cNvGrpSpPr/>
                <p:nvPr/>
              </p:nvGrpSpPr>
              <p:grpSpPr>
                <a:xfrm rot="10800000">
                  <a:off x="3657600" y="228600"/>
                  <a:ext cx="739298" cy="2195987"/>
                  <a:chOff x="4512308" y="4167214"/>
                  <a:chExt cx="739298" cy="2195987"/>
                </a:xfrm>
              </p:grpSpPr>
              <p:cxnSp>
                <p:nvCxnSpPr>
                  <p:cNvPr id="119" name="Straight Connector 118"/>
                  <p:cNvCxnSpPr/>
                  <p:nvPr/>
                </p:nvCxnSpPr>
                <p:spPr>
                  <a:xfrm flipV="1">
                    <a:off x="4512308" y="4190997"/>
                    <a:ext cx="0" cy="2172203"/>
                  </a:xfrm>
                  <a:prstGeom prst="line">
                    <a:avLst/>
                  </a:prstGeom>
                  <a:ln w="38100" cmpd="dbl">
                    <a:solidFill>
                      <a:srgbClr val="FFC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Flowchart: Process 119"/>
                  <p:cNvSpPr/>
                  <p:nvPr/>
                </p:nvSpPr>
                <p:spPr>
                  <a:xfrm rot="16200000">
                    <a:off x="4076404" y="5687863"/>
                    <a:ext cx="1143502" cy="207169"/>
                  </a:xfrm>
                  <a:prstGeom prst="flowChartProcess">
                    <a:avLst/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Isosceles Triangle 120"/>
                  <p:cNvSpPr/>
                  <p:nvPr/>
                </p:nvSpPr>
                <p:spPr>
                  <a:xfrm rot="5400000">
                    <a:off x="4533854" y="5001811"/>
                    <a:ext cx="228600" cy="207169"/>
                  </a:xfrm>
                  <a:prstGeom prst="triangle">
                    <a:avLst>
                      <a:gd name="adj" fmla="val 100000"/>
                    </a:avLst>
                  </a:prstGeom>
                  <a:pattFill prst="wdUpDiag">
                    <a:fgClr>
                      <a:schemeClr val="dk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4763595" y="5219694"/>
                    <a:ext cx="4165" cy="114350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4800600" y="4167214"/>
                    <a:ext cx="0" cy="48098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Bent-Up Arrow 123"/>
                  <p:cNvSpPr/>
                  <p:nvPr/>
                </p:nvSpPr>
                <p:spPr>
                  <a:xfrm rot="16200000">
                    <a:off x="4582425" y="4327207"/>
                    <a:ext cx="135351" cy="102387"/>
                  </a:xfrm>
                  <a:prstGeom prst="bentUpArrow">
                    <a:avLst>
                      <a:gd name="adj1" fmla="val 22564"/>
                      <a:gd name="adj2" fmla="val 21094"/>
                      <a:gd name="adj3" fmla="val 25000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Up Arrow 124"/>
                  <p:cNvSpPr/>
                  <p:nvPr/>
                </p:nvSpPr>
                <p:spPr>
                  <a:xfrm>
                    <a:off x="4930140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5105400" y="4171315"/>
                    <a:ext cx="0" cy="2191886"/>
                  </a:xfrm>
                  <a:prstGeom prst="line">
                    <a:avLst/>
                  </a:prstGeom>
                  <a:ln w="19050" cmpd="sng"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Up Arrow 126"/>
                  <p:cNvSpPr/>
                  <p:nvPr/>
                </p:nvSpPr>
                <p:spPr>
                  <a:xfrm>
                    <a:off x="5205887" y="4292675"/>
                    <a:ext cx="45719" cy="171449"/>
                  </a:xfrm>
                  <a:prstGeom prst="up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8" name="Straight Connector 127"/>
                  <p:cNvCxnSpPr>
                    <a:stCxn id="121" idx="2"/>
                    <a:endCxn id="121" idx="0"/>
                  </p:cNvCxnSpPr>
                  <p:nvPr/>
                </p:nvCxnSpPr>
                <p:spPr>
                  <a:xfrm>
                    <a:off x="4544570" y="4991096"/>
                    <a:ext cx="207169" cy="2286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9" name="Straight Connector 128"/>
                <p:cNvCxnSpPr/>
                <p:nvPr/>
              </p:nvCxnSpPr>
              <p:spPr>
                <a:xfrm flipH="1">
                  <a:off x="3476070" y="2416916"/>
                  <a:ext cx="954298" cy="352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495800" y="4170360"/>
                  <a:ext cx="914400" cy="95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410224" y="4038598"/>
                  <a:ext cx="0" cy="23622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endCxn id="61" idx="0"/>
                </p:cNvCxnSpPr>
                <p:nvPr/>
              </p:nvCxnSpPr>
              <p:spPr>
                <a:xfrm flipH="1">
                  <a:off x="3459995" y="227019"/>
                  <a:ext cx="702" cy="23425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TextBox 79"/>
              <p:cNvSpPr txBox="1"/>
              <p:nvPr/>
            </p:nvSpPr>
            <p:spPr>
              <a:xfrm>
                <a:off x="242181" y="2447872"/>
                <a:ext cx="179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Minor Arterial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2487052" y="939605"/>
                <a:ext cx="179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Major Arterial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156655" y="228600"/>
              <a:ext cx="8955391" cy="6309008"/>
              <a:chOff x="28213" y="261067"/>
              <a:chExt cx="8955391" cy="6309008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28213" y="261067"/>
                <a:ext cx="8955391" cy="6309008"/>
                <a:chOff x="28213" y="261067"/>
                <a:chExt cx="8955391" cy="6309008"/>
              </a:xfrm>
            </p:grpSpPr>
            <p:grpSp>
              <p:nvGrpSpPr>
                <p:cNvPr id="140" name="Group 139"/>
                <p:cNvGrpSpPr/>
                <p:nvPr/>
              </p:nvGrpSpPr>
              <p:grpSpPr>
                <a:xfrm>
                  <a:off x="4321358" y="261067"/>
                  <a:ext cx="196483" cy="3015531"/>
                  <a:chOff x="4462205" y="228604"/>
                  <a:chExt cx="196483" cy="3015531"/>
                </a:xfrm>
              </p:grpSpPr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4560447" y="228604"/>
                    <a:ext cx="0" cy="3015531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Oval 137"/>
                  <p:cNvSpPr/>
                  <p:nvPr/>
                </p:nvSpPr>
                <p:spPr>
                  <a:xfrm>
                    <a:off x="4462205" y="233366"/>
                    <a:ext cx="196483" cy="19648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/>
                <p:cNvGrpSpPr/>
                <p:nvPr/>
              </p:nvGrpSpPr>
              <p:grpSpPr>
                <a:xfrm rot="5400000">
                  <a:off x="6558165" y="1183464"/>
                  <a:ext cx="197186" cy="4331438"/>
                  <a:chOff x="4462205" y="228604"/>
                  <a:chExt cx="196483" cy="4331438"/>
                </a:xfrm>
              </p:grpSpPr>
              <p:cxnSp>
                <p:nvCxnSpPr>
                  <p:cNvPr id="143" name="Straight Connector 142"/>
                  <p:cNvCxnSpPr/>
                  <p:nvPr/>
                </p:nvCxnSpPr>
                <p:spPr>
                  <a:xfrm rot="16200000" flipH="1">
                    <a:off x="2394729" y="2394323"/>
                    <a:ext cx="4331438" cy="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4" name="Oval 143"/>
                  <p:cNvSpPr/>
                  <p:nvPr/>
                </p:nvSpPr>
                <p:spPr>
                  <a:xfrm>
                    <a:off x="4462205" y="233366"/>
                    <a:ext cx="196483" cy="19648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6" name="Group 145"/>
                <p:cNvGrpSpPr/>
                <p:nvPr/>
              </p:nvGrpSpPr>
              <p:grpSpPr>
                <a:xfrm rot="16200000">
                  <a:off x="2093952" y="1182076"/>
                  <a:ext cx="199960" cy="4331438"/>
                  <a:chOff x="4462205" y="228604"/>
                  <a:chExt cx="196483" cy="4331438"/>
                </a:xfrm>
              </p:grpSpPr>
              <p:cxnSp>
                <p:nvCxnSpPr>
                  <p:cNvPr id="147" name="Straight Connector 146"/>
                  <p:cNvCxnSpPr/>
                  <p:nvPr/>
                </p:nvCxnSpPr>
                <p:spPr>
                  <a:xfrm rot="16200000" flipH="1">
                    <a:off x="2394729" y="2394323"/>
                    <a:ext cx="4331438" cy="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Oval 147"/>
                  <p:cNvSpPr/>
                  <p:nvPr/>
                </p:nvSpPr>
                <p:spPr>
                  <a:xfrm>
                    <a:off x="4462205" y="233366"/>
                    <a:ext cx="196483" cy="19648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9" name="Group 148"/>
                <p:cNvGrpSpPr/>
                <p:nvPr/>
              </p:nvGrpSpPr>
              <p:grpSpPr>
                <a:xfrm rot="10800000">
                  <a:off x="4324850" y="3378989"/>
                  <a:ext cx="204311" cy="3126595"/>
                  <a:chOff x="4455083" y="393118"/>
                  <a:chExt cx="196483" cy="3126595"/>
                </a:xfrm>
              </p:grpSpPr>
              <p:cxnSp>
                <p:nvCxnSpPr>
                  <p:cNvPr id="150" name="Straight Connector 149"/>
                  <p:cNvCxnSpPr>
                    <a:stCxn id="151" idx="4"/>
                  </p:cNvCxnSpPr>
                  <p:nvPr/>
                </p:nvCxnSpPr>
                <p:spPr>
                  <a:xfrm rot="10800000" flipH="1" flipV="1">
                    <a:off x="4553325" y="589601"/>
                    <a:ext cx="7123" cy="2930112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1" name="Oval 150"/>
                  <p:cNvSpPr/>
                  <p:nvPr/>
                </p:nvSpPr>
                <p:spPr>
                  <a:xfrm>
                    <a:off x="4455083" y="393118"/>
                    <a:ext cx="196483" cy="19648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5" name="TextBox 154"/>
                <p:cNvSpPr txBox="1"/>
                <p:nvPr/>
              </p:nvSpPr>
              <p:spPr>
                <a:xfrm>
                  <a:off x="4545996" y="269474"/>
                  <a:ext cx="7247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1002</a:t>
                  </a:r>
                </a:p>
              </p:txBody>
            </p:sp>
            <p:sp>
              <p:nvSpPr>
                <p:cNvPr id="156" name="TextBox 155"/>
                <p:cNvSpPr txBox="1"/>
                <p:nvPr/>
              </p:nvSpPr>
              <p:spPr>
                <a:xfrm>
                  <a:off x="28213" y="2849671"/>
                  <a:ext cx="7247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1000</a:t>
                  </a:r>
                  <a:endPara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TextBox 156"/>
                <p:cNvSpPr txBox="1"/>
                <p:nvPr/>
              </p:nvSpPr>
              <p:spPr>
                <a:xfrm>
                  <a:off x="4567767" y="2939474"/>
                  <a:ext cx="7247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1005</a:t>
                  </a:r>
                </a:p>
              </p:txBody>
            </p:sp>
            <p:sp>
              <p:nvSpPr>
                <p:cNvPr id="158" name="TextBox 157"/>
                <p:cNvSpPr txBox="1"/>
                <p:nvPr/>
              </p:nvSpPr>
              <p:spPr>
                <a:xfrm>
                  <a:off x="3634906" y="6231521"/>
                  <a:ext cx="7247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1004</a:t>
                  </a:r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>
                  <a:off x="8258859" y="2872531"/>
                  <a:ext cx="7247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1003</a:t>
                  </a:r>
                </a:p>
              </p:txBody>
            </p:sp>
          </p:grpSp>
          <p:sp>
            <p:nvSpPr>
              <p:cNvPr id="154" name="Oval 153"/>
              <p:cNvSpPr/>
              <p:nvPr/>
            </p:nvSpPr>
            <p:spPr>
              <a:xfrm>
                <a:off x="4310299" y="3247815"/>
                <a:ext cx="214706" cy="21470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145870" y="322661"/>
              <a:ext cx="295507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NJRTME Intersection Representation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28581" y="390895"/>
              <a:ext cx="338346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chemeClr val="accent3">
                      <a:lumMod val="50000"/>
                    </a:schemeClr>
                  </a:solidFill>
                </a:rPr>
                <a:t>Major Arterial Approach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: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2 lanes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</a:rPr>
                <a:t>1 Left Turn Lane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i="1" dirty="0">
                  <a:solidFill>
                    <a:schemeClr val="accent3">
                      <a:lumMod val="50000"/>
                    </a:schemeClr>
                  </a:solidFill>
                </a:rPr>
                <a:t>Green/Cycle Ratio = </a:t>
              </a:r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</a:rPr>
                <a:t>.55</a:t>
              </a:r>
              <a:endParaRPr lang="en-US" i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Capacity of  2250 </a:t>
              </a:r>
              <a:r>
                <a:rPr lang="en-US" dirty="0" err="1" smtClean="0">
                  <a:solidFill>
                    <a:schemeClr val="accent3">
                      <a:lumMod val="50000"/>
                    </a:schemeClr>
                  </a:solidFill>
                </a:rPr>
                <a:t>Veh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./Hr.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14401" y="4122121"/>
              <a:ext cx="3087865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chemeClr val="accent3">
                      <a:lumMod val="50000"/>
                    </a:schemeClr>
                  </a:solidFill>
                </a:rPr>
                <a:t>Minor Arterial Approach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1 lane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</a:rPr>
                <a:t>1 Left Turn Lane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</a:rPr>
                <a:t>Green/Cycle Ratio = .35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Capacity of 750 </a:t>
              </a:r>
              <a:r>
                <a:rPr lang="en-US" dirty="0" err="1" smtClean="0">
                  <a:solidFill>
                    <a:schemeClr val="accent3">
                      <a:lumMod val="50000"/>
                    </a:schemeClr>
                  </a:solidFill>
                </a:rPr>
                <a:t>Veh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./Hr.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014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276129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Methodology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143000"/>
            <a:ext cx="7010400" cy="502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NJRTME Regional Model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40 Counties,  </a:t>
            </a:r>
            <a:r>
              <a:rPr lang="en-US" b="1" dirty="0" smtClean="0">
                <a:solidFill>
                  <a:srgbClr val="0070C0"/>
                </a:solidFill>
              </a:rPr>
              <a:t>Cube Voyager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Static Assignment using NJRTME’s Intersection Link </a:t>
            </a:r>
            <a:r>
              <a:rPr lang="en-US" dirty="0" smtClean="0">
                <a:solidFill>
                  <a:schemeClr val="tx1"/>
                </a:solidFill>
              </a:rPr>
              <a:t>Capacity </a:t>
            </a:r>
            <a:r>
              <a:rPr lang="en-US" dirty="0" smtClean="0">
                <a:solidFill>
                  <a:schemeClr val="tx1"/>
                </a:solidFill>
              </a:rPr>
              <a:t>Estimation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(F</a:t>
            </a:r>
            <a:r>
              <a:rPr lang="en-US" dirty="0" smtClean="0">
                <a:solidFill>
                  <a:schemeClr val="tx1"/>
                </a:solidFill>
              </a:rPr>
              <a:t>unction of intersection lanes &amp; traffic </a:t>
            </a:r>
            <a:r>
              <a:rPr lang="en-US" dirty="0" smtClean="0">
                <a:solidFill>
                  <a:schemeClr val="tx1"/>
                </a:solidFill>
              </a:rPr>
              <a:t>control </a:t>
            </a:r>
            <a:r>
              <a:rPr lang="en-US" dirty="0" smtClean="0">
                <a:solidFill>
                  <a:schemeClr val="tx1"/>
                </a:solidFill>
              </a:rPr>
              <a:t>devices)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438400"/>
            <a:ext cx="5562600" cy="358140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DTA </a:t>
            </a:r>
            <a:r>
              <a:rPr lang="en-US" b="1" dirty="0" smtClean="0">
                <a:solidFill>
                  <a:srgbClr val="FF0000"/>
                </a:solidFill>
              </a:rPr>
              <a:t>Regional </a:t>
            </a:r>
            <a:r>
              <a:rPr lang="en-US" b="1" dirty="0" smtClean="0">
                <a:solidFill>
                  <a:srgbClr val="FF0000"/>
                </a:solidFill>
              </a:rPr>
              <a:t>Analysis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13 </a:t>
            </a:r>
            <a:r>
              <a:rPr lang="en-US" dirty="0" smtClean="0">
                <a:solidFill>
                  <a:schemeClr val="tx1"/>
                </a:solidFill>
              </a:rPr>
              <a:t>NJTPA Counties, </a:t>
            </a:r>
            <a:r>
              <a:rPr lang="en-US" b="1" dirty="0" smtClean="0">
                <a:solidFill>
                  <a:srgbClr val="0070C0"/>
                </a:solidFill>
              </a:rPr>
              <a:t>Cube </a:t>
            </a:r>
            <a:r>
              <a:rPr lang="en-US" b="1" dirty="0" smtClean="0">
                <a:solidFill>
                  <a:srgbClr val="0070C0"/>
                </a:solidFill>
              </a:rPr>
              <a:t>Avenue </a:t>
            </a:r>
            <a:r>
              <a:rPr lang="en-US" dirty="0" smtClean="0">
                <a:solidFill>
                  <a:schemeClr val="tx1"/>
                </a:solidFill>
              </a:rPr>
              <a:t>with NJRTME’s Intersection link capacity estimation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6500" y="3505200"/>
            <a:ext cx="4495800" cy="2057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DTA </a:t>
            </a:r>
            <a:r>
              <a:rPr lang="en-US" b="1" dirty="0" smtClean="0">
                <a:solidFill>
                  <a:srgbClr val="FF0000"/>
                </a:solidFill>
              </a:rPr>
              <a:t>Corridor </a:t>
            </a:r>
            <a:r>
              <a:rPr lang="en-US" b="1" dirty="0" smtClean="0">
                <a:solidFill>
                  <a:srgbClr val="FF0000"/>
                </a:solidFill>
              </a:rPr>
              <a:t>Analysis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U</a:t>
            </a:r>
            <a:r>
              <a:rPr lang="en-US" dirty="0" smtClean="0">
                <a:solidFill>
                  <a:schemeClr val="tx1"/>
                </a:solidFill>
              </a:rPr>
              <a:t>sing </a:t>
            </a:r>
            <a:r>
              <a:rPr lang="en-US" b="1" dirty="0" smtClean="0">
                <a:solidFill>
                  <a:srgbClr val="0070C0"/>
                </a:solidFill>
              </a:rPr>
              <a:t>CUBE Avenue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b="1" dirty="0" smtClean="0">
                <a:solidFill>
                  <a:srgbClr val="0070C0"/>
                </a:solidFill>
              </a:rPr>
              <a:t>Voyager’s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more-detailed intersection modeling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817D76"/>
                </a:solidFill>
                <a:latin typeface="Century Gothic" pitchFamily="34" charset="0"/>
              </a:rPr>
              <a:t>Topics of Discussion:</a:t>
            </a:r>
            <a:endParaRPr lang="en-US" sz="4000" dirty="0">
              <a:solidFill>
                <a:srgbClr val="817D76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6609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9B26"/>
                </a:solidFill>
                <a:latin typeface="Century Gothic" pitchFamily="34" charset="0"/>
              </a:rPr>
              <a:t>1</a:t>
            </a:r>
            <a:r>
              <a:rPr lang="en-US" dirty="0" smtClean="0">
                <a:solidFill>
                  <a:srgbClr val="FF9B2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Regional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DTA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Objectives</a:t>
            </a:r>
            <a:endParaRPr lang="en-US" sz="24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286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9B26"/>
                </a:solidFill>
                <a:latin typeface="Century Gothic" pitchFamily="34" charset="0"/>
              </a:rPr>
              <a:t>2</a:t>
            </a:r>
            <a:r>
              <a:rPr lang="en-US" dirty="0" smtClean="0">
                <a:solidFill>
                  <a:srgbClr val="FF9B2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Modeling Process</a:t>
            </a:r>
            <a:endParaRPr lang="en-US" sz="24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3125391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9B26"/>
                </a:solidFill>
                <a:latin typeface="Century Gothic" pitchFamily="34" charset="0"/>
              </a:rPr>
              <a:t>3</a:t>
            </a:r>
            <a:r>
              <a:rPr lang="en-US" dirty="0" smtClean="0">
                <a:solidFill>
                  <a:srgbClr val="FF9B2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Preliminary Model </a:t>
            </a:r>
            <a:r>
              <a:rPr lang="en-US" sz="2400" dirty="0">
                <a:solidFill>
                  <a:srgbClr val="FF9B26"/>
                </a:solidFill>
                <a:latin typeface="Century Gothic" pitchFamily="34" charset="0"/>
              </a:rPr>
              <a:t>R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esults</a:t>
            </a:r>
            <a:endParaRPr lang="en-US" sz="24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964782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9B26"/>
                </a:solidFill>
                <a:latin typeface="Century Gothic" pitchFamily="34" charset="0"/>
              </a:rPr>
              <a:t>4</a:t>
            </a:r>
            <a:r>
              <a:rPr lang="en-US" dirty="0" smtClean="0">
                <a:solidFill>
                  <a:srgbClr val="FF9B2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Corridor Level Analysis</a:t>
            </a:r>
            <a:endParaRPr lang="en-US" sz="24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800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9B26"/>
                </a:solidFill>
                <a:latin typeface="Century Gothic" pitchFamily="34" charset="0"/>
              </a:rPr>
              <a:t>5</a:t>
            </a:r>
            <a:r>
              <a:rPr lang="en-US" dirty="0" smtClean="0">
                <a:solidFill>
                  <a:srgbClr val="FF9B2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FF9B26"/>
                </a:solidFill>
                <a:latin typeface="Century Gothic" pitchFamily="34" charset="0"/>
              </a:rPr>
              <a:t>Looking Ahead</a:t>
            </a:r>
            <a:endParaRPr lang="en-US" sz="2400" dirty="0">
              <a:solidFill>
                <a:srgbClr val="FF9B2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DTA Objectives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828800"/>
            <a:ext cx="8153400" cy="4524315"/>
          </a:xfrm>
        </p:spPr>
        <p:txBody>
          <a:bodyPr/>
          <a:lstStyle/>
          <a:p>
            <a:r>
              <a:rPr lang="en-US" dirty="0" smtClean="0"/>
              <a:t>A cost-effective modeling platform to more realistically reflect operational constraints to support transportation modeling analysis at </a:t>
            </a:r>
            <a:r>
              <a:rPr lang="en-US" dirty="0" smtClean="0"/>
              <a:t>both the </a:t>
            </a:r>
            <a:r>
              <a:rPr lang="en-US" dirty="0" smtClean="0">
                <a:solidFill>
                  <a:srgbClr val="FFFF00"/>
                </a:solidFill>
              </a:rPr>
              <a:t>regional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corridor</a:t>
            </a:r>
            <a:r>
              <a:rPr lang="en-US" dirty="0" smtClean="0"/>
              <a:t> </a:t>
            </a:r>
            <a:r>
              <a:rPr lang="en-US" dirty="0" smtClean="0"/>
              <a:t>levels.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B26"/>
                </a:solidFill>
                <a:latin typeface="Century Gothic" pitchFamily="34" charset="0"/>
              </a:rPr>
              <a:t>Regional DTA Objectives</a:t>
            </a:r>
            <a:endParaRPr lang="en-US" sz="4000" dirty="0">
              <a:solidFill>
                <a:srgbClr val="FF9B2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Utilize a </a:t>
            </a:r>
            <a:r>
              <a:rPr lang="en-US" sz="2400" i="1" dirty="0" smtClean="0">
                <a:solidFill>
                  <a:srgbClr val="817D76"/>
                </a:solidFill>
                <a:latin typeface="Century Gothic" pitchFamily="34" charset="0"/>
              </a:rPr>
              <a:t>mesoscopic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simulation platform that enables more realistic modeling of traffic congestion, where traffic is constrained by roadway capacity and queuing of vehicles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is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reflected.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387750"/>
              </p:ext>
            </p:extLst>
          </p:nvPr>
        </p:nvGraphicFramePr>
        <p:xfrm>
          <a:off x="888242" y="3657600"/>
          <a:ext cx="7620000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279"/>
                <a:gridCol w="6113721"/>
              </a:tblGrid>
              <a:tr h="733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 smtClean="0">
                          <a:effectLst/>
                        </a:rPr>
                        <a:t>Modeling Platform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Model </a:t>
                      </a:r>
                      <a:r>
                        <a:rPr lang="en-US" sz="1400" b="1" i="0" u="sng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Characteristics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39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Macroscopic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baseline="0" dirty="0" smtClean="0">
                          <a:latin typeface="+mn-lt"/>
                        </a:rPr>
                        <a:t>Static traffic assignment, not operationally constrained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8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Mesoscopic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baseline="0" dirty="0" smtClean="0">
                          <a:latin typeface="+mn-lt"/>
                        </a:rPr>
                        <a:t>Dynamic traffic assignment, operationally constrained; </a:t>
                      </a:r>
                      <a:endParaRPr lang="en-US" sz="1400" kern="0" baseline="0" dirty="0" smtClean="0">
                        <a:latin typeface="+mn-lt"/>
                      </a:endParaRPr>
                    </a:p>
                    <a:p>
                      <a:pPr marL="0" marR="0" lvl="1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individual </a:t>
                      </a:r>
                      <a:r>
                        <a:rPr lang="en-US" sz="1400" i="1" kern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vehicle behavior not considered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8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Microscopic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baseline="0" dirty="0" smtClean="0">
                          <a:latin typeface="+mn-lt"/>
                        </a:rPr>
                        <a:t>Dynamic traffic assignment, operationally </a:t>
                      </a:r>
                      <a:r>
                        <a:rPr lang="en-US" sz="1400" kern="0" baseline="0" dirty="0" smtClean="0">
                          <a:latin typeface="+mn-lt"/>
                        </a:rPr>
                        <a:t>constrained; </a:t>
                      </a:r>
                    </a:p>
                    <a:p>
                      <a:pPr marL="0" marR="0" lvl="1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explicitly </a:t>
                      </a:r>
                      <a:r>
                        <a:rPr lang="en-US" sz="1400" kern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models individual vehicle behavior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1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9B26"/>
                </a:solidFill>
                <a:latin typeface="Century Gothic" pitchFamily="34" charset="0"/>
              </a:rPr>
              <a:t>Objective of Regional DTA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Applicable for transportation planning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in 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metropolitan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areas </a:t>
            </a: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with severe traffic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congestion: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Regional - Planning 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Analysis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Corridor - Planning Analysis &amp; Design Support</a:t>
            </a:r>
            <a:endParaRPr lang="en-US" sz="2400" dirty="0" smtClean="0">
              <a:solidFill>
                <a:srgbClr val="817D76"/>
              </a:solidFill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Easily adopted from existing modeling platform</a:t>
            </a: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17D76"/>
                </a:solidFill>
                <a:latin typeface="Century Gothic" pitchFamily="34" charset="0"/>
              </a:rPr>
              <a:t>Cost effective in terms of model input data requirements (i.e. network and trip matrices).</a:t>
            </a:r>
          </a:p>
        </p:txBody>
      </p:sp>
    </p:spTree>
    <p:extLst>
      <p:ext uri="{BB962C8B-B14F-4D97-AF65-F5344CB8AC3E}">
        <p14:creationId xmlns:p14="http://schemas.microsoft.com/office/powerpoint/2010/main" val="7606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tec final - 7">
  <a:themeElements>
    <a:clrScheme name="Stantec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36C09"/>
      </a:accent1>
      <a:accent2>
        <a:srgbClr val="FAC08F"/>
      </a:accent2>
      <a:accent3>
        <a:srgbClr val="FDEADA"/>
      </a:accent3>
      <a:accent4>
        <a:srgbClr val="F79646"/>
      </a:accent4>
      <a:accent5>
        <a:srgbClr val="D8D8D8"/>
      </a:accent5>
      <a:accent6>
        <a:srgbClr val="A5A5A5"/>
      </a:accent6>
      <a:hlink>
        <a:srgbClr val="0000FF"/>
      </a:hlink>
      <a:folHlink>
        <a:srgbClr val="800080"/>
      </a:folHlink>
    </a:clrScheme>
    <a:fontScheme name="Stantec 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10102</TotalTime>
  <Words>1613</Words>
  <Application>Microsoft Office PowerPoint</Application>
  <PresentationFormat>On-screen Show (4:3)</PresentationFormat>
  <Paragraphs>293</Paragraphs>
  <Slides>46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Wingdings</vt:lpstr>
      <vt:lpstr>Stantec final - 7</vt:lpstr>
      <vt:lpstr>Worksheet</vt:lpstr>
      <vt:lpstr>PowerPoint Presentation</vt:lpstr>
      <vt:lpstr>PowerPoint Presentation</vt:lpstr>
      <vt:lpstr>Process Overview</vt:lpstr>
      <vt:lpstr>PowerPoint Presentation</vt:lpstr>
      <vt:lpstr>PowerPoint Presentation</vt:lpstr>
      <vt:lpstr>PowerPoint Presentation</vt:lpstr>
      <vt:lpstr>Regional DTA Objectives</vt:lpstr>
      <vt:lpstr>PowerPoint Presentation</vt:lpstr>
      <vt:lpstr>PowerPoint Presentation</vt:lpstr>
      <vt:lpstr>DTA Modeling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Model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Corridor Level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Ahead</vt:lpstr>
      <vt:lpstr>PowerPoint Presentation</vt:lpstr>
      <vt:lpstr>PowerPoint Presentation</vt:lpstr>
      <vt:lpstr>Questions?</vt:lpstr>
      <vt:lpstr>Placeholder </vt:lpstr>
      <vt:lpstr>PowerPoint Presentation</vt:lpstr>
      <vt:lpstr>PowerPoint Presentation</vt:lpstr>
      <vt:lpstr>PowerPoint Presentation</vt:lpstr>
    </vt:vector>
  </TitlesOfParts>
  <Company>Stantec Consulting 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Strasheim, Amy</dc:creator>
  <cp:lastModifiedBy>david schellinger</cp:lastModifiedBy>
  <cp:revision>261</cp:revision>
  <cp:lastPrinted>2013-12-04T19:13:42Z</cp:lastPrinted>
  <dcterms:created xsi:type="dcterms:W3CDTF">2013-08-12T00:44:09Z</dcterms:created>
  <dcterms:modified xsi:type="dcterms:W3CDTF">2014-02-02T23:20:14Z</dcterms:modified>
</cp:coreProperties>
</file>