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36" r:id="rId1"/>
  </p:sldMasterIdLst>
  <p:notesMasterIdLst>
    <p:notesMasterId r:id="rId32"/>
  </p:notesMasterIdLst>
  <p:handoutMasterIdLst>
    <p:handoutMasterId r:id="rId33"/>
  </p:handoutMasterIdLst>
  <p:sldIdLst>
    <p:sldId id="256" r:id="rId2"/>
    <p:sldId id="338" r:id="rId3"/>
    <p:sldId id="317" r:id="rId4"/>
    <p:sldId id="295" r:id="rId5"/>
    <p:sldId id="395" r:id="rId6"/>
    <p:sldId id="348" r:id="rId7"/>
    <p:sldId id="382" r:id="rId8"/>
    <p:sldId id="383" r:id="rId9"/>
    <p:sldId id="384" r:id="rId10"/>
    <p:sldId id="394" r:id="rId11"/>
    <p:sldId id="354" r:id="rId12"/>
    <p:sldId id="387" r:id="rId13"/>
    <p:sldId id="388" r:id="rId14"/>
    <p:sldId id="386" r:id="rId15"/>
    <p:sldId id="359" r:id="rId16"/>
    <p:sldId id="389" r:id="rId17"/>
    <p:sldId id="390" r:id="rId18"/>
    <p:sldId id="391" r:id="rId19"/>
    <p:sldId id="363" r:id="rId20"/>
    <p:sldId id="392" r:id="rId21"/>
    <p:sldId id="365" r:id="rId22"/>
    <p:sldId id="369" r:id="rId23"/>
    <p:sldId id="393" r:id="rId24"/>
    <p:sldId id="396" r:id="rId25"/>
    <p:sldId id="371" r:id="rId26"/>
    <p:sldId id="307" r:id="rId27"/>
    <p:sldId id="375" r:id="rId28"/>
    <p:sldId id="376" r:id="rId29"/>
    <p:sldId id="378" r:id="rId30"/>
    <p:sldId id="298" r:id="rId3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A82"/>
    <a:srgbClr val="0057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0" autoAdjust="0"/>
    <p:restoredTop sz="82158" autoAdjust="0"/>
  </p:normalViewPr>
  <p:slideViewPr>
    <p:cSldViewPr snapToGrid="0">
      <p:cViewPr>
        <p:scale>
          <a:sx n="80" d="100"/>
          <a:sy n="80" d="100"/>
        </p:scale>
        <p:origin x="-118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60" d="100"/>
          <a:sy n="60" d="100"/>
        </p:scale>
        <p:origin x="-2796" y="-19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/>
          <a:lstStyle/>
          <a:p>
            <a:pPr lvl="0">
              <a:defRPr sz="2160" b="0" i="0" u="none" strike="noStrike">
                <a:solidFill>
                  <a:srgbClr val="000000"/>
                </a:solidFill>
                <a:effectLst/>
                <a:latin typeface="Arial Bold"/>
              </a:defRPr>
            </a:pPr>
            <a:r>
              <a:rPr lang="en-US" sz="2160" b="0" i="0" u="none" strike="noStrike" dirty="0">
                <a:solidFill>
                  <a:srgbClr val="000000"/>
                </a:solidFill>
                <a:effectLst/>
                <a:latin typeface="Arial Bold"/>
              </a:rPr>
              <a:t>Highway Authorizations from Trust </a:t>
            </a:r>
            <a:r>
              <a:rPr lang="en-US" sz="2160" b="0" i="0" u="none" strike="noStrike" dirty="0" smtClean="0">
                <a:solidFill>
                  <a:srgbClr val="000000"/>
                </a:solidFill>
                <a:effectLst/>
                <a:latin typeface="Arial Bold"/>
              </a:rPr>
              <a:t>Fund (billions</a:t>
            </a:r>
            <a:r>
              <a:rPr lang="en-US" sz="2160" b="0" i="0" u="none" strike="noStrike" dirty="0">
                <a:solidFill>
                  <a:srgbClr val="000000"/>
                </a:solidFill>
                <a:effectLst/>
                <a:latin typeface="Arial Bold"/>
              </a:rPr>
              <a:t>)</a:t>
            </a:r>
          </a:p>
        </c:rich>
      </c:tx>
      <c:layout>
        <c:manualLayout>
          <c:xMode val="edge"/>
          <c:yMode val="edge"/>
          <c:x val="0.12536090658670701"/>
          <c:y val="6.5665800256926116E-2"/>
          <c:w val="0.79614099999999999"/>
          <c:h val="0.126441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7.62124E-2"/>
          <c:y val="0.19241069020424229"/>
          <c:w val="0.92378800000000005"/>
          <c:h val="0.708040229115762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Authorizations</c:v>
                </c:pt>
              </c:strCache>
            </c:strRef>
          </c:tx>
          <c:spPr>
            <a:solidFill>
              <a:srgbClr val="4F81BD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&quot;$&quot;#,##0.0" sourceLinked="0"/>
            <c:txPr>
              <a:bodyPr/>
              <a:lstStyle/>
              <a:p>
                <a:pPr lvl="0">
                  <a:defRPr sz="1800" b="0" i="0" u="none" strike="noStrike">
                    <a:solidFill>
                      <a:srgbClr val="000000"/>
                    </a:solidFill>
                    <a:effectLst/>
                    <a:latin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FY 2015</c:v>
                </c:pt>
                <c:pt idx="1">
                  <c:v>FY 2016</c:v>
                </c:pt>
                <c:pt idx="2">
                  <c:v>FY 2017</c:v>
                </c:pt>
                <c:pt idx="3">
                  <c:v>FY 2018</c:v>
                </c:pt>
                <c:pt idx="4">
                  <c:v>FY 2019</c:v>
                </c:pt>
                <c:pt idx="5">
                  <c:v>FY 2020</c:v>
                </c:pt>
              </c:strCache>
            </c:strRef>
          </c:cat>
          <c:val>
            <c:numRef>
              <c:f>Sheet1!$B$2:$G$2</c:f>
              <c:numCache>
                <c:formatCode>_(* #,##0.0_);_(* \(#,##0.0\);_(* "-"??_);_(@_)</c:formatCode>
                <c:ptCount val="6"/>
                <c:pt idx="0">
                  <c:v>40.994999999999997</c:v>
                </c:pt>
                <c:pt idx="1">
                  <c:v>43.1</c:v>
                </c:pt>
                <c:pt idx="2">
                  <c:v>44.005099999999999</c:v>
                </c:pt>
                <c:pt idx="3">
                  <c:v>44.973211999999997</c:v>
                </c:pt>
                <c:pt idx="4">
                  <c:v>46.007595999999999</c:v>
                </c:pt>
                <c:pt idx="5">
                  <c:v>47.104092000000001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007616"/>
        <c:axId val="45009152"/>
      </c:barChart>
      <c:catAx>
        <c:axId val="4500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1800" b="0" i="0" u="none" strike="noStrike">
                <a:solidFill>
                  <a:srgbClr val="000000"/>
                </a:solidFill>
                <a:effectLst/>
                <a:latin typeface="Arial"/>
              </a:defRPr>
            </a:pPr>
            <a:endParaRPr lang="en-US"/>
          </a:p>
        </c:txPr>
        <c:crossAx val="45009152"/>
        <c:crosses val="autoZero"/>
        <c:auto val="1"/>
        <c:lblAlgn val="ctr"/>
        <c:lblOffset val="100"/>
        <c:noMultiLvlLbl val="1"/>
      </c:catAx>
      <c:valAx>
        <c:axId val="45009152"/>
        <c:scaling>
          <c:orientation val="minMax"/>
          <c:max val="50"/>
          <c:min val="0"/>
        </c:scaling>
        <c:delete val="0"/>
        <c:axPos val="l"/>
        <c:numFmt formatCode="&quot;$&quot;#,##0" sourceLinked="0"/>
        <c:majorTickMark val="out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1800" b="0" i="0" u="none" strike="noStrike">
                <a:solidFill>
                  <a:srgbClr val="000000"/>
                </a:solidFill>
                <a:effectLst/>
                <a:latin typeface="Arial"/>
              </a:defRPr>
            </a:pPr>
            <a:endParaRPr lang="en-US"/>
          </a:p>
        </c:txPr>
        <c:crossAx val="45007616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Billions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NHPP</c:v>
                </c:pt>
                <c:pt idx="1">
                  <c:v>Metro Planning</c:v>
                </c:pt>
                <c:pt idx="2">
                  <c:v>STP</c:v>
                </c:pt>
                <c:pt idx="3">
                  <c:v>TAP</c:v>
                </c:pt>
                <c:pt idx="4">
                  <c:v>Rec. Trails</c:v>
                </c:pt>
                <c:pt idx="5">
                  <c:v>HSIP</c:v>
                </c:pt>
                <c:pt idx="6">
                  <c:v>Rail Crossings</c:v>
                </c:pt>
                <c:pt idx="7">
                  <c:v>CMAQ</c:v>
                </c:pt>
                <c:pt idx="8">
                  <c:v>Freight</c:v>
                </c:pt>
              </c:strCache>
            </c:strRef>
          </c:cat>
          <c:val>
            <c:numRef>
              <c:f>Sheet1!$B$2:$B$10</c:f>
              <c:numCache>
                <c:formatCode>0.000000000</c:formatCode>
                <c:ptCount val="9"/>
                <c:pt idx="0">
                  <c:v>116.399144775</c:v>
                </c:pt>
                <c:pt idx="1">
                  <c:v>1.7170823580000001</c:v>
                </c:pt>
                <c:pt idx="2">
                  <c:v>54.048082929000003</c:v>
                </c:pt>
                <c:pt idx="3">
                  <c:v>3.7991999999999999</c:v>
                </c:pt>
                <c:pt idx="4">
                  <c:v>0.42080000000000001</c:v>
                </c:pt>
                <c:pt idx="5">
                  <c:v>11.585393508999999</c:v>
                </c:pt>
                <c:pt idx="6">
                  <c:v>1.175</c:v>
                </c:pt>
                <c:pt idx="7">
                  <c:v>12.022732533999999</c:v>
                </c:pt>
                <c:pt idx="8">
                  <c:v>6.2465869769999998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NHPP</c:v>
                </c:pt>
                <c:pt idx="1">
                  <c:v>Metro Planning</c:v>
                </c:pt>
                <c:pt idx="2">
                  <c:v>STP</c:v>
                </c:pt>
                <c:pt idx="3">
                  <c:v>TAP</c:v>
                </c:pt>
                <c:pt idx="4">
                  <c:v>Rec. Trails</c:v>
                </c:pt>
                <c:pt idx="5">
                  <c:v>HSIP</c:v>
                </c:pt>
                <c:pt idx="6">
                  <c:v>Rail Crossings</c:v>
                </c:pt>
                <c:pt idx="7">
                  <c:v>CMAQ</c:v>
                </c:pt>
                <c:pt idx="8">
                  <c:v>Freight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2">
                  <c:v>0</c:v>
                </c:pt>
                <c:pt idx="3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0.30154</cdr:x>
      <cdr:y>0.20314</cdr:y>
    </cdr:from>
    <cdr:to>
      <cdr:x>0.39203</cdr:x>
      <cdr:y>0.25931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481560" y="1057385"/>
          <a:ext cx="744700" cy="2923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dirty="0" smtClean="0">
              <a:solidFill>
                <a:schemeClr val="tx1"/>
              </a:solidFill>
            </a:rPr>
            <a:t>HSIP</a:t>
          </a:r>
          <a:endParaRPr lang="en-US" sz="16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0.16845</cdr:x>
      <cdr:y>0.24672</cdr:y>
    </cdr:from>
    <cdr:to>
      <cdr:x>0.24036</cdr:x>
      <cdr:y>0.27868</cdr:y>
    </cdr:to>
    <cdr:cxnSp macro="">
      <cdr:nvCxnSpPr>
        <cdr:cNvPr id="12" name="Straight Arrow Connector 11"/>
        <cdr:cNvCxnSpPr/>
      </cdr:nvCxnSpPr>
      <cdr:spPr>
        <a:xfrm xmlns:a="http://schemas.openxmlformats.org/drawingml/2006/main" flipV="1">
          <a:off x="1386314" y="1284241"/>
          <a:ext cx="591753" cy="166385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0.47997</cdr:x>
      <cdr:y>0.04615</cdr:y>
    </cdr:from>
    <cdr:to>
      <cdr:x>0.67612</cdr:x>
      <cdr:y>0.09484</cdr:y>
    </cdr:to>
    <cdr:cxnSp macro="">
      <cdr:nvCxnSpPr>
        <cdr:cNvPr id="13" name="Straight Arrow Connector 12"/>
        <cdr:cNvCxnSpPr/>
      </cdr:nvCxnSpPr>
      <cdr:spPr>
        <a:xfrm xmlns:a="http://schemas.openxmlformats.org/drawingml/2006/main" flipH="1">
          <a:off x="3949982" y="240214"/>
          <a:ext cx="1614193" cy="253468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70583" cy="480388"/>
          </a:xfrm>
          <a:prstGeom prst="rect">
            <a:avLst/>
          </a:prstGeom>
        </p:spPr>
        <p:txBody>
          <a:bodyPr vert="horz" lIns="94838" tIns="47419" rIns="94838" bIns="4741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3" y="0"/>
            <a:ext cx="3170583" cy="480388"/>
          </a:xfrm>
          <a:prstGeom prst="rect">
            <a:avLst/>
          </a:prstGeom>
        </p:spPr>
        <p:txBody>
          <a:bodyPr vert="horz" lIns="94838" tIns="47419" rIns="94838" bIns="47419" rtlCol="0"/>
          <a:lstStyle>
            <a:lvl1pPr algn="r">
              <a:defRPr sz="1200"/>
            </a:lvl1pPr>
          </a:lstStyle>
          <a:p>
            <a:fld id="{37380D98-9666-4FA0-9978-6B4AB8CB921A}" type="datetimeFigureOut">
              <a:rPr lang="en-US" smtClean="0"/>
              <a:t>1/6/2016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9173"/>
            <a:ext cx="3170583" cy="480388"/>
          </a:xfrm>
          <a:prstGeom prst="rect">
            <a:avLst/>
          </a:prstGeom>
        </p:spPr>
        <p:txBody>
          <a:bodyPr vert="horz" lIns="94838" tIns="47419" rIns="94838" bIns="4741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3" y="9119173"/>
            <a:ext cx="3170583" cy="480388"/>
          </a:xfrm>
          <a:prstGeom prst="rect">
            <a:avLst/>
          </a:prstGeom>
        </p:spPr>
        <p:txBody>
          <a:bodyPr vert="horz" lIns="94838" tIns="47419" rIns="94838" bIns="47419" rtlCol="0" anchor="b"/>
          <a:lstStyle>
            <a:lvl1pPr algn="r">
              <a:defRPr sz="1200"/>
            </a:lvl1pPr>
          </a:lstStyle>
          <a:p>
            <a:fld id="{2C34F279-C26B-4B93-86FE-74525D30BC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655704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5713" y="719138"/>
            <a:ext cx="4803775" cy="3602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9" tIns="48321" rIns="96639" bIns="4832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9" tIns="48321" rIns="96639" bIns="4832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39" tIns="48321" rIns="96639" bIns="48321" rtlCol="0" anchor="b"/>
          <a:lstStyle>
            <a:lvl1pPr algn="r">
              <a:defRPr sz="1200"/>
            </a:lvl1pPr>
          </a:lstStyle>
          <a:p>
            <a:fld id="{8F9A2E21-BEA8-402B-9EB5-CD9903901A5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29828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" name="Notes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9722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" name="Notes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387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</p:spPr>
        <p:txBody>
          <a:bodyPr/>
          <a:lstStyle/>
          <a:p>
            <a:fld id="{8F9A2E21-BEA8-402B-9EB5-CD9903901A53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2" name="Notes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7918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3" name="Notes Placeholder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7918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" name="Notes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2620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</p:spPr>
        <p:txBody>
          <a:bodyPr/>
          <a:lstStyle/>
          <a:p>
            <a:fld id="{8F9A2E21-BEA8-402B-9EB5-CD9903901A53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9769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7168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" name="Notes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139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4856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</p:spPr>
        <p:txBody>
          <a:bodyPr/>
          <a:lstStyle/>
          <a:p>
            <a:fld id="{8F9A2E21-BEA8-402B-9EB5-CD9903901A53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441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0743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" name="Notes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0867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</p:spPr>
        <p:txBody>
          <a:bodyPr/>
          <a:lstStyle/>
          <a:p>
            <a:fld id="{8F9A2E21-BEA8-402B-9EB5-CD9903901A53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</p:spPr>
        <p:txBody>
          <a:bodyPr/>
          <a:lstStyle/>
          <a:p>
            <a:fld id="{8F9A2E21-BEA8-402B-9EB5-CD9903901A53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9" name="Notes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9" name="Notes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</p:spPr>
        <p:txBody>
          <a:bodyPr/>
          <a:lstStyle/>
          <a:p>
            <a:fld id="{8F9A2E21-BEA8-402B-9EB5-CD9903901A53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11214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" name="Notes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76119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</p:spPr>
        <p:txBody>
          <a:bodyPr/>
          <a:lstStyle/>
          <a:p>
            <a:fld id="{8F9A2E21-BEA8-402B-9EB5-CD9903901A53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9" name="Notes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</p:spPr>
        <p:txBody>
          <a:bodyPr/>
          <a:lstStyle/>
          <a:p>
            <a:fld id="{8F9A2E21-BEA8-402B-9EB5-CD9903901A53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3" name="Slide Image Placeholder 1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94949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335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143587" y="9119474"/>
            <a:ext cx="3169920" cy="480060"/>
          </a:xfrm>
        </p:spPr>
        <p:txBody>
          <a:bodyPr/>
          <a:lstStyle/>
          <a:p>
            <a:fld id="{8F9A2E21-BEA8-402B-9EB5-CD9903901A5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1" name="Slide Image Placeholder 10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2" name="Notes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0743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</p:spPr>
        <p:txBody>
          <a:bodyPr/>
          <a:lstStyle/>
          <a:p>
            <a:fld id="{8F9A2E21-BEA8-402B-9EB5-CD9903901A5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</p:spPr>
        <p:txBody>
          <a:bodyPr/>
          <a:lstStyle/>
          <a:p>
            <a:fld id="{8F9A2E21-BEA8-402B-9EB5-CD9903901A5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1" name="Slide Image Placeholder 10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2" name="Notes Placeholder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9494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1" name="Slide Image Placeholder 10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2" name="Notes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8386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A2E21-BEA8-402B-9EB5-CD9903901A5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" name="Notes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38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6/2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FHWA INTERNAL USE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AFA4-B865-4C52-9144-5891E637B0B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FHWA INTERNAL USE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AFA4-B865-4C52-9144-5891E637B0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FHWA INTERNAL USE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AFA4-B865-4C52-9144-5891E637B0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FHWA INTERNAL USE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AFA4-B865-4C52-9144-5891E637B0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FHWA INTERNAL USE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AFA4-B865-4C52-9144-5891E637B0B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FHWA INTERNAL USE ONLY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AFA4-B865-4C52-9144-5891E637B0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FHWA INTERNAL USE ONLY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AFA4-B865-4C52-9144-5891E637B0B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FHWA INTERNAL USE ONLY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AFA4-B865-4C52-9144-5891E637B0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FHWA INTERNAL USE ONLY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AFA4-B865-4C52-9144-5891E637B0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FHWA INTERNAL USE ONLY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AFA4-B865-4C52-9144-5891E637B0B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FHWA INTERNAL USE ONLY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AFA4-B865-4C52-9144-5891E637B0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6/2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FHWA INTERNAL USE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756AFA4-B865-4C52-9144-5891E637B0B5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:\FHWA Graphics\White\FHWA_vertical_96dpi_600_wh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5029200"/>
            <a:ext cx="1270924" cy="1281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533400" y="3268054"/>
            <a:ext cx="8229600" cy="228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7701" y="990600"/>
            <a:ext cx="7696200" cy="1927225"/>
          </a:xfrm>
        </p:spPr>
        <p:txBody>
          <a:bodyPr>
            <a:normAutofit fontScale="90000"/>
          </a:bodyPr>
          <a:lstStyle/>
          <a:p>
            <a:r>
              <a:rPr lang="en-US" sz="4800" cap="none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en-US" sz="4800" cap="none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3100" cap="none" dirty="0">
                <a:solidFill>
                  <a:schemeClr val="bg1"/>
                </a:solidFill>
                <a:latin typeface="Century Gothic" panose="020B0502020202020204" pitchFamily="34" charset="0"/>
              </a:rPr>
              <a:t>P.L. 114-94</a:t>
            </a:r>
            <a:r>
              <a:rPr lang="en-US" sz="4800" cap="none" dirty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en-US" sz="4800" cap="none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4800" cap="none" dirty="0">
                <a:solidFill>
                  <a:schemeClr val="bg1"/>
                </a:solidFill>
                <a:latin typeface="Century Gothic" panose="020B0502020202020204" pitchFamily="34" charset="0"/>
              </a:rPr>
              <a:t>Fixing </a:t>
            </a:r>
            <a:r>
              <a:rPr lang="en-US" sz="4800" cap="none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America’s Surface Transportation (FAST) Act</a:t>
            </a:r>
            <a:endParaRPr lang="en-US" sz="3100" cap="none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6081" y="3124199"/>
            <a:ext cx="7162800" cy="197763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Key Highway </a:t>
            </a:r>
            <a:r>
              <a:rPr lang="en-US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Provisions</a:t>
            </a:r>
          </a:p>
          <a:p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2971800"/>
            <a:ext cx="78486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212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90" y="480455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Changes to TAP, CMAQ, and HSIP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6739141"/>
              </p:ext>
            </p:extLst>
          </p:nvPr>
        </p:nvGraphicFramePr>
        <p:xfrm>
          <a:off x="446567" y="1387361"/>
          <a:ext cx="8463975" cy="5163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870"/>
                <a:gridCol w="7592105"/>
              </a:tblGrid>
              <a:tr h="356054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Prgm</a:t>
                      </a:r>
                      <a:endParaRPr lang="en-US" dirty="0"/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Changes</a:t>
                      </a:r>
                      <a:endParaRPr lang="en-US" dirty="0"/>
                    </a:p>
                  </a:txBody>
                  <a:tcPr/>
                </a:tc>
              </a:tr>
              <a:tr h="155871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“TAP”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/>
                        <a:t>Same program, but no longer called TAP; no name specified</a:t>
                      </a:r>
                    </a:p>
                    <a:p>
                      <a:pPr marL="285750" indent="-2857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All funds set aside from STBG </a:t>
                      </a:r>
                      <a:r>
                        <a:rPr lang="en-US" sz="1700" dirty="0" smtClean="0"/>
                        <a:t>(vs. from </a:t>
                      </a:r>
                      <a:r>
                        <a:rPr lang="en-US" sz="1700" baseline="0" dirty="0" smtClean="0"/>
                        <a:t>all formula programs today)</a:t>
                      </a:r>
                      <a:endParaRPr lang="en-US" sz="170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/>
                        <a:t>Nonprofits responsible for local transportation safety programs may be project sponsors</a:t>
                      </a:r>
                    </a:p>
                  </a:txBody>
                  <a:tcPr/>
                </a:tc>
              </a:tr>
              <a:tr h="1533124">
                <a:tc>
                  <a:txBody>
                    <a:bodyPr/>
                    <a:lstStyle/>
                    <a:p>
                      <a:r>
                        <a:rPr lang="en-US" dirty="0" smtClean="0"/>
                        <a:t>CMAQ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V2I communication equipment eligible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Port-related equipment &amp; vehicles eligible under PM2.5 set-aside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Exception from PM2.5 set-aside for low population density States (under certain conditions)</a:t>
                      </a:r>
                    </a:p>
                  </a:txBody>
                  <a:tcPr/>
                </a:tc>
              </a:tr>
              <a:tr h="1705878">
                <a:tc>
                  <a:txBody>
                    <a:bodyPr/>
                    <a:lstStyle/>
                    <a:p>
                      <a:r>
                        <a:rPr lang="en-US" dirty="0" smtClean="0"/>
                        <a:t>HSIP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Only listed project types eligible—mostly infrastructure-related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Adds eligibility for V2I communication equipment and certain pedestrian safety improvements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State</a:t>
                      </a:r>
                      <a:r>
                        <a:rPr lang="en-US" baseline="0" dirty="0" smtClean="0"/>
                        <a:t> need not </a:t>
                      </a:r>
                      <a:r>
                        <a:rPr lang="en-US" dirty="0" smtClean="0"/>
                        <a:t>collect certain data on </a:t>
                      </a:r>
                      <a:r>
                        <a:rPr lang="en-US" baseline="0" dirty="0" smtClean="0"/>
                        <a:t>unpaved roads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(but can’t use HSIP funds on those roads until it collects the data)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756AFA4-B865-4C52-9144-5891E637B0B5}" type="slidenum">
              <a:rPr lang="en-US" smtClean="0"/>
              <a:pPr algn="r"/>
              <a:t>10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03925" y="76200"/>
            <a:ext cx="3049055" cy="228600"/>
            <a:chOff x="603925" y="76200"/>
            <a:chExt cx="3049055" cy="228600"/>
          </a:xfrm>
        </p:grpSpPr>
        <p:pic>
          <p:nvPicPr>
            <p:cNvPr id="6" name="Picture 5" descr="H:\FHWA Graphics\White\FHWA_vertical_96dpi_300_wht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3103" b="64354"/>
            <a:stretch/>
          </p:blipFill>
          <p:spPr bwMode="auto">
            <a:xfrm>
              <a:off x="603925" y="76200"/>
              <a:ext cx="234275" cy="2285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" name="Group 6"/>
            <p:cNvGrpSpPr>
              <a:grpSpLocks noChangeAspect="1"/>
            </p:cNvGrpSpPr>
            <p:nvPr/>
          </p:nvGrpSpPr>
          <p:grpSpPr>
            <a:xfrm>
              <a:off x="891301" y="95546"/>
              <a:ext cx="2761679" cy="209254"/>
              <a:chOff x="342501" y="1469054"/>
              <a:chExt cx="5753499" cy="435946"/>
            </a:xfrm>
          </p:grpSpPr>
          <p:pic>
            <p:nvPicPr>
              <p:cNvPr id="8" name="Picture 9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4813" b="10059"/>
              <a:stretch/>
            </p:blipFill>
            <p:spPr bwMode="auto">
              <a:xfrm>
                <a:off x="342501" y="1469054"/>
                <a:ext cx="2857899" cy="43594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10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89572"/>
              <a:stretch/>
            </p:blipFill>
            <p:spPr bwMode="auto">
              <a:xfrm>
                <a:off x="3238101" y="1528295"/>
                <a:ext cx="2857899" cy="30050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50775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>
            <a:spLocks noGrp="1"/>
          </p:cNvSpPr>
          <p:nvPr>
            <p:ph type="title"/>
          </p:nvPr>
        </p:nvSpPr>
        <p:spPr>
          <a:xfrm>
            <a:off x="609600" y="2362200"/>
            <a:ext cx="7772400" cy="22002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4800" cap="all" spc="-100" dirty="0" smtClean="0">
                <a:solidFill>
                  <a:srgbClr val="FFFFFF"/>
                </a:solidFill>
              </a:rPr>
              <a:t>Freight</a:t>
            </a:r>
            <a:endParaRPr sz="4800" cap="all" spc="-100" dirty="0">
              <a:solidFill>
                <a:srgbClr val="FFFFFF"/>
              </a:solidFill>
            </a:endParaRPr>
          </a:p>
        </p:txBody>
      </p:sp>
      <p:sp>
        <p:nvSpPr>
          <p:cNvPr id="197" name="Shape 197"/>
          <p:cNvSpPr>
            <a:spLocks noGrp="1"/>
          </p:cNvSpPr>
          <p:nvPr>
            <p:ph type="sldNum" sz="quarter" idx="4294967295"/>
          </p:nvPr>
        </p:nvSpPr>
        <p:spPr>
          <a:xfrm>
            <a:off x="7513125" y="18288"/>
            <a:ext cx="1066800" cy="32918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  <a:t>11</a:t>
            </a:fld>
            <a:endParaRPr sz="1400">
              <a:solidFill>
                <a:srgbClr val="FFFFFF"/>
              </a:solidFill>
            </a:endParaRPr>
          </a:p>
        </p:txBody>
      </p:sp>
      <p:grpSp>
        <p:nvGrpSpPr>
          <p:cNvPr id="202" name="Group 202"/>
          <p:cNvGrpSpPr/>
          <p:nvPr/>
        </p:nvGrpSpPr>
        <p:grpSpPr>
          <a:xfrm>
            <a:off x="603924" y="76199"/>
            <a:ext cx="3049057" cy="228602"/>
            <a:chOff x="0" y="0"/>
            <a:chExt cx="3049055" cy="228600"/>
          </a:xfrm>
        </p:grpSpPr>
        <p:pic>
          <p:nvPicPr>
            <p:cNvPr id="198" name="image3.png" descr="H:\FHWA Graphics\White\FHWA_vertical_96dpi_300_wht.png"/>
            <p:cNvPicPr/>
            <p:nvPr/>
          </p:nvPicPr>
          <p:blipFill>
            <a:blip r:embed="rId3">
              <a:extLst/>
            </a:blip>
            <a:srcRect r="63103" b="64354"/>
            <a:stretch>
              <a:fillRect/>
            </a:stretch>
          </p:blipFill>
          <p:spPr>
            <a:xfrm>
              <a:off x="-1" y="-1"/>
              <a:ext cx="234276" cy="228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201" name="Group 201"/>
            <p:cNvGrpSpPr/>
            <p:nvPr/>
          </p:nvGrpSpPr>
          <p:grpSpPr>
            <a:xfrm>
              <a:off x="287375" y="19345"/>
              <a:ext cx="2761681" cy="209256"/>
              <a:chOff x="0" y="0"/>
              <a:chExt cx="2761679" cy="209254"/>
            </a:xfrm>
          </p:grpSpPr>
          <p:pic>
            <p:nvPicPr>
              <p:cNvPr id="199" name="image4.png" descr="H:\FHWA Graphics\White\FHWA_vertical_96dpi_600_wht.png"/>
              <p:cNvPicPr/>
              <p:nvPr/>
            </p:nvPicPr>
            <p:blipFill>
              <a:blip r:embed="rId4">
                <a:extLst/>
              </a:blip>
              <a:srcRect t="74813" b="10058"/>
              <a:stretch>
                <a:fillRect/>
              </a:stretch>
            </p:blipFill>
            <p:spPr>
              <a:xfrm>
                <a:off x="-1" y="-1"/>
                <a:ext cx="1371793" cy="20925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00" name="image4.png" descr="H:\FHWA Graphics\White\FHWA_vertical_96dpi_600_wht.png"/>
              <p:cNvPicPr/>
              <p:nvPr/>
            </p:nvPicPr>
            <p:blipFill>
              <a:blip r:embed="rId4">
                <a:extLst/>
              </a:blip>
              <a:srcRect t="89572"/>
              <a:stretch>
                <a:fillRect/>
              </a:stretch>
            </p:blipFill>
            <p:spPr>
              <a:xfrm>
                <a:off x="1389887" y="28435"/>
                <a:ext cx="1371793" cy="14424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</p:spTree>
    <p:extLst>
      <p:ext uri="{BB962C8B-B14F-4D97-AF65-F5344CB8AC3E}">
        <p14:creationId xmlns:p14="http://schemas.microsoft.com/office/powerpoint/2010/main" val="234413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" y="541020"/>
            <a:ext cx="8359140" cy="990600"/>
          </a:xfrm>
        </p:spPr>
        <p:txBody>
          <a:bodyPr>
            <a:noAutofit/>
          </a:bodyPr>
          <a:lstStyle/>
          <a:p>
            <a:r>
              <a:rPr lang="en-US" sz="3500" dirty="0" smtClean="0"/>
              <a:t>National Highway Freight Program | </a:t>
            </a:r>
            <a:r>
              <a:rPr lang="en-US" sz="3500" b="1" dirty="0">
                <a:solidFill>
                  <a:schemeClr val="accent6"/>
                </a:solidFill>
              </a:rPr>
              <a:t>NEW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661" y="1600200"/>
            <a:ext cx="8898340" cy="48768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$1.2 B / year (average), apportioned to States by formula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Eligible activities include construction, operational improvements, freight planning and performance measures</a:t>
            </a:r>
            <a:endParaRPr lang="en-US" dirty="0"/>
          </a:p>
          <a:p>
            <a:pPr>
              <a:spcAft>
                <a:spcPts val="1800"/>
              </a:spcAft>
            </a:pPr>
            <a:r>
              <a:rPr lang="en-US" dirty="0"/>
              <a:t>Highway </a:t>
            </a:r>
            <a:r>
              <a:rPr lang="en-US" dirty="0" smtClean="0"/>
              <a:t>focus, but </a:t>
            </a:r>
            <a:r>
              <a:rPr lang="en-US" dirty="0" smtClean="0">
                <a:sym typeface="Symbol"/>
              </a:rPr>
              <a:t>1</a:t>
            </a:r>
            <a:r>
              <a:rPr lang="en-US" dirty="0" smtClean="0"/>
              <a:t>0% for rail/port/intermodal projects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No State freight plan, no freight formula $ (beginning FY 2018)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Federal share is determined under 23 USC 120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Repeals special Federal share for freight projects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756AFA4-B865-4C52-9144-5891E637B0B5}" type="slidenum">
              <a:rPr lang="en-US" smtClean="0"/>
              <a:pPr algn="r"/>
              <a:t>12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03925" y="76200"/>
            <a:ext cx="3049055" cy="228600"/>
            <a:chOff x="603925" y="76200"/>
            <a:chExt cx="3049055" cy="228600"/>
          </a:xfrm>
        </p:grpSpPr>
        <p:pic>
          <p:nvPicPr>
            <p:cNvPr id="6" name="Picture 5" descr="H:\FHWA Graphics\White\FHWA_vertical_96dpi_300_wht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3103" b="64354"/>
            <a:stretch/>
          </p:blipFill>
          <p:spPr bwMode="auto">
            <a:xfrm>
              <a:off x="603925" y="76200"/>
              <a:ext cx="234275" cy="2285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" name="Group 6"/>
            <p:cNvGrpSpPr>
              <a:grpSpLocks noChangeAspect="1"/>
            </p:cNvGrpSpPr>
            <p:nvPr/>
          </p:nvGrpSpPr>
          <p:grpSpPr>
            <a:xfrm>
              <a:off x="891301" y="95546"/>
              <a:ext cx="2761679" cy="209254"/>
              <a:chOff x="342501" y="1469054"/>
              <a:chExt cx="5753499" cy="435946"/>
            </a:xfrm>
          </p:grpSpPr>
          <p:pic>
            <p:nvPicPr>
              <p:cNvPr id="8" name="Picture 9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4813" b="10059"/>
              <a:stretch/>
            </p:blipFill>
            <p:spPr bwMode="auto">
              <a:xfrm>
                <a:off x="342501" y="1469054"/>
                <a:ext cx="2857899" cy="43594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10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89572"/>
              <a:stretch/>
            </p:blipFill>
            <p:spPr bwMode="auto">
              <a:xfrm>
                <a:off x="3238101" y="1528295"/>
                <a:ext cx="2857899" cy="30050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4611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77" y="518327"/>
            <a:ext cx="9198591" cy="990600"/>
          </a:xfrm>
        </p:spPr>
        <p:txBody>
          <a:bodyPr>
            <a:noAutofit/>
          </a:bodyPr>
          <a:lstStyle/>
          <a:p>
            <a:r>
              <a:rPr lang="en-US" sz="3600" spc="-150" dirty="0" smtClean="0"/>
              <a:t>Natl. Significant Freight &amp; Hwy. </a:t>
            </a:r>
            <a:r>
              <a:rPr lang="en-US" sz="3600" spc="-150" dirty="0"/>
              <a:t>Projects | </a:t>
            </a:r>
            <a:r>
              <a:rPr lang="en-US" sz="3600" b="1" spc="-150" dirty="0">
                <a:solidFill>
                  <a:schemeClr val="accent6"/>
                </a:solidFill>
              </a:rPr>
              <a:t>NEW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492" y="1531960"/>
            <a:ext cx="8679976" cy="48768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2200" dirty="0" smtClean="0"/>
              <a:t>$900 M/year (average) for competitive grants or TIFIA  loans for projects </a:t>
            </a:r>
            <a:r>
              <a:rPr lang="en-US" sz="2200" dirty="0" smtClean="0">
                <a:sym typeface="Symbol"/>
              </a:rPr>
              <a:t></a:t>
            </a:r>
            <a:r>
              <a:rPr lang="en-US" sz="2200" dirty="0" smtClean="0"/>
              <a:t>$100 M (reduced for States w/ small </a:t>
            </a:r>
            <a:r>
              <a:rPr lang="en-US" sz="2200" dirty="0"/>
              <a:t>programs</a:t>
            </a:r>
            <a:r>
              <a:rPr lang="en-US" sz="2200" dirty="0" smtClean="0"/>
              <a:t>)</a:t>
            </a:r>
          </a:p>
          <a:p>
            <a:r>
              <a:rPr lang="en-US" sz="2200" dirty="0" smtClean="0"/>
              <a:t>Eligible activities:</a:t>
            </a:r>
          </a:p>
          <a:p>
            <a:pPr lvl="1"/>
            <a:r>
              <a:rPr lang="en-US" dirty="0" smtClean="0"/>
              <a:t>Highway freight projects </a:t>
            </a:r>
            <a:r>
              <a:rPr lang="en-US" dirty="0"/>
              <a:t>on </a:t>
            </a:r>
            <a:r>
              <a:rPr lang="en-US" dirty="0" smtClean="0"/>
              <a:t>National </a:t>
            </a:r>
            <a:r>
              <a:rPr lang="en-US" dirty="0"/>
              <a:t>Highway Freight </a:t>
            </a:r>
            <a:r>
              <a:rPr lang="en-US" dirty="0" smtClean="0"/>
              <a:t>Network</a:t>
            </a:r>
            <a:endParaRPr lang="en-US" dirty="0"/>
          </a:p>
          <a:p>
            <a:pPr lvl="1"/>
            <a:r>
              <a:rPr lang="en-US" dirty="0" smtClean="0"/>
              <a:t>NHS highway/bridge projects, projects in National Scenic Areas </a:t>
            </a:r>
          </a:p>
          <a:p>
            <a:pPr lvl="1"/>
            <a:r>
              <a:rPr lang="en-US" dirty="0" smtClean="0"/>
              <a:t>Freight rail/intermodal/port projects (</a:t>
            </a:r>
            <a:r>
              <a:rPr lang="en-US" dirty="0" smtClean="0">
                <a:sym typeface="Symbol"/>
              </a:rPr>
              <a:t></a:t>
            </a:r>
            <a:r>
              <a:rPr lang="en-US" dirty="0" smtClean="0"/>
              <a:t>$500 M over 5-year period)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Rail-highway grade crossing or grade separation </a:t>
            </a:r>
            <a:r>
              <a:rPr lang="en-US" dirty="0" smtClean="0"/>
              <a:t>projects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sz="2200" dirty="0" smtClean="0"/>
              <a:t>States, large MPOs, Tribes, localities, and FLMAs may apply</a:t>
            </a:r>
          </a:p>
          <a:p>
            <a:pPr>
              <a:spcAft>
                <a:spcPts val="1200"/>
              </a:spcAft>
            </a:pPr>
            <a:r>
              <a:rPr lang="en-US" sz="2200" dirty="0" smtClean="0"/>
              <a:t>OST selects projects; </a:t>
            </a:r>
            <a:r>
              <a:rPr lang="en-US" sz="2200" dirty="0"/>
              <a:t>Congress has 60 days to disapprove</a:t>
            </a:r>
          </a:p>
          <a:p>
            <a:pPr>
              <a:spcAft>
                <a:spcPts val="1200"/>
              </a:spcAft>
            </a:pPr>
            <a:r>
              <a:rPr lang="en-US" sz="2200" dirty="0" smtClean="0"/>
              <a:t>Set-asides for rural areas and projects below cost threshold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756AFA4-B865-4C52-9144-5891E637B0B5}" type="slidenum">
              <a:rPr lang="en-US" smtClean="0"/>
              <a:pPr algn="r"/>
              <a:t>13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03925" y="76200"/>
            <a:ext cx="3049055" cy="228600"/>
            <a:chOff x="603925" y="76200"/>
            <a:chExt cx="3049055" cy="228600"/>
          </a:xfrm>
        </p:grpSpPr>
        <p:pic>
          <p:nvPicPr>
            <p:cNvPr id="6" name="Picture 5" descr="H:\FHWA Graphics\White\FHWA_vertical_96dpi_300_wht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3103" b="64354"/>
            <a:stretch/>
          </p:blipFill>
          <p:spPr bwMode="auto">
            <a:xfrm>
              <a:off x="603925" y="76200"/>
              <a:ext cx="234275" cy="2285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" name="Group 6"/>
            <p:cNvGrpSpPr>
              <a:grpSpLocks noChangeAspect="1"/>
            </p:cNvGrpSpPr>
            <p:nvPr/>
          </p:nvGrpSpPr>
          <p:grpSpPr>
            <a:xfrm>
              <a:off x="891301" y="95546"/>
              <a:ext cx="2761679" cy="209254"/>
              <a:chOff x="342501" y="1469054"/>
              <a:chExt cx="5753499" cy="435946"/>
            </a:xfrm>
          </p:grpSpPr>
          <p:pic>
            <p:nvPicPr>
              <p:cNvPr id="8" name="Picture 9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4813" b="10059"/>
              <a:stretch/>
            </p:blipFill>
            <p:spPr bwMode="auto">
              <a:xfrm>
                <a:off x="342501" y="1469054"/>
                <a:ext cx="2857899" cy="43594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10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89572"/>
              <a:stretch/>
            </p:blipFill>
            <p:spPr bwMode="auto">
              <a:xfrm>
                <a:off x="3238101" y="1528295"/>
                <a:ext cx="2857899" cy="30050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102181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33400"/>
            <a:ext cx="8601076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Other Freight Provisions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507" y="1600200"/>
            <a:ext cx="8782494" cy="48768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 smtClean="0"/>
              <a:t>Freight </a:t>
            </a:r>
            <a:r>
              <a:rPr lang="en-US" sz="2200" dirty="0"/>
              <a:t>policy </a:t>
            </a:r>
            <a:r>
              <a:rPr lang="en-US" sz="2200" dirty="0" smtClean="0"/>
              <a:t>goals and multi-modal national </a:t>
            </a:r>
            <a:r>
              <a:rPr lang="en-US" sz="2200" dirty="0"/>
              <a:t>freight strategic </a:t>
            </a:r>
            <a:r>
              <a:rPr lang="en-US" sz="2200" dirty="0" smtClean="0"/>
              <a:t>plan</a:t>
            </a:r>
          </a:p>
          <a:p>
            <a:pPr lvl="3">
              <a:lnSpc>
                <a:spcPct val="120000"/>
              </a:lnSpc>
              <a:spcBef>
                <a:spcPts val="0"/>
              </a:spcBef>
            </a:pPr>
            <a:endParaRPr lang="en-US" sz="14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 smtClean="0"/>
              <a:t>State freight plans (required) &amp; advisory committees (encouraged)</a:t>
            </a:r>
            <a:endParaRPr lang="en-US" sz="1400" dirty="0"/>
          </a:p>
          <a:p>
            <a:pPr lvl="3"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/>
              <a:t>National </a:t>
            </a:r>
            <a:r>
              <a:rPr lang="en-US" sz="2200" u="sng" dirty="0"/>
              <a:t>multimodal</a:t>
            </a:r>
            <a:r>
              <a:rPr lang="en-US" sz="2200" dirty="0"/>
              <a:t> freight network</a:t>
            </a:r>
          </a:p>
          <a:p>
            <a:pPr lvl="3">
              <a:lnSpc>
                <a:spcPct val="120000"/>
              </a:lnSpc>
              <a:spcBef>
                <a:spcPts val="0"/>
              </a:spcBef>
            </a:pPr>
            <a:endParaRPr lang="en-US" sz="1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 smtClean="0"/>
              <a:t>National </a:t>
            </a:r>
            <a:r>
              <a:rPr lang="en-US" sz="2200" u="sng" dirty="0"/>
              <a:t>Highway</a:t>
            </a:r>
            <a:r>
              <a:rPr lang="en-US" sz="2200" dirty="0"/>
              <a:t> Freight Network, to include: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800" dirty="0" smtClean="0"/>
              <a:t>Primary Highway Freight System (PHFS); initially 41K miles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800" dirty="0" smtClean="0"/>
              <a:t>Critical rural freight corridors identified by States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800" dirty="0" smtClean="0"/>
              <a:t>Critical urban freight corridors with State-MPO consultation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800" dirty="0" smtClean="0"/>
              <a:t>Portions of Interstate System not included in the PHFS</a:t>
            </a:r>
            <a:endParaRPr lang="en-US" sz="1800" dirty="0"/>
          </a:p>
          <a:p>
            <a:pPr lvl="3">
              <a:lnSpc>
                <a:spcPct val="12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 smtClean="0"/>
              <a:t>Highway network re-designated every 5 years (w/up to 3% growth)</a:t>
            </a:r>
            <a:endParaRPr lang="en-US" sz="22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756AFA4-B865-4C52-9144-5891E637B0B5}" type="slidenum">
              <a:rPr lang="en-US" smtClean="0"/>
              <a:pPr algn="r"/>
              <a:t>14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03925" y="76200"/>
            <a:ext cx="3049055" cy="228600"/>
            <a:chOff x="603925" y="76200"/>
            <a:chExt cx="3049055" cy="228600"/>
          </a:xfrm>
        </p:grpSpPr>
        <p:pic>
          <p:nvPicPr>
            <p:cNvPr id="6" name="Picture 5" descr="H:\FHWA Graphics\White\FHWA_vertical_96dpi_300_wht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3103" b="64354"/>
            <a:stretch/>
          </p:blipFill>
          <p:spPr bwMode="auto">
            <a:xfrm>
              <a:off x="603925" y="76200"/>
              <a:ext cx="234275" cy="2285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" name="Group 6"/>
            <p:cNvGrpSpPr>
              <a:grpSpLocks noChangeAspect="1"/>
            </p:cNvGrpSpPr>
            <p:nvPr/>
          </p:nvGrpSpPr>
          <p:grpSpPr>
            <a:xfrm>
              <a:off x="891301" y="95546"/>
              <a:ext cx="2761679" cy="209254"/>
              <a:chOff x="342501" y="1469054"/>
              <a:chExt cx="5753499" cy="435946"/>
            </a:xfrm>
          </p:grpSpPr>
          <p:pic>
            <p:nvPicPr>
              <p:cNvPr id="8" name="Picture 9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4813" b="10059"/>
              <a:stretch/>
            </p:blipFill>
            <p:spPr bwMode="auto">
              <a:xfrm>
                <a:off x="342501" y="1469054"/>
                <a:ext cx="2857899" cy="43594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10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89572"/>
              <a:stretch/>
            </p:blipFill>
            <p:spPr bwMode="auto">
              <a:xfrm>
                <a:off x="3238101" y="1528295"/>
                <a:ext cx="2857899" cy="30050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176354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>
            <a:spLocks noGrp="1"/>
          </p:cNvSpPr>
          <p:nvPr>
            <p:ph type="title"/>
          </p:nvPr>
        </p:nvSpPr>
        <p:spPr>
          <a:xfrm>
            <a:off x="609600" y="2362200"/>
            <a:ext cx="7772400" cy="22002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4800" cap="all" spc="-100">
                <a:solidFill>
                  <a:srgbClr val="FFFFFF"/>
                </a:solidFill>
              </a:rPr>
              <a:t>Federal lands &amp; Tribal</a:t>
            </a:r>
          </a:p>
        </p:txBody>
      </p:sp>
      <p:sp>
        <p:nvSpPr>
          <p:cNvPr id="257" name="Shape 257"/>
          <p:cNvSpPr>
            <a:spLocks noGrp="1"/>
          </p:cNvSpPr>
          <p:nvPr>
            <p:ph type="sldNum" sz="quarter" idx="4294967295"/>
          </p:nvPr>
        </p:nvSpPr>
        <p:spPr>
          <a:xfrm>
            <a:off x="7513125" y="18288"/>
            <a:ext cx="1066800" cy="32918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  <a:t>15</a:t>
            </a:fld>
            <a:endParaRPr sz="1400" dirty="0">
              <a:solidFill>
                <a:srgbClr val="FFFFFF"/>
              </a:solidFill>
            </a:endParaRPr>
          </a:p>
        </p:txBody>
      </p:sp>
      <p:grpSp>
        <p:nvGrpSpPr>
          <p:cNvPr id="262" name="Group 262"/>
          <p:cNvGrpSpPr/>
          <p:nvPr/>
        </p:nvGrpSpPr>
        <p:grpSpPr>
          <a:xfrm>
            <a:off x="603924" y="76199"/>
            <a:ext cx="3049057" cy="228602"/>
            <a:chOff x="0" y="0"/>
            <a:chExt cx="3049055" cy="228600"/>
          </a:xfrm>
        </p:grpSpPr>
        <p:pic>
          <p:nvPicPr>
            <p:cNvPr id="258" name="image3.png" descr="H:\FHWA Graphics\White\FHWA_vertical_96dpi_300_wht.png"/>
            <p:cNvPicPr/>
            <p:nvPr/>
          </p:nvPicPr>
          <p:blipFill>
            <a:blip r:embed="rId3">
              <a:extLst/>
            </a:blip>
            <a:srcRect r="63103" b="64354"/>
            <a:stretch>
              <a:fillRect/>
            </a:stretch>
          </p:blipFill>
          <p:spPr>
            <a:xfrm>
              <a:off x="-1" y="-1"/>
              <a:ext cx="234276" cy="228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261" name="Group 261"/>
            <p:cNvGrpSpPr/>
            <p:nvPr/>
          </p:nvGrpSpPr>
          <p:grpSpPr>
            <a:xfrm>
              <a:off x="287375" y="19345"/>
              <a:ext cx="2761681" cy="209256"/>
              <a:chOff x="0" y="0"/>
              <a:chExt cx="2761679" cy="209254"/>
            </a:xfrm>
          </p:grpSpPr>
          <p:pic>
            <p:nvPicPr>
              <p:cNvPr id="259" name="image4.png" descr="H:\FHWA Graphics\White\FHWA_vertical_96dpi_600_wht.png"/>
              <p:cNvPicPr/>
              <p:nvPr/>
            </p:nvPicPr>
            <p:blipFill>
              <a:blip r:embed="rId4">
                <a:extLst/>
              </a:blip>
              <a:srcRect t="74813" b="10058"/>
              <a:stretch>
                <a:fillRect/>
              </a:stretch>
            </p:blipFill>
            <p:spPr>
              <a:xfrm>
                <a:off x="-1" y="-1"/>
                <a:ext cx="1371793" cy="20925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60" name="image4.png" descr="H:\FHWA Graphics\White\FHWA_vertical_96dpi_600_wht.png"/>
              <p:cNvPicPr/>
              <p:nvPr/>
            </p:nvPicPr>
            <p:blipFill>
              <a:blip r:embed="rId4">
                <a:extLst/>
              </a:blip>
              <a:srcRect t="89572"/>
              <a:stretch>
                <a:fillRect/>
              </a:stretch>
            </p:blipFill>
            <p:spPr>
              <a:xfrm>
                <a:off x="1389887" y="28435"/>
                <a:ext cx="1371793" cy="14424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</p:spTree>
    <p:extLst>
      <p:ext uri="{BB962C8B-B14F-4D97-AF65-F5344CB8AC3E}">
        <p14:creationId xmlns:p14="http://schemas.microsoft.com/office/powerpoint/2010/main" val="156338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Lands &amp; Tribal Programs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3576648"/>
              </p:ext>
            </p:extLst>
          </p:nvPr>
        </p:nvGraphicFramePr>
        <p:xfrm>
          <a:off x="603925" y="1600200"/>
          <a:ext cx="7911425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1035"/>
                <a:gridCol w="1623060"/>
                <a:gridCol w="149733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Program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Average Annual</a:t>
                      </a:r>
                    </a:p>
                    <a:p>
                      <a:pPr algn="ctr"/>
                      <a:r>
                        <a:rPr lang="en-US" dirty="0" smtClean="0"/>
                        <a:t>Funding (millions)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Change</a:t>
                      </a:r>
                      <a:r>
                        <a:rPr lang="en-US" baseline="0" dirty="0" smtClean="0"/>
                        <a:t> from </a:t>
                      </a:r>
                      <a:r>
                        <a:rPr lang="en-US" dirty="0" smtClean="0"/>
                        <a:t>FY 2015</a:t>
                      </a:r>
                    </a:p>
                    <a:p>
                      <a:pPr algn="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i="0" dirty="0" smtClean="0"/>
                        <a:t>Federal Lands Transportation Program</a:t>
                      </a:r>
                    </a:p>
                    <a:p>
                      <a:pPr lvl="1"/>
                      <a:r>
                        <a:rPr lang="en-US" b="0" i="0" dirty="0" smtClean="0"/>
                        <a:t>  </a:t>
                      </a:r>
                      <a:r>
                        <a:rPr lang="en-US" sz="1700" b="0" i="1" dirty="0" smtClean="0"/>
                        <a:t>National</a:t>
                      </a:r>
                      <a:r>
                        <a:rPr lang="en-US" sz="1700" b="0" i="1" baseline="0" dirty="0" smtClean="0"/>
                        <a:t> Park Service</a:t>
                      </a:r>
                    </a:p>
                    <a:p>
                      <a:pPr lvl="1"/>
                      <a:r>
                        <a:rPr lang="en-US" sz="1700" b="0" i="1" baseline="0" dirty="0" smtClean="0"/>
                        <a:t>  Fish &amp; Wildlife Service</a:t>
                      </a:r>
                    </a:p>
                    <a:p>
                      <a:pPr lvl="1"/>
                      <a:r>
                        <a:rPr lang="en-US" sz="1700" b="0" i="1" baseline="0" dirty="0" smtClean="0"/>
                        <a:t>  Forest Service </a:t>
                      </a:r>
                      <a:r>
                        <a:rPr lang="en-US" sz="1700" b="0" i="1" dirty="0" smtClean="0"/>
                        <a:t>| </a:t>
                      </a:r>
                      <a:r>
                        <a:rPr lang="en-US" sz="1700" b="0" i="1" dirty="0" smtClean="0">
                          <a:solidFill>
                            <a:schemeClr val="accent6"/>
                          </a:solidFill>
                        </a:rPr>
                        <a:t>NEW</a:t>
                      </a:r>
                    </a:p>
                    <a:p>
                      <a:pPr lvl="1"/>
                      <a:r>
                        <a:rPr lang="en-US" sz="1700" b="0" i="1" baseline="0" dirty="0" smtClean="0">
                          <a:solidFill>
                            <a:schemeClr val="accent6"/>
                          </a:solidFill>
                        </a:rPr>
                        <a:t>  </a:t>
                      </a:r>
                      <a:r>
                        <a:rPr lang="en-US" sz="17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Remainder (competitive)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i="0" dirty="0" smtClean="0"/>
                        <a:t>$ 355</a:t>
                      </a:r>
                    </a:p>
                    <a:p>
                      <a:pPr algn="r"/>
                      <a:r>
                        <a:rPr lang="en-US" b="0" i="0" dirty="0" smtClean="0"/>
                        <a:t>[</a:t>
                      </a:r>
                      <a:r>
                        <a:rPr lang="en-US" b="0" i="0" dirty="0" smtClean="0">
                          <a:solidFill>
                            <a:schemeClr val="tx1"/>
                          </a:solidFill>
                        </a:rPr>
                        <a:t>284]</a:t>
                      </a:r>
                    </a:p>
                    <a:p>
                      <a:pPr algn="r"/>
                      <a:r>
                        <a:rPr lang="en-US" b="0" i="0" dirty="0" smtClean="0"/>
                        <a:t>[30]</a:t>
                      </a:r>
                    </a:p>
                    <a:p>
                      <a:pPr algn="r"/>
                      <a:r>
                        <a:rPr lang="en-US" b="0" i="0" dirty="0" smtClean="0"/>
                        <a:t>[17]</a:t>
                      </a:r>
                    </a:p>
                    <a:p>
                      <a:pPr algn="r"/>
                      <a:r>
                        <a:rPr lang="en-US" b="0" i="0" dirty="0" smtClean="0"/>
                        <a:t>[24]</a:t>
                      </a:r>
                      <a:endParaRPr lang="en-US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i="0" dirty="0" smtClean="0"/>
                        <a:t>+18.3%</a:t>
                      </a:r>
                      <a:endParaRPr lang="en-US" b="0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i="0" dirty="0" smtClean="0"/>
                        <a:t>Federal Lands Access Program</a:t>
                      </a:r>
                    </a:p>
                    <a:p>
                      <a:endParaRPr lang="en-US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i="0" dirty="0" smtClean="0"/>
                        <a:t>260</a:t>
                      </a:r>
                      <a:endParaRPr lang="en-US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i="0" dirty="0" smtClean="0"/>
                        <a:t>+4.0</a:t>
                      </a:r>
                      <a:endParaRPr lang="en-US" b="0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i="0" dirty="0" smtClean="0"/>
                        <a:t>Tribal Transportation</a:t>
                      </a:r>
                      <a:r>
                        <a:rPr lang="en-US" b="0" i="0" baseline="0" dirty="0" smtClean="0"/>
                        <a:t> Program</a:t>
                      </a:r>
                    </a:p>
                    <a:p>
                      <a:r>
                        <a:rPr lang="en-US" b="0" i="0" baseline="0" dirty="0" smtClean="0"/>
                        <a:t>   </a:t>
                      </a:r>
                      <a:endParaRPr lang="en-US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i="0" dirty="0" smtClean="0"/>
                        <a:t>485</a:t>
                      </a:r>
                      <a:endParaRPr lang="en-US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i="0" dirty="0" smtClean="0"/>
                        <a:t>+7.8</a:t>
                      </a:r>
                      <a:endParaRPr lang="en-US" b="0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i="0" dirty="0" smtClean="0"/>
                        <a:t>Nationally Significant Federal Lands and Tribal Projects</a:t>
                      </a:r>
                      <a:r>
                        <a:rPr lang="en-US" b="0" i="0" baseline="0" dirty="0" smtClean="0"/>
                        <a:t> (General Fund) </a:t>
                      </a:r>
                      <a:r>
                        <a:rPr lang="en-US" sz="1800" b="0" i="0" dirty="0" smtClean="0"/>
                        <a:t>| </a:t>
                      </a:r>
                      <a:r>
                        <a:rPr lang="en-US" sz="1800" b="0" i="0" dirty="0" smtClean="0">
                          <a:solidFill>
                            <a:schemeClr val="accent6"/>
                          </a:solidFill>
                        </a:rPr>
                        <a:t>NEW</a:t>
                      </a:r>
                      <a:endParaRPr lang="en-US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i="0" dirty="0" smtClean="0"/>
                        <a:t>100</a:t>
                      </a:r>
                      <a:endParaRPr lang="en-US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i="0" dirty="0" smtClean="0"/>
                        <a:t>+100</a:t>
                      </a:r>
                      <a:endParaRPr lang="en-US" b="0" i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756AFA4-B865-4C52-9144-5891E637B0B5}" type="slidenum">
              <a:rPr lang="en-US" smtClean="0"/>
              <a:pPr algn="r"/>
              <a:t>16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03925" y="76200"/>
            <a:ext cx="3049055" cy="228600"/>
            <a:chOff x="603925" y="76200"/>
            <a:chExt cx="3049055" cy="228600"/>
          </a:xfrm>
        </p:grpSpPr>
        <p:pic>
          <p:nvPicPr>
            <p:cNvPr id="6" name="Picture 5" descr="H:\FHWA Graphics\White\FHWA_vertical_96dpi_300_wht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3103" b="64354"/>
            <a:stretch/>
          </p:blipFill>
          <p:spPr bwMode="auto">
            <a:xfrm>
              <a:off x="603925" y="76200"/>
              <a:ext cx="234275" cy="2285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" name="Group 6"/>
            <p:cNvGrpSpPr>
              <a:grpSpLocks noChangeAspect="1"/>
            </p:cNvGrpSpPr>
            <p:nvPr/>
          </p:nvGrpSpPr>
          <p:grpSpPr>
            <a:xfrm>
              <a:off x="891301" y="95546"/>
              <a:ext cx="2761679" cy="209254"/>
              <a:chOff x="342501" y="1469054"/>
              <a:chExt cx="5753499" cy="435946"/>
            </a:xfrm>
          </p:grpSpPr>
          <p:pic>
            <p:nvPicPr>
              <p:cNvPr id="8" name="Picture 9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4813" b="10059"/>
              <a:stretch/>
            </p:blipFill>
            <p:spPr bwMode="auto">
              <a:xfrm>
                <a:off x="342501" y="1469054"/>
                <a:ext cx="2857899" cy="43594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10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89572"/>
              <a:stretch/>
            </p:blipFill>
            <p:spPr bwMode="auto">
              <a:xfrm>
                <a:off x="3238101" y="1528295"/>
                <a:ext cx="2857899" cy="30050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21651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654" y="3048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F</a:t>
            </a:r>
            <a:r>
              <a:rPr lang="en-US" dirty="0" smtClean="0"/>
              <a:t>ederal/Tribal Lands Program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653" y="1250745"/>
            <a:ext cx="8695347" cy="5286531"/>
          </a:xfrm>
        </p:spPr>
        <p:txBody>
          <a:bodyPr>
            <a:noAutofit/>
          </a:bodyPr>
          <a:lstStyle/>
          <a:p>
            <a:r>
              <a:rPr lang="en-US" sz="2300" dirty="0" smtClean="0"/>
              <a:t>Tribal Transportation Program</a:t>
            </a:r>
          </a:p>
          <a:p>
            <a:pPr lvl="1"/>
            <a:r>
              <a:rPr lang="en-US" dirty="0" smtClean="0"/>
              <a:t>Less funding for BIA/FHWA oversight; more funding for tribal bridges</a:t>
            </a:r>
          </a:p>
          <a:p>
            <a:pPr lvl="1"/>
            <a:r>
              <a:rPr lang="en-US" dirty="0" smtClean="0"/>
              <a:t>New annual reporting by Tribes </a:t>
            </a:r>
          </a:p>
          <a:p>
            <a:pPr>
              <a:spcBef>
                <a:spcPts val="1800"/>
              </a:spcBef>
            </a:pPr>
            <a:r>
              <a:rPr lang="en-US" sz="2300" dirty="0"/>
              <a:t>Federal Lands Transportation Program</a:t>
            </a:r>
          </a:p>
          <a:p>
            <a:pPr lvl="1"/>
            <a:r>
              <a:rPr lang="en-US" dirty="0" smtClean="0"/>
              <a:t>New partners: Bureau of Reclamation and other independent agencies</a:t>
            </a:r>
          </a:p>
          <a:p>
            <a:pPr lvl="1"/>
            <a:r>
              <a:rPr lang="en-US" dirty="0" smtClean="0"/>
              <a:t>Dedicated funds for Park Service, Fish &amp; Wildlife, Forest Service </a:t>
            </a:r>
            <a:r>
              <a:rPr lang="en-US" b="1" dirty="0" smtClean="0">
                <a:solidFill>
                  <a:schemeClr val="accent6"/>
                </a:solidFill>
              </a:rPr>
              <a:t>NEW </a:t>
            </a:r>
          </a:p>
          <a:p>
            <a:pPr>
              <a:spcBef>
                <a:spcPts val="1800"/>
              </a:spcBef>
            </a:pPr>
            <a:r>
              <a:rPr lang="en-US" sz="2300" dirty="0" smtClean="0"/>
              <a:t>Emergency </a:t>
            </a:r>
            <a:r>
              <a:rPr lang="en-US" sz="2300" dirty="0"/>
              <a:t>Relief </a:t>
            </a:r>
          </a:p>
          <a:p>
            <a:pPr lvl="1"/>
            <a:r>
              <a:rPr lang="en-US" dirty="0" smtClean="0"/>
              <a:t>Clarified </a:t>
            </a:r>
            <a:r>
              <a:rPr lang="en-US" dirty="0"/>
              <a:t>eligibility for debris removal on </a:t>
            </a:r>
            <a:r>
              <a:rPr lang="en-US" dirty="0" smtClean="0"/>
              <a:t>ERFO-eligible facilities</a:t>
            </a:r>
          </a:p>
          <a:p>
            <a:pPr lvl="1"/>
            <a:r>
              <a:rPr lang="en-US" dirty="0" smtClean="0"/>
              <a:t>Access program facilities no longer eligible for 100% Federal share</a:t>
            </a:r>
          </a:p>
          <a:p>
            <a:pPr>
              <a:spcBef>
                <a:spcPts val="1800"/>
              </a:spcBef>
            </a:pPr>
            <a:r>
              <a:rPr lang="en-US" sz="2300" dirty="0" smtClean="0"/>
              <a:t>Nationally Significant Federal Lands &amp; Tribal Projects | </a:t>
            </a:r>
            <a:r>
              <a:rPr lang="en-US" sz="2300" b="1" dirty="0">
                <a:solidFill>
                  <a:schemeClr val="accent6"/>
                </a:solidFill>
              </a:rPr>
              <a:t>NEW</a:t>
            </a:r>
            <a:endParaRPr lang="en-US" sz="2300" dirty="0" smtClean="0"/>
          </a:p>
          <a:p>
            <a:pPr lvl="1"/>
            <a:r>
              <a:rPr lang="en-US" dirty="0" smtClean="0"/>
              <a:t>Discretionary grants for large Federal and tribal lands projects </a:t>
            </a:r>
          </a:p>
          <a:p>
            <a:pPr lvl="1"/>
            <a:r>
              <a:rPr lang="en-US" u="sng" dirty="0" smtClean="0"/>
              <a:t>All funds subject to appropriation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756AFA4-B865-4C52-9144-5891E637B0B5}" type="slidenum">
              <a:rPr lang="en-US" smtClean="0"/>
              <a:pPr algn="r"/>
              <a:t>17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03925" y="76200"/>
            <a:ext cx="3049055" cy="228600"/>
            <a:chOff x="603925" y="76200"/>
            <a:chExt cx="3049055" cy="228600"/>
          </a:xfrm>
        </p:grpSpPr>
        <p:pic>
          <p:nvPicPr>
            <p:cNvPr id="6" name="Picture 5" descr="H:\FHWA Graphics\White\FHWA_vertical_96dpi_300_wht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3103" b="64354"/>
            <a:stretch/>
          </p:blipFill>
          <p:spPr bwMode="auto">
            <a:xfrm>
              <a:off x="603925" y="76200"/>
              <a:ext cx="234275" cy="2285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" name="Group 6"/>
            <p:cNvGrpSpPr>
              <a:grpSpLocks noChangeAspect="1"/>
            </p:cNvGrpSpPr>
            <p:nvPr/>
          </p:nvGrpSpPr>
          <p:grpSpPr>
            <a:xfrm>
              <a:off x="891301" y="95546"/>
              <a:ext cx="2761679" cy="209254"/>
              <a:chOff x="342501" y="1469054"/>
              <a:chExt cx="5753499" cy="435946"/>
            </a:xfrm>
          </p:grpSpPr>
          <p:pic>
            <p:nvPicPr>
              <p:cNvPr id="8" name="Picture 9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4813" b="10059"/>
              <a:stretch/>
            </p:blipFill>
            <p:spPr bwMode="auto">
              <a:xfrm>
                <a:off x="342501" y="1469054"/>
                <a:ext cx="2857899" cy="43594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10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89572"/>
              <a:stretch/>
            </p:blipFill>
            <p:spPr bwMode="auto">
              <a:xfrm>
                <a:off x="3238101" y="1528295"/>
                <a:ext cx="2857899" cy="30050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60149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8808"/>
            <a:ext cx="86868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Tribal Self-Governance Program | </a:t>
            </a:r>
            <a:r>
              <a:rPr lang="en-US" sz="3600" b="1" dirty="0" smtClean="0">
                <a:solidFill>
                  <a:schemeClr val="accent6"/>
                </a:solidFill>
              </a:rPr>
              <a:t>NEW</a:t>
            </a:r>
            <a:endParaRPr lang="en-US" sz="3600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545" y="1665027"/>
            <a:ext cx="8730155" cy="487293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200" dirty="0" smtClean="0"/>
              <a:t>More responsibility and flexibility for participating Tribes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Tribe assumes responsibility for use of highway/transit funding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Tribe receives significant flexibility in use of funds</a:t>
            </a:r>
          </a:p>
          <a:p>
            <a:pPr lvl="1">
              <a:spcBef>
                <a:spcPts val="0"/>
              </a:spcBef>
            </a:pPr>
            <a:r>
              <a:rPr lang="en-US" dirty="0"/>
              <a:t>Funding </a:t>
            </a:r>
            <a:r>
              <a:rPr lang="en-US" dirty="0" smtClean="0"/>
              <a:t>must </a:t>
            </a:r>
            <a:r>
              <a:rPr lang="en-US" dirty="0"/>
              <a:t>be used for the authorized </a:t>
            </a:r>
            <a:r>
              <a:rPr lang="en-US" dirty="0" smtClean="0"/>
              <a:t>purpose</a:t>
            </a:r>
          </a:p>
          <a:p>
            <a:pPr>
              <a:spcBef>
                <a:spcPts val="1800"/>
              </a:spcBef>
            </a:pPr>
            <a:r>
              <a:rPr lang="en-US" sz="2200" dirty="0" smtClean="0"/>
              <a:t>To participate, Tribe must demonstrate three FYs of financial stability and capability in financial and program management</a:t>
            </a:r>
          </a:p>
          <a:p>
            <a:pPr>
              <a:spcBef>
                <a:spcPts val="1800"/>
              </a:spcBef>
            </a:pPr>
            <a:r>
              <a:rPr lang="en-US" sz="2200" dirty="0" smtClean="0"/>
              <a:t>DOT and Tribal relationship/terms specified in multi-year compact</a:t>
            </a:r>
          </a:p>
          <a:p>
            <a:pPr>
              <a:spcBef>
                <a:spcPts val="1800"/>
              </a:spcBef>
            </a:pPr>
            <a:r>
              <a:rPr lang="en-US" sz="2200" dirty="0" smtClean="0"/>
              <a:t>Under annual agreement, Tribe plans, consolidates, and receives—</a:t>
            </a:r>
          </a:p>
          <a:p>
            <a:pPr lvl="1">
              <a:spcBef>
                <a:spcPts val="0"/>
              </a:spcBef>
            </a:pPr>
            <a:r>
              <a:rPr lang="en-US" dirty="0"/>
              <a:t>F</a:t>
            </a:r>
            <a:r>
              <a:rPr lang="en-US" dirty="0" smtClean="0"/>
              <a:t>ull Tribal share funding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Tribal transit formula funding</a:t>
            </a:r>
          </a:p>
          <a:p>
            <a:pPr lvl="1">
              <a:spcBef>
                <a:spcPts val="0"/>
              </a:spcBef>
            </a:pPr>
            <a:r>
              <a:rPr lang="en-US" dirty="0"/>
              <a:t>D</a:t>
            </a:r>
            <a:r>
              <a:rPr lang="en-US" dirty="0" smtClean="0"/>
              <a:t>iscretionary/competitive grant funding administered by DOT</a:t>
            </a:r>
          </a:p>
          <a:p>
            <a:pPr>
              <a:spcBef>
                <a:spcPts val="1800"/>
              </a:spcBef>
            </a:pPr>
            <a:r>
              <a:rPr lang="en-US" sz="2200" dirty="0" smtClean="0"/>
              <a:t>DOT to initiate negotiated rule within 90 days; NPRM in 21 months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756AFA4-B865-4C52-9144-5891E637B0B5}" type="slidenum">
              <a:rPr lang="en-US" smtClean="0"/>
              <a:pPr algn="r"/>
              <a:t>18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03925" y="76200"/>
            <a:ext cx="3049055" cy="228600"/>
            <a:chOff x="603925" y="76200"/>
            <a:chExt cx="3049055" cy="228600"/>
          </a:xfrm>
        </p:grpSpPr>
        <p:pic>
          <p:nvPicPr>
            <p:cNvPr id="6" name="Picture 5" descr="H:\FHWA Graphics\White\FHWA_vertical_96dpi_300_wht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3103" b="64354"/>
            <a:stretch/>
          </p:blipFill>
          <p:spPr bwMode="auto">
            <a:xfrm>
              <a:off x="603925" y="76200"/>
              <a:ext cx="234275" cy="2285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" name="Group 6"/>
            <p:cNvGrpSpPr>
              <a:grpSpLocks noChangeAspect="1"/>
            </p:cNvGrpSpPr>
            <p:nvPr/>
          </p:nvGrpSpPr>
          <p:grpSpPr>
            <a:xfrm>
              <a:off x="891301" y="95546"/>
              <a:ext cx="2761679" cy="209254"/>
              <a:chOff x="342501" y="1469054"/>
              <a:chExt cx="5753499" cy="435946"/>
            </a:xfrm>
          </p:grpSpPr>
          <p:pic>
            <p:nvPicPr>
              <p:cNvPr id="8" name="Picture 9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4813" b="10059"/>
              <a:stretch/>
            </p:blipFill>
            <p:spPr bwMode="auto">
              <a:xfrm>
                <a:off x="342501" y="1469054"/>
                <a:ext cx="2857899" cy="43594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10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89572"/>
              <a:stretch/>
            </p:blipFill>
            <p:spPr bwMode="auto">
              <a:xfrm>
                <a:off x="3238101" y="1528295"/>
                <a:ext cx="2857899" cy="30050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261595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>
            <a:spLocks noGrp="1"/>
          </p:cNvSpPr>
          <p:nvPr>
            <p:ph type="title"/>
          </p:nvPr>
        </p:nvSpPr>
        <p:spPr>
          <a:xfrm>
            <a:off x="609600" y="2362200"/>
            <a:ext cx="7772400" cy="2200275"/>
          </a:xfrm>
          <a:prstGeom prst="rect">
            <a:avLst/>
          </a:prstGeom>
        </p:spPr>
        <p:txBody>
          <a:bodyPr/>
          <a:lstStyle>
            <a:lvl1pPr>
              <a:defRPr sz="43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4300" cap="all" spc="-100">
                <a:solidFill>
                  <a:srgbClr val="FFFFFF"/>
                </a:solidFill>
              </a:rPr>
              <a:t>Research, development, technology &amp; Education</a:t>
            </a:r>
          </a:p>
        </p:txBody>
      </p:sp>
      <p:sp>
        <p:nvSpPr>
          <p:cNvPr id="298" name="Shape 298"/>
          <p:cNvSpPr>
            <a:spLocks noGrp="1"/>
          </p:cNvSpPr>
          <p:nvPr>
            <p:ph type="sldNum" sz="quarter" idx="4294967295"/>
          </p:nvPr>
        </p:nvSpPr>
        <p:spPr>
          <a:xfrm>
            <a:off x="7513125" y="18288"/>
            <a:ext cx="1066800" cy="32918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  <a:t>19</a:t>
            </a:fld>
            <a:endParaRPr sz="1400">
              <a:solidFill>
                <a:srgbClr val="FFFFFF"/>
              </a:solidFill>
            </a:endParaRPr>
          </a:p>
        </p:txBody>
      </p:sp>
      <p:grpSp>
        <p:nvGrpSpPr>
          <p:cNvPr id="303" name="Group 303"/>
          <p:cNvGrpSpPr/>
          <p:nvPr/>
        </p:nvGrpSpPr>
        <p:grpSpPr>
          <a:xfrm>
            <a:off x="603924" y="76199"/>
            <a:ext cx="3049057" cy="228602"/>
            <a:chOff x="0" y="0"/>
            <a:chExt cx="3049055" cy="228600"/>
          </a:xfrm>
        </p:grpSpPr>
        <p:pic>
          <p:nvPicPr>
            <p:cNvPr id="299" name="image3.png" descr="H:\FHWA Graphics\White\FHWA_vertical_96dpi_300_wht.png"/>
            <p:cNvPicPr/>
            <p:nvPr/>
          </p:nvPicPr>
          <p:blipFill>
            <a:blip r:embed="rId3">
              <a:extLst/>
            </a:blip>
            <a:srcRect r="63103" b="64354"/>
            <a:stretch>
              <a:fillRect/>
            </a:stretch>
          </p:blipFill>
          <p:spPr>
            <a:xfrm>
              <a:off x="-1" y="-1"/>
              <a:ext cx="234276" cy="228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302" name="Group 302"/>
            <p:cNvGrpSpPr/>
            <p:nvPr/>
          </p:nvGrpSpPr>
          <p:grpSpPr>
            <a:xfrm>
              <a:off x="287375" y="19345"/>
              <a:ext cx="2761681" cy="209256"/>
              <a:chOff x="0" y="0"/>
              <a:chExt cx="2761679" cy="209254"/>
            </a:xfrm>
          </p:grpSpPr>
          <p:pic>
            <p:nvPicPr>
              <p:cNvPr id="300" name="image4.png" descr="H:\FHWA Graphics\White\FHWA_vertical_96dpi_600_wht.png"/>
              <p:cNvPicPr/>
              <p:nvPr/>
            </p:nvPicPr>
            <p:blipFill>
              <a:blip r:embed="rId4">
                <a:extLst/>
              </a:blip>
              <a:srcRect t="74813" b="10058"/>
              <a:stretch>
                <a:fillRect/>
              </a:stretch>
            </p:blipFill>
            <p:spPr>
              <a:xfrm>
                <a:off x="-1" y="-1"/>
                <a:ext cx="1371793" cy="20925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01" name="image4.png" descr="H:\FHWA Graphics\White\FHWA_vertical_96dpi_600_wht.png"/>
              <p:cNvPicPr/>
              <p:nvPr/>
            </p:nvPicPr>
            <p:blipFill>
              <a:blip r:embed="rId4">
                <a:extLst/>
              </a:blip>
              <a:srcRect t="89572"/>
              <a:stretch>
                <a:fillRect/>
              </a:stretch>
            </p:blipFill>
            <p:spPr>
              <a:xfrm>
                <a:off x="1389887" y="28435"/>
                <a:ext cx="1371793" cy="14424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</p:spTree>
    <p:extLst>
      <p:ext uri="{BB962C8B-B14F-4D97-AF65-F5344CB8AC3E}">
        <p14:creationId xmlns:p14="http://schemas.microsoft.com/office/powerpoint/2010/main" val="2539119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72901" cy="48768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Signed by President Obama on December 4, 2015</a:t>
            </a:r>
          </a:p>
          <a:p>
            <a:pPr>
              <a:spcAft>
                <a:spcPts val="1800"/>
              </a:spcAft>
            </a:pPr>
            <a:r>
              <a:rPr lang="en-US" dirty="0"/>
              <a:t>First long-term authorization act in a decade</a:t>
            </a:r>
          </a:p>
          <a:p>
            <a:pPr>
              <a:spcAft>
                <a:spcPts val="1800"/>
              </a:spcAft>
            </a:pPr>
            <a:r>
              <a:rPr lang="en-US" dirty="0"/>
              <a:t>Result of bipartisan cooperation and compromise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Provides </a:t>
            </a:r>
            <a:r>
              <a:rPr lang="en-US" dirty="0"/>
              <a:t>5 years of funding certainty for infrastructure planning and </a:t>
            </a:r>
            <a:r>
              <a:rPr lang="en-US" dirty="0" smtClean="0"/>
              <a:t>investment</a:t>
            </a:r>
          </a:p>
          <a:p>
            <a:pPr>
              <a:spcAft>
                <a:spcPts val="1800"/>
              </a:spcAft>
            </a:pPr>
            <a:r>
              <a:rPr lang="en-US" dirty="0"/>
              <a:t>Authorizes $305 B (all modes) over FY </a:t>
            </a:r>
            <a:r>
              <a:rPr lang="en-US" dirty="0" smtClean="0"/>
              <a:t>2016-2020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$70 B in transfers to keep the Highway Trust Fund solvent; fully “paid for” (offset) by unrelated savings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756AFA4-B865-4C52-9144-5891E637B0B5}" type="slidenum">
              <a:rPr lang="en-US" smtClean="0"/>
              <a:pPr algn="r"/>
              <a:t>2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03925" y="76200"/>
            <a:ext cx="3049055" cy="228600"/>
            <a:chOff x="603925" y="76200"/>
            <a:chExt cx="3049055" cy="228600"/>
          </a:xfrm>
        </p:grpSpPr>
        <p:pic>
          <p:nvPicPr>
            <p:cNvPr id="6" name="Picture 5" descr="H:\FHWA Graphics\White\FHWA_vertical_96dpi_300_wht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3103" b="64354"/>
            <a:stretch/>
          </p:blipFill>
          <p:spPr bwMode="auto">
            <a:xfrm>
              <a:off x="603925" y="76200"/>
              <a:ext cx="234275" cy="2285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" name="Group 6"/>
            <p:cNvGrpSpPr>
              <a:grpSpLocks noChangeAspect="1"/>
            </p:cNvGrpSpPr>
            <p:nvPr/>
          </p:nvGrpSpPr>
          <p:grpSpPr>
            <a:xfrm>
              <a:off x="891301" y="95546"/>
              <a:ext cx="2761679" cy="209254"/>
              <a:chOff x="342501" y="1469054"/>
              <a:chExt cx="5753499" cy="435946"/>
            </a:xfrm>
          </p:grpSpPr>
          <p:pic>
            <p:nvPicPr>
              <p:cNvPr id="8" name="Picture 9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4813" b="10059"/>
              <a:stretch/>
            </p:blipFill>
            <p:spPr bwMode="auto">
              <a:xfrm>
                <a:off x="342501" y="1469054"/>
                <a:ext cx="2857899" cy="43594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10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89572"/>
              <a:stretch/>
            </p:blipFill>
            <p:spPr bwMode="auto">
              <a:xfrm>
                <a:off x="3238101" y="1528295"/>
                <a:ext cx="2857899" cy="30050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30083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" y="373380"/>
            <a:ext cx="8244840" cy="845820"/>
          </a:xfrm>
        </p:spPr>
        <p:txBody>
          <a:bodyPr/>
          <a:lstStyle/>
          <a:p>
            <a:r>
              <a:rPr lang="en-US" dirty="0" smtClean="0">
                <a:solidFill>
                  <a:srgbClr val="004A82"/>
                </a:solidFill>
              </a:rPr>
              <a:t>RDT</a:t>
            </a:r>
            <a:r>
              <a:rPr lang="en-US" dirty="0" smtClean="0"/>
              <a:t>&amp;E Funding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525837"/>
              </p:ext>
            </p:extLst>
          </p:nvPr>
        </p:nvGraphicFramePr>
        <p:xfrm>
          <a:off x="593292" y="1243304"/>
          <a:ext cx="7965738" cy="5409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5629"/>
                <a:gridCol w="1612854"/>
                <a:gridCol w="1257255"/>
              </a:tblGrid>
              <a:tr h="883518">
                <a:tc>
                  <a:txBody>
                    <a:bodyPr/>
                    <a:lstStyle/>
                    <a:p>
                      <a:r>
                        <a:rPr lang="en-US" dirty="0" smtClean="0"/>
                        <a:t>Program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Avg. Annual Funding</a:t>
                      </a:r>
                    </a:p>
                    <a:p>
                      <a:pPr algn="ctr"/>
                      <a:r>
                        <a:rPr lang="en-US" dirty="0" smtClean="0"/>
                        <a:t> (millions)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none" dirty="0" smtClean="0">
                          <a:solidFill>
                            <a:schemeClr val="bg1"/>
                          </a:solidFill>
                        </a:rPr>
                        <a:t>Change from 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FY 2015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883518">
                <a:tc>
                  <a:txBody>
                    <a:bodyPr/>
                    <a:lstStyle/>
                    <a:p>
                      <a:r>
                        <a:rPr lang="en-US" sz="1700" b="0" i="0" dirty="0" smtClean="0"/>
                        <a:t>Highway R&amp;D </a:t>
                      </a:r>
                    </a:p>
                    <a:p>
                      <a:pPr lvl="1"/>
                      <a:r>
                        <a:rPr lang="en-US" sz="1600" b="0" i="0" baseline="0" dirty="0" smtClean="0"/>
                        <a:t>  </a:t>
                      </a:r>
                      <a:r>
                        <a:rPr lang="en-US" sz="1600" b="0" i="0" u="none" baseline="0" dirty="0" smtClean="0"/>
                        <a:t>Alternative Funding Demonstration Grants</a:t>
                      </a:r>
                    </a:p>
                    <a:p>
                      <a:pPr lvl="1"/>
                      <a:r>
                        <a:rPr lang="en-US" sz="1600" b="0" i="0" baseline="0" dirty="0" smtClean="0"/>
                        <a:t>  Future Interstate Study</a:t>
                      </a:r>
                    </a:p>
                    <a:p>
                      <a:pPr lvl="1"/>
                      <a:r>
                        <a:rPr lang="en-US" sz="1600" b="0" i="0" baseline="0" dirty="0" smtClean="0"/>
                        <a:t>  Performance Management Data Support</a:t>
                      </a:r>
                      <a:endParaRPr lang="en-US" sz="1600" b="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0" i="0" dirty="0" smtClean="0"/>
                        <a:t>$ 125.0*</a:t>
                      </a:r>
                      <a:endParaRPr lang="en-US" sz="1700" b="0" i="0" baseline="30000" dirty="0" smtClean="0"/>
                    </a:p>
                    <a:p>
                      <a:pPr algn="r"/>
                      <a:r>
                        <a:rPr lang="en-US" sz="1600" b="0" i="0" dirty="0" smtClean="0"/>
                        <a:t>[19.0]</a:t>
                      </a:r>
                    </a:p>
                    <a:p>
                      <a:pPr algn="r"/>
                      <a:r>
                        <a:rPr lang="en-US" sz="1600" b="0" i="0" dirty="0" smtClean="0"/>
                        <a:t>[1.0]</a:t>
                      </a:r>
                    </a:p>
                    <a:p>
                      <a:pPr algn="r"/>
                      <a:r>
                        <a:rPr lang="en-US" sz="1600" b="0" i="0" dirty="0" smtClean="0"/>
                        <a:t>[up to 10.0]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0" i="0" dirty="0" smtClean="0"/>
                        <a:t>+8.7%</a:t>
                      </a:r>
                      <a:r>
                        <a:rPr lang="en-US" sz="1700" b="0" i="0" baseline="30000" dirty="0" smtClean="0"/>
                        <a:t> </a:t>
                      </a:r>
                    </a:p>
                  </a:txBody>
                  <a:tcPr/>
                </a:tc>
              </a:tr>
              <a:tr h="607861">
                <a:tc>
                  <a:txBody>
                    <a:bodyPr/>
                    <a:lstStyle/>
                    <a:p>
                      <a:r>
                        <a:rPr lang="en-US" sz="1700" b="0" i="0" dirty="0" smtClean="0"/>
                        <a:t>Technology &amp; Innovation</a:t>
                      </a:r>
                      <a:r>
                        <a:rPr lang="en-US" sz="1700" b="0" i="0" baseline="0" dirty="0" smtClean="0"/>
                        <a:t> Deployment Program</a:t>
                      </a:r>
                    </a:p>
                    <a:p>
                      <a:pPr lvl="1"/>
                      <a:r>
                        <a:rPr lang="en-US" sz="1600" b="0" i="0" baseline="0" dirty="0" smtClean="0"/>
                        <a:t>   </a:t>
                      </a:r>
                      <a:r>
                        <a:rPr lang="en-US" sz="1600" b="0" i="0" u="none" baseline="0" dirty="0" smtClean="0"/>
                        <a:t>Accelerated Implementation of </a:t>
                      </a:r>
                      <a:r>
                        <a:rPr lang="en-US" sz="1600" b="0" i="0" baseline="0" dirty="0" smtClean="0"/>
                        <a:t>Pavement Tech.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0" i="0" dirty="0" smtClean="0"/>
                        <a:t>67.4*</a:t>
                      </a:r>
                      <a:endParaRPr lang="en-US" sz="1700" b="0" i="0" baseline="30000" dirty="0" smtClean="0"/>
                    </a:p>
                    <a:p>
                      <a:pPr algn="r"/>
                      <a:r>
                        <a:rPr lang="en-US" sz="1600" b="0" i="0" dirty="0" smtClean="0"/>
                        <a:t>[12.0]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dirty="0" smtClean="0"/>
                        <a:t>+7.8</a:t>
                      </a:r>
                      <a:endParaRPr lang="en-US" sz="1700" b="0" i="0" baseline="30000" dirty="0" smtClean="0"/>
                    </a:p>
                    <a:p>
                      <a:pPr algn="r"/>
                      <a:endParaRPr lang="en-US" sz="1700" b="0" i="0" dirty="0" smtClean="0"/>
                    </a:p>
                  </a:txBody>
                  <a:tcPr/>
                </a:tc>
              </a:tr>
              <a:tr h="405036">
                <a:tc>
                  <a:txBody>
                    <a:bodyPr/>
                    <a:lstStyle/>
                    <a:p>
                      <a:r>
                        <a:rPr lang="en-US" sz="1700" b="0" i="0" dirty="0" smtClean="0"/>
                        <a:t>Training</a:t>
                      </a:r>
                      <a:r>
                        <a:rPr lang="en-US" sz="1700" b="0" i="0" baseline="0" dirty="0" smtClean="0"/>
                        <a:t> &amp; Education</a:t>
                      </a:r>
                      <a:endParaRPr lang="en-US" sz="17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0" i="0" dirty="0" smtClean="0"/>
                        <a:t>24.0</a:t>
                      </a:r>
                      <a:endParaRPr lang="en-US" sz="17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0" i="0" dirty="0" smtClean="0"/>
                        <a:t>0.0</a:t>
                      </a:r>
                      <a:endParaRPr lang="en-US" sz="1700" b="0" i="0" dirty="0"/>
                    </a:p>
                  </a:txBody>
                  <a:tcPr/>
                </a:tc>
              </a:tr>
              <a:tr h="403761">
                <a:tc>
                  <a:txBody>
                    <a:bodyPr/>
                    <a:lstStyle/>
                    <a:p>
                      <a:r>
                        <a:rPr lang="en-US" sz="1700" b="0" i="0" u="none" dirty="0" smtClean="0"/>
                        <a:t>Intelligent Transportation Systems </a:t>
                      </a:r>
                      <a:r>
                        <a:rPr lang="en-US" sz="1700" b="0" i="0" dirty="0" smtClean="0"/>
                        <a:t>Research</a:t>
                      </a:r>
                      <a:endParaRPr lang="en-US" sz="17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0" i="0" dirty="0" smtClean="0"/>
                        <a:t>100.0*</a:t>
                      </a:r>
                      <a:endParaRPr lang="en-US" sz="1700" b="0" i="0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dirty="0" smtClean="0"/>
                        <a:t>0.0</a:t>
                      </a:r>
                    </a:p>
                  </a:txBody>
                  <a:tcPr/>
                </a:tc>
              </a:tr>
              <a:tr h="427511">
                <a:tc>
                  <a:txBody>
                    <a:bodyPr/>
                    <a:lstStyle/>
                    <a:p>
                      <a:r>
                        <a:rPr lang="en-US" sz="1700" b="0" i="0" dirty="0" smtClean="0"/>
                        <a:t>University Transportation</a:t>
                      </a:r>
                      <a:r>
                        <a:rPr lang="en-US" sz="1700" b="0" i="0" baseline="0" dirty="0" smtClean="0"/>
                        <a:t> Centers</a:t>
                      </a:r>
                      <a:endParaRPr lang="en-US" sz="17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0" i="0" dirty="0" smtClean="0"/>
                        <a:t>75.5</a:t>
                      </a:r>
                      <a:endParaRPr lang="en-US" sz="17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0" i="0" dirty="0" smtClean="0"/>
                        <a:t>+4.1</a:t>
                      </a:r>
                      <a:endParaRPr lang="en-US" sz="1700" b="0" i="0" dirty="0"/>
                    </a:p>
                  </a:txBody>
                  <a:tcPr/>
                </a:tc>
              </a:tr>
              <a:tr h="388873">
                <a:tc>
                  <a:txBody>
                    <a:bodyPr/>
                    <a:lstStyle/>
                    <a:p>
                      <a:r>
                        <a:rPr lang="en-US" sz="1700" b="0" i="0" dirty="0" smtClean="0"/>
                        <a:t>Bureau of Transportation</a:t>
                      </a:r>
                      <a:r>
                        <a:rPr lang="en-US" sz="1700" b="0" i="0" baseline="0" dirty="0" smtClean="0"/>
                        <a:t> </a:t>
                      </a:r>
                      <a:r>
                        <a:rPr lang="en-US" sz="1700" b="0" i="0" dirty="0" smtClean="0"/>
                        <a:t>Statistics</a:t>
                      </a:r>
                      <a:endParaRPr lang="en-US" sz="17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0" i="0" dirty="0" smtClean="0"/>
                        <a:t>26.0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0" i="0" dirty="0" smtClean="0"/>
                        <a:t>0.0</a:t>
                      </a:r>
                    </a:p>
                  </a:txBody>
                  <a:tcPr/>
                </a:tc>
              </a:tr>
              <a:tr h="8246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baseline="0" dirty="0" smtClean="0"/>
                        <a:t>*</a:t>
                      </a:r>
                      <a:r>
                        <a:rPr lang="en-US" sz="1600" b="0" i="0" baseline="0" dirty="0" smtClean="0"/>
                        <a:t>Advanced Transportation &amp; Congestion Management  Technologies Deployment </a:t>
                      </a:r>
                      <a:r>
                        <a:rPr lang="en-US" sz="1600" b="0" i="0" u="none" baseline="0" dirty="0" smtClean="0"/>
                        <a:t>Grants </a:t>
                      </a:r>
                      <a:r>
                        <a:rPr lang="en-US" sz="1400" b="0" i="0" u="none" baseline="0" dirty="0" smtClean="0"/>
                        <a:t>(</a:t>
                      </a:r>
                      <a:r>
                        <a:rPr lang="en-US" sz="1400" b="0" i="0" baseline="0" dirty="0" smtClean="0"/>
                        <a:t>to be funded from Highway R&amp;D, TIDP, &amp; ITS Research)</a:t>
                      </a:r>
                      <a:endParaRPr lang="en-US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dirty="0" smtClean="0"/>
                        <a:t>[$60.0]*</a:t>
                      </a:r>
                      <a:endParaRPr lang="en-US" sz="1700" b="0" i="0" baseline="30000" dirty="0" smtClean="0"/>
                    </a:p>
                    <a:p>
                      <a:pPr algn="r"/>
                      <a:endParaRPr lang="en-US" sz="1700" b="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700" b="0" i="0" dirty="0" smtClean="0"/>
                    </a:p>
                  </a:txBody>
                  <a:tcPr/>
                </a:tc>
              </a:tr>
              <a:tr h="3534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u="none" dirty="0" smtClean="0"/>
                        <a:t>Flexible funding in H</a:t>
                      </a:r>
                      <a:r>
                        <a:rPr lang="en-US" sz="1700" b="0" i="0" u="none" baseline="0" dirty="0" smtClean="0"/>
                        <a:t>RD, TIDP, and ITS programs</a:t>
                      </a:r>
                      <a:endParaRPr lang="en-US" sz="1700" b="0" i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0" i="0" u="none" dirty="0" smtClean="0"/>
                        <a:t>200.0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0" i="0" u="none" dirty="0" smtClean="0">
                          <a:solidFill>
                            <a:srgbClr val="FF0000"/>
                          </a:solidFill>
                        </a:rPr>
                        <a:t>-24.7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756AFA4-B865-4C52-9144-5891E637B0B5}" type="slidenum">
              <a:rPr lang="en-US" smtClean="0"/>
              <a:pPr algn="r"/>
              <a:t>20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03925" y="76200"/>
            <a:ext cx="3049055" cy="228600"/>
            <a:chOff x="603925" y="76200"/>
            <a:chExt cx="3049055" cy="228600"/>
          </a:xfrm>
        </p:grpSpPr>
        <p:pic>
          <p:nvPicPr>
            <p:cNvPr id="7" name="Picture 5" descr="H:\FHWA Graphics\White\FHWA_vertical_96dpi_300_wht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3103" b="64354"/>
            <a:stretch/>
          </p:blipFill>
          <p:spPr bwMode="auto">
            <a:xfrm>
              <a:off x="603925" y="76200"/>
              <a:ext cx="234275" cy="2285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8" name="Group 7"/>
            <p:cNvGrpSpPr>
              <a:grpSpLocks noChangeAspect="1"/>
            </p:cNvGrpSpPr>
            <p:nvPr/>
          </p:nvGrpSpPr>
          <p:grpSpPr>
            <a:xfrm>
              <a:off x="891301" y="95546"/>
              <a:ext cx="2761679" cy="209254"/>
              <a:chOff x="342501" y="1469054"/>
              <a:chExt cx="5753499" cy="435946"/>
            </a:xfrm>
          </p:grpSpPr>
          <p:pic>
            <p:nvPicPr>
              <p:cNvPr id="9" name="Picture 9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4813" b="10059"/>
              <a:stretch/>
            </p:blipFill>
            <p:spPr bwMode="auto">
              <a:xfrm>
                <a:off x="342501" y="1469054"/>
                <a:ext cx="2857899" cy="43594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10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89572"/>
              <a:stretch/>
            </p:blipFill>
            <p:spPr bwMode="auto">
              <a:xfrm>
                <a:off x="3238101" y="1528295"/>
                <a:ext cx="2857899" cy="30050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344505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>
            <a:spLocks noGrp="1"/>
          </p:cNvSpPr>
          <p:nvPr>
            <p:ph type="title"/>
          </p:nvPr>
        </p:nvSpPr>
        <p:spPr>
          <a:xfrm>
            <a:off x="609600" y="2362200"/>
            <a:ext cx="7772400" cy="2200275"/>
          </a:xfrm>
          <a:prstGeom prst="rect">
            <a:avLst/>
          </a:prstGeom>
        </p:spPr>
        <p:txBody>
          <a:bodyPr/>
          <a:lstStyle/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4300" cap="all" spc="-1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Planning, Performance &amp;</a:t>
            </a:r>
            <a:br>
              <a:rPr sz="4300" cap="all" spc="-1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sz="4300" cap="all" spc="-1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Project Delivery</a:t>
            </a:r>
          </a:p>
        </p:txBody>
      </p:sp>
      <p:sp>
        <p:nvSpPr>
          <p:cNvPr id="317" name="Shape 317"/>
          <p:cNvSpPr>
            <a:spLocks noGrp="1"/>
          </p:cNvSpPr>
          <p:nvPr>
            <p:ph type="sldNum" sz="quarter" idx="4294967295"/>
          </p:nvPr>
        </p:nvSpPr>
        <p:spPr>
          <a:xfrm>
            <a:off x="7513125" y="18288"/>
            <a:ext cx="1066800" cy="32918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  <a:t>21</a:t>
            </a:fld>
            <a:endParaRPr sz="1400">
              <a:solidFill>
                <a:srgbClr val="FFFFFF"/>
              </a:solidFill>
            </a:endParaRPr>
          </a:p>
        </p:txBody>
      </p:sp>
      <p:grpSp>
        <p:nvGrpSpPr>
          <p:cNvPr id="322" name="Group 322"/>
          <p:cNvGrpSpPr/>
          <p:nvPr/>
        </p:nvGrpSpPr>
        <p:grpSpPr>
          <a:xfrm>
            <a:off x="603924" y="76199"/>
            <a:ext cx="3049057" cy="228602"/>
            <a:chOff x="0" y="0"/>
            <a:chExt cx="3049055" cy="228600"/>
          </a:xfrm>
        </p:grpSpPr>
        <p:pic>
          <p:nvPicPr>
            <p:cNvPr id="318" name="image3.png" descr="H:\FHWA Graphics\White\FHWA_vertical_96dpi_300_wht.png"/>
            <p:cNvPicPr/>
            <p:nvPr/>
          </p:nvPicPr>
          <p:blipFill>
            <a:blip r:embed="rId3">
              <a:extLst/>
            </a:blip>
            <a:srcRect r="63103" b="64354"/>
            <a:stretch>
              <a:fillRect/>
            </a:stretch>
          </p:blipFill>
          <p:spPr>
            <a:xfrm>
              <a:off x="-1" y="-1"/>
              <a:ext cx="234276" cy="228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321" name="Group 321"/>
            <p:cNvGrpSpPr/>
            <p:nvPr/>
          </p:nvGrpSpPr>
          <p:grpSpPr>
            <a:xfrm>
              <a:off x="287375" y="19345"/>
              <a:ext cx="2761681" cy="209256"/>
              <a:chOff x="0" y="0"/>
              <a:chExt cx="2761679" cy="209254"/>
            </a:xfrm>
          </p:grpSpPr>
          <p:pic>
            <p:nvPicPr>
              <p:cNvPr id="319" name="image4.png" descr="H:\FHWA Graphics\White\FHWA_vertical_96dpi_600_wht.png"/>
              <p:cNvPicPr/>
              <p:nvPr/>
            </p:nvPicPr>
            <p:blipFill>
              <a:blip r:embed="rId4">
                <a:extLst/>
              </a:blip>
              <a:srcRect t="74813" b="10058"/>
              <a:stretch>
                <a:fillRect/>
              </a:stretch>
            </p:blipFill>
            <p:spPr>
              <a:xfrm>
                <a:off x="-1" y="-1"/>
                <a:ext cx="1371793" cy="20925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20" name="image4.png" descr="H:\FHWA Graphics\White\FHWA_vertical_96dpi_600_wht.png"/>
              <p:cNvPicPr/>
              <p:nvPr/>
            </p:nvPicPr>
            <p:blipFill>
              <a:blip r:embed="rId4">
                <a:extLst/>
              </a:blip>
              <a:srcRect t="89572"/>
              <a:stretch>
                <a:fillRect/>
              </a:stretch>
            </p:blipFill>
            <p:spPr>
              <a:xfrm>
                <a:off x="1389887" y="28435"/>
                <a:ext cx="1371793" cy="14424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</p:spTree>
    <p:extLst>
      <p:ext uri="{BB962C8B-B14F-4D97-AF65-F5344CB8AC3E}">
        <p14:creationId xmlns:p14="http://schemas.microsoft.com/office/powerpoint/2010/main" val="258595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mtClean="0"/>
              <a:t>Planning &amp; Performance</a:t>
            </a:r>
            <a:endParaRPr lang="en-US" dirty="0"/>
          </a:p>
        </p:txBody>
      </p:sp>
      <p:sp>
        <p:nvSpPr>
          <p:cNvPr id="369" name="Shape 36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441144" cy="4876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300" dirty="0" smtClean="0"/>
              <a:t>More consultation and participation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Enables </a:t>
            </a:r>
            <a:r>
              <a:rPr lang="en-US" dirty="0"/>
              <a:t>p</a:t>
            </a:r>
            <a:r>
              <a:rPr lang="en-US" dirty="0" smtClean="0"/>
              <a:t>articipation by public ports, private transportation providers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Encourages MPO consultation with other types of planning activities</a:t>
            </a:r>
            <a:endParaRPr lang="en-US" dirty="0"/>
          </a:p>
          <a:p>
            <a:pPr lvl="1">
              <a:spcBef>
                <a:spcPts val="0"/>
              </a:spcBef>
            </a:pPr>
            <a:endParaRPr lang="en-US" dirty="0" smtClean="0"/>
          </a:p>
          <a:p>
            <a:pPr lvl="0">
              <a:spcBef>
                <a:spcPts val="0"/>
              </a:spcBef>
            </a:pPr>
            <a:r>
              <a:rPr lang="en-US" sz="2300" dirty="0" smtClean="0"/>
              <a:t>Changes to selection criteria for MPO officials</a:t>
            </a:r>
          </a:p>
          <a:p>
            <a:pPr lvl="0">
              <a:spcBef>
                <a:spcPts val="0"/>
              </a:spcBef>
            </a:pPr>
            <a:endParaRPr lang="en-US" dirty="0" smtClean="0"/>
          </a:p>
          <a:p>
            <a:pPr lvl="0">
              <a:spcBef>
                <a:spcPts val="0"/>
              </a:spcBef>
            </a:pPr>
            <a:r>
              <a:rPr lang="en-US" sz="2300" dirty="0" smtClean="0"/>
              <a:t>Other changes to planning and performance</a:t>
            </a:r>
            <a:endParaRPr lang="en-US" sz="2300" dirty="0"/>
          </a:p>
          <a:p>
            <a:pPr lvl="1">
              <a:spcBef>
                <a:spcPts val="0"/>
              </a:spcBef>
            </a:pPr>
            <a:r>
              <a:rPr lang="en-US" dirty="0"/>
              <a:t>TIPs/STIPs/long-range plans must include facilities that support intercity transportation 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New </a:t>
            </a:r>
            <a:r>
              <a:rPr lang="en-US" dirty="0" smtClean="0"/>
              <a:t>planning considerations: resiliency/reliability</a:t>
            </a:r>
            <a:r>
              <a:rPr lang="en-US" dirty="0"/>
              <a:t>, stormwater mitigation, </a:t>
            </a:r>
            <a:r>
              <a:rPr lang="en-US" dirty="0" smtClean="0"/>
              <a:t>and enhancement </a:t>
            </a:r>
            <a:r>
              <a:rPr lang="en-US" dirty="0"/>
              <a:t>of travel/tourism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Long-range </a:t>
            </a:r>
            <a:r>
              <a:rPr lang="en-US" dirty="0" smtClean="0"/>
              <a:t>State plan </a:t>
            </a:r>
            <a:r>
              <a:rPr lang="en-US" dirty="0"/>
              <a:t>must describe </a:t>
            </a:r>
            <a:r>
              <a:rPr lang="en-US" dirty="0" smtClean="0"/>
              <a:t>perf. </a:t>
            </a:r>
            <a:r>
              <a:rPr lang="en-US" dirty="0"/>
              <a:t>measures </a:t>
            </a:r>
            <a:r>
              <a:rPr lang="en-US" dirty="0" smtClean="0"/>
              <a:t>and targets</a:t>
            </a:r>
            <a:endParaRPr lang="en-US" dirty="0"/>
          </a:p>
          <a:p>
            <a:pPr lvl="1">
              <a:spcBef>
                <a:spcPts val="600"/>
              </a:spcBef>
            </a:pPr>
            <a:r>
              <a:rPr lang="en-US" dirty="0"/>
              <a:t>Consequence (reporting) for </a:t>
            </a:r>
            <a:r>
              <a:rPr lang="en-US" dirty="0" smtClean="0"/>
              <a:t>State making </a:t>
            </a:r>
            <a:r>
              <a:rPr lang="en-US" dirty="0"/>
              <a:t>insufficient progress toward freight targets</a:t>
            </a:r>
          </a:p>
          <a:p>
            <a:pPr marL="274320" lvl="1" indent="0">
              <a:buNone/>
            </a:pPr>
            <a:endParaRPr lang="en-US" dirty="0" smtClean="0"/>
          </a:p>
        </p:txBody>
      </p:sp>
      <p:sp>
        <p:nvSpPr>
          <p:cNvPr id="370" name="Shape 37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/>
          </a:lstStyle>
          <a:p>
            <a:pPr lvl="0"/>
            <a:fld id="{86CB4B4D-7CA3-9044-876B-883B54F8677D}" type="slidenum">
              <a:rPr lang="en-US" smtClean="0"/>
              <a:pPr lvl="0"/>
              <a:t>22</a:t>
            </a:fld>
            <a:endParaRPr lang="en-US"/>
          </a:p>
        </p:txBody>
      </p:sp>
      <p:grpSp>
        <p:nvGrpSpPr>
          <p:cNvPr id="375" name="Group 375"/>
          <p:cNvGrpSpPr/>
          <p:nvPr/>
        </p:nvGrpSpPr>
        <p:grpSpPr>
          <a:xfrm>
            <a:off x="603924" y="76199"/>
            <a:ext cx="3049057" cy="228602"/>
            <a:chOff x="0" y="0"/>
            <a:chExt cx="3049055" cy="228600"/>
          </a:xfrm>
        </p:grpSpPr>
        <p:pic>
          <p:nvPicPr>
            <p:cNvPr id="371" name="image3.png" descr="H:\FHWA Graphics\White\FHWA_vertical_96dpi_300_wht.png"/>
            <p:cNvPicPr/>
            <p:nvPr/>
          </p:nvPicPr>
          <p:blipFill>
            <a:blip r:embed="rId3">
              <a:extLst/>
            </a:blip>
            <a:srcRect r="63103" b="64354"/>
            <a:stretch>
              <a:fillRect/>
            </a:stretch>
          </p:blipFill>
          <p:spPr>
            <a:xfrm>
              <a:off x="-1" y="-1"/>
              <a:ext cx="234276" cy="228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374" name="Group 374"/>
            <p:cNvGrpSpPr/>
            <p:nvPr/>
          </p:nvGrpSpPr>
          <p:grpSpPr>
            <a:xfrm>
              <a:off x="287375" y="19345"/>
              <a:ext cx="2761681" cy="209256"/>
              <a:chOff x="0" y="0"/>
              <a:chExt cx="2761679" cy="209254"/>
            </a:xfrm>
          </p:grpSpPr>
          <p:pic>
            <p:nvPicPr>
              <p:cNvPr id="372" name="image4.png" descr="H:\FHWA Graphics\White\FHWA_vertical_96dpi_600_wht.png"/>
              <p:cNvPicPr/>
              <p:nvPr/>
            </p:nvPicPr>
            <p:blipFill>
              <a:blip r:embed="rId4">
                <a:extLst/>
              </a:blip>
              <a:srcRect t="74813" b="10058"/>
              <a:stretch>
                <a:fillRect/>
              </a:stretch>
            </p:blipFill>
            <p:spPr>
              <a:xfrm>
                <a:off x="-1" y="-1"/>
                <a:ext cx="1371793" cy="20925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73" name="image4.png" descr="H:\FHWA Graphics\White\FHWA_vertical_96dpi_600_wht.png"/>
              <p:cNvPicPr/>
              <p:nvPr/>
            </p:nvPicPr>
            <p:blipFill>
              <a:blip r:embed="rId4">
                <a:extLst/>
              </a:blip>
              <a:srcRect t="89572"/>
              <a:stretch>
                <a:fillRect/>
              </a:stretch>
            </p:blipFill>
            <p:spPr>
              <a:xfrm>
                <a:off x="1389887" y="28435"/>
                <a:ext cx="1371793" cy="14424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</p:spTree>
    <p:extLst>
      <p:ext uri="{BB962C8B-B14F-4D97-AF65-F5344CB8AC3E}">
        <p14:creationId xmlns:p14="http://schemas.microsoft.com/office/powerpoint/2010/main" val="859070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>
            <a:spLocks noGrp="1"/>
          </p:cNvSpPr>
          <p:nvPr>
            <p:ph type="title"/>
          </p:nvPr>
        </p:nvSpPr>
        <p:spPr>
          <a:xfrm>
            <a:off x="388960" y="422284"/>
            <a:ext cx="8229600" cy="990601"/>
          </a:xfrm>
          <a:prstGeom prst="rect">
            <a:avLst/>
          </a:prstGeom>
        </p:spPr>
        <p:txBody>
          <a:bodyPr/>
          <a:lstStyle/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sz="4000" spc="-100" dirty="0">
                <a:solidFill>
                  <a:srgbClr val="1F497D"/>
                </a:solidFill>
              </a:rPr>
              <a:t>Accelerating Project Delivery</a:t>
            </a:r>
          </a:p>
        </p:txBody>
      </p:sp>
      <p:sp>
        <p:nvSpPr>
          <p:cNvPr id="327" name="Shape 327"/>
          <p:cNvSpPr>
            <a:spLocks noGrp="1"/>
          </p:cNvSpPr>
          <p:nvPr>
            <p:ph type="body" idx="1"/>
          </p:nvPr>
        </p:nvSpPr>
        <p:spPr>
          <a:xfrm>
            <a:off x="391886" y="1447119"/>
            <a:ext cx="7932717" cy="5226639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buSzTx/>
              <a:buNone/>
              <a:defRPr sz="1800"/>
            </a:pPr>
            <a:r>
              <a:rPr lang="en-US" sz="2300" dirty="0"/>
              <a:t>A major </a:t>
            </a:r>
            <a:r>
              <a:rPr lang="en-US" sz="2300" dirty="0" smtClean="0"/>
              <a:t>theme of the FAST Act, with 18 </a:t>
            </a:r>
            <a:r>
              <a:rPr lang="en-US" sz="2300" dirty="0"/>
              <a:t>separate provisions in the highway </a:t>
            </a:r>
            <a:r>
              <a:rPr lang="en-US" sz="2300" dirty="0" smtClean="0"/>
              <a:t>title alone.  </a:t>
            </a:r>
          </a:p>
          <a:p>
            <a:pPr marL="0" lvl="0" indent="0">
              <a:spcBef>
                <a:spcPts val="0"/>
              </a:spcBef>
              <a:buSzTx/>
              <a:buNone/>
              <a:defRPr sz="1800"/>
            </a:pPr>
            <a:endParaRPr lang="en-US" sz="2300" dirty="0"/>
          </a:p>
          <a:p>
            <a:pPr marL="0" lvl="0" indent="0">
              <a:spcBef>
                <a:spcPts val="0"/>
              </a:spcBef>
              <a:buSzTx/>
              <a:buNone/>
              <a:defRPr sz="1800"/>
            </a:pPr>
            <a:r>
              <a:rPr lang="en-US" sz="2300" dirty="0" smtClean="0"/>
              <a:t>The Act</a:t>
            </a:r>
            <a:r>
              <a:rPr lang="en-US" sz="2300" dirty="0"/>
              <a:t>—</a:t>
            </a:r>
          </a:p>
          <a:p>
            <a:pPr lvl="0">
              <a:spcBef>
                <a:spcPts val="1800"/>
              </a:spcBef>
              <a:defRPr sz="1800"/>
            </a:pPr>
            <a:r>
              <a:rPr lang="en-US" sz="2300" dirty="0" smtClean="0"/>
              <a:t>Adds </a:t>
            </a:r>
            <a:r>
              <a:rPr lang="en-US" sz="2300" dirty="0"/>
              <a:t>New Flexibilities</a:t>
            </a:r>
          </a:p>
          <a:p>
            <a:pPr lvl="1" indent="-182879">
              <a:spcBef>
                <a:spcPts val="600"/>
              </a:spcBef>
              <a:spcAft>
                <a:spcPts val="600"/>
              </a:spcAft>
              <a:defRPr sz="1800"/>
            </a:pPr>
            <a:r>
              <a:rPr lang="en-US" sz="2200" dirty="0" smtClean="0"/>
              <a:t>Section 4(f</a:t>
            </a:r>
            <a:r>
              <a:rPr lang="en-US" sz="2200" dirty="0"/>
              <a:t>) exemption for some </a:t>
            </a:r>
            <a:r>
              <a:rPr lang="en-US" sz="2200" dirty="0" smtClean="0"/>
              <a:t>bridges</a:t>
            </a:r>
            <a:endParaRPr lang="en-US" sz="2200" dirty="0"/>
          </a:p>
          <a:p>
            <a:pPr lvl="1" indent="-182879">
              <a:spcBef>
                <a:spcPts val="0"/>
              </a:spcBef>
              <a:spcAft>
                <a:spcPts val="600"/>
              </a:spcAft>
              <a:defRPr sz="1800"/>
            </a:pPr>
            <a:r>
              <a:rPr lang="en-US" sz="2200" dirty="0"/>
              <a:t>Authorizes taking of nesting </a:t>
            </a:r>
            <a:r>
              <a:rPr lang="en-US" sz="2200" dirty="0" smtClean="0"/>
              <a:t>swallows </a:t>
            </a:r>
            <a:r>
              <a:rPr lang="en-US" sz="2200" dirty="0"/>
              <a:t>in at-risk bridges</a:t>
            </a:r>
          </a:p>
          <a:p>
            <a:pPr>
              <a:spcBef>
                <a:spcPts val="1800"/>
              </a:spcBef>
              <a:defRPr sz="1800"/>
            </a:pPr>
            <a:r>
              <a:rPr lang="en-US" sz="2300" dirty="0"/>
              <a:t>Refines Existing Provisions</a:t>
            </a:r>
          </a:p>
          <a:p>
            <a:pPr lvl="1" indent="-182879">
              <a:spcBef>
                <a:spcPts val="600"/>
              </a:spcBef>
              <a:spcAft>
                <a:spcPts val="600"/>
              </a:spcAft>
              <a:defRPr sz="1800"/>
            </a:pPr>
            <a:r>
              <a:rPr lang="en-US" sz="2200" dirty="0"/>
              <a:t>Narrows concurrence requirement for PEL</a:t>
            </a:r>
          </a:p>
          <a:p>
            <a:pPr lvl="1" indent="-182879">
              <a:spcBef>
                <a:spcPts val="0"/>
              </a:spcBef>
              <a:spcAft>
                <a:spcPts val="600"/>
              </a:spcAft>
              <a:defRPr sz="1800"/>
            </a:pPr>
            <a:r>
              <a:rPr lang="en-US" sz="2200" dirty="0"/>
              <a:t>Pilot for substitution of </a:t>
            </a:r>
            <a:r>
              <a:rPr lang="en-US" sz="2200" dirty="0" smtClean="0"/>
              <a:t>State </a:t>
            </a:r>
            <a:r>
              <a:rPr lang="en-US" sz="2200" dirty="0"/>
              <a:t>law for </a:t>
            </a:r>
            <a:r>
              <a:rPr lang="en-US" sz="2200" dirty="0" err="1" smtClean="0"/>
              <a:t>NEPA</a:t>
            </a:r>
            <a:endParaRPr lang="en-US" sz="2200" dirty="0"/>
          </a:p>
        </p:txBody>
      </p:sp>
      <p:sp>
        <p:nvSpPr>
          <p:cNvPr id="328" name="Shape 328"/>
          <p:cNvSpPr>
            <a:spLocks noGrp="1"/>
          </p:cNvSpPr>
          <p:nvPr>
            <p:ph type="sldNum" sz="quarter" idx="4294967295"/>
          </p:nvPr>
        </p:nvSpPr>
        <p:spPr>
          <a:xfrm>
            <a:off x="7513125" y="18288"/>
            <a:ext cx="1066800" cy="32918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  <a:t>23</a:t>
            </a:fld>
            <a:endParaRPr sz="1400" dirty="0">
              <a:solidFill>
                <a:srgbClr val="FFFFFF"/>
              </a:solidFill>
            </a:endParaRPr>
          </a:p>
        </p:txBody>
      </p:sp>
      <p:grpSp>
        <p:nvGrpSpPr>
          <p:cNvPr id="333" name="Group 333"/>
          <p:cNvGrpSpPr/>
          <p:nvPr/>
        </p:nvGrpSpPr>
        <p:grpSpPr>
          <a:xfrm>
            <a:off x="603924" y="76199"/>
            <a:ext cx="3049057" cy="228602"/>
            <a:chOff x="0" y="0"/>
            <a:chExt cx="3049055" cy="228600"/>
          </a:xfrm>
        </p:grpSpPr>
        <p:pic>
          <p:nvPicPr>
            <p:cNvPr id="329" name="image3.png" descr="H:\FHWA Graphics\White\FHWA_vertical_96dpi_300_wht.png"/>
            <p:cNvPicPr/>
            <p:nvPr/>
          </p:nvPicPr>
          <p:blipFill>
            <a:blip r:embed="rId3">
              <a:extLst/>
            </a:blip>
            <a:srcRect r="63103" b="64354"/>
            <a:stretch>
              <a:fillRect/>
            </a:stretch>
          </p:blipFill>
          <p:spPr>
            <a:xfrm>
              <a:off x="-1" y="-1"/>
              <a:ext cx="234276" cy="228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332" name="Group 332"/>
            <p:cNvGrpSpPr/>
            <p:nvPr/>
          </p:nvGrpSpPr>
          <p:grpSpPr>
            <a:xfrm>
              <a:off x="287375" y="19345"/>
              <a:ext cx="2761681" cy="209256"/>
              <a:chOff x="0" y="0"/>
              <a:chExt cx="2761679" cy="209254"/>
            </a:xfrm>
          </p:grpSpPr>
          <p:pic>
            <p:nvPicPr>
              <p:cNvPr id="330" name="image4.png" descr="H:\FHWA Graphics\White\FHWA_vertical_96dpi_600_wht.png"/>
              <p:cNvPicPr/>
              <p:nvPr/>
            </p:nvPicPr>
            <p:blipFill>
              <a:blip r:embed="rId4">
                <a:extLst/>
              </a:blip>
              <a:srcRect t="74813" b="10058"/>
              <a:stretch>
                <a:fillRect/>
              </a:stretch>
            </p:blipFill>
            <p:spPr>
              <a:xfrm>
                <a:off x="-1" y="-1"/>
                <a:ext cx="1371793" cy="20925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31" name="image4.png" descr="H:\FHWA Graphics\White\FHWA_vertical_96dpi_600_wht.png"/>
              <p:cNvPicPr/>
              <p:nvPr/>
            </p:nvPicPr>
            <p:blipFill>
              <a:blip r:embed="rId4">
                <a:extLst/>
              </a:blip>
              <a:srcRect t="89572"/>
              <a:stretch>
                <a:fillRect/>
              </a:stretch>
            </p:blipFill>
            <p:spPr>
              <a:xfrm>
                <a:off x="1389887" y="28435"/>
                <a:ext cx="1371793" cy="14424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</p:spTree>
    <p:extLst>
      <p:ext uri="{BB962C8B-B14F-4D97-AF65-F5344CB8AC3E}">
        <p14:creationId xmlns:p14="http://schemas.microsoft.com/office/powerpoint/2010/main" val="1007003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>
            <a:spLocks noGrp="1"/>
          </p:cNvSpPr>
          <p:nvPr>
            <p:ph type="title"/>
          </p:nvPr>
        </p:nvSpPr>
        <p:spPr>
          <a:xfrm>
            <a:off x="388960" y="422284"/>
            <a:ext cx="8229600" cy="990601"/>
          </a:xfrm>
          <a:prstGeom prst="rect">
            <a:avLst/>
          </a:prstGeom>
        </p:spPr>
        <p:txBody>
          <a:bodyPr/>
          <a:lstStyle/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sz="4000" spc="-100" dirty="0">
                <a:solidFill>
                  <a:srgbClr val="1F497D"/>
                </a:solidFill>
              </a:rPr>
              <a:t>Accelerating Project </a:t>
            </a:r>
            <a:r>
              <a:rPr sz="4000" spc="-100" dirty="0" smtClean="0">
                <a:solidFill>
                  <a:srgbClr val="1F497D"/>
                </a:solidFill>
              </a:rPr>
              <a:t>Delivery</a:t>
            </a:r>
            <a:r>
              <a:rPr lang="en-US" sz="4000" spc="-100" dirty="0" smtClean="0">
                <a:solidFill>
                  <a:srgbClr val="1F497D"/>
                </a:solidFill>
              </a:rPr>
              <a:t>, cont’d</a:t>
            </a:r>
            <a:endParaRPr sz="4000" spc="-100" dirty="0">
              <a:solidFill>
                <a:srgbClr val="1F497D"/>
              </a:solidFill>
            </a:endParaRPr>
          </a:p>
        </p:txBody>
      </p:sp>
      <p:sp>
        <p:nvSpPr>
          <p:cNvPr id="327" name="Shape 327"/>
          <p:cNvSpPr>
            <a:spLocks noGrp="1"/>
          </p:cNvSpPr>
          <p:nvPr>
            <p:ph type="body" idx="1"/>
          </p:nvPr>
        </p:nvSpPr>
        <p:spPr>
          <a:xfrm>
            <a:off x="356260" y="1447119"/>
            <a:ext cx="8360228" cy="522663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1800"/>
              </a:spcBef>
              <a:defRPr sz="1800"/>
            </a:pPr>
            <a:r>
              <a:rPr lang="en-US" sz="2300" dirty="0"/>
              <a:t>Adds to Procedural Requirements</a:t>
            </a:r>
          </a:p>
          <a:p>
            <a:pPr lvl="1" indent="-182879">
              <a:spcBef>
                <a:spcPts val="600"/>
              </a:spcBef>
              <a:spcAft>
                <a:spcPts val="600"/>
              </a:spcAft>
              <a:defRPr sz="1800"/>
            </a:pPr>
            <a:r>
              <a:rPr lang="en-US" sz="2200" dirty="0"/>
              <a:t>Requires a schedule, a checklist, and response to project initiation</a:t>
            </a:r>
          </a:p>
          <a:p>
            <a:pPr lvl="1" indent="-182879">
              <a:spcBef>
                <a:spcPts val="0"/>
              </a:spcBef>
              <a:defRPr sz="1800"/>
            </a:pPr>
            <a:r>
              <a:rPr lang="en-US" sz="2200" dirty="0"/>
              <a:t>Adds some new specific time frames for notices and reviews</a:t>
            </a:r>
          </a:p>
          <a:p>
            <a:pPr>
              <a:spcBef>
                <a:spcPts val="1800"/>
              </a:spcBef>
              <a:defRPr sz="1800"/>
            </a:pPr>
            <a:r>
              <a:rPr lang="en-US" sz="2300" dirty="0"/>
              <a:t>Builds on Existing Activities</a:t>
            </a:r>
          </a:p>
          <a:p>
            <a:pPr lvl="1" indent="-182879">
              <a:spcBef>
                <a:spcPts val="600"/>
              </a:spcBef>
              <a:spcAft>
                <a:spcPts val="1200"/>
              </a:spcAft>
              <a:defRPr sz="1800"/>
            </a:pPr>
            <a:r>
              <a:rPr lang="en-US" sz="2200" dirty="0"/>
              <a:t>Requires permitting dashboard (but covers all </a:t>
            </a:r>
            <a:r>
              <a:rPr lang="en-US" sz="2200" dirty="0" err="1"/>
              <a:t>EISs</a:t>
            </a:r>
            <a:r>
              <a:rPr lang="en-US" sz="2200" dirty="0"/>
              <a:t> &amp;</a:t>
            </a:r>
            <a:r>
              <a:rPr lang="en-US" sz="2200" dirty="0" smtClean="0"/>
              <a:t> </a:t>
            </a:r>
            <a:r>
              <a:rPr lang="en-US" sz="2200" dirty="0"/>
              <a:t>EAs)</a:t>
            </a:r>
          </a:p>
          <a:p>
            <a:pPr lvl="0">
              <a:spcBef>
                <a:spcPts val="1800"/>
              </a:spcBef>
              <a:defRPr sz="1800"/>
            </a:pPr>
            <a:r>
              <a:rPr lang="en-US" sz="2300" dirty="0"/>
              <a:t>DOT to maximize use of authority to delegate project oversight to States on both a project and programmatic basis</a:t>
            </a:r>
          </a:p>
        </p:txBody>
      </p:sp>
      <p:sp>
        <p:nvSpPr>
          <p:cNvPr id="328" name="Shape 328"/>
          <p:cNvSpPr>
            <a:spLocks noGrp="1"/>
          </p:cNvSpPr>
          <p:nvPr>
            <p:ph type="sldNum" sz="quarter" idx="4294967295"/>
          </p:nvPr>
        </p:nvSpPr>
        <p:spPr>
          <a:xfrm>
            <a:off x="7513125" y="18288"/>
            <a:ext cx="1066800" cy="32918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  <a:t>24</a:t>
            </a:fld>
            <a:endParaRPr sz="1400">
              <a:solidFill>
                <a:srgbClr val="FFFFFF"/>
              </a:solidFill>
            </a:endParaRPr>
          </a:p>
        </p:txBody>
      </p:sp>
      <p:grpSp>
        <p:nvGrpSpPr>
          <p:cNvPr id="333" name="Group 333"/>
          <p:cNvGrpSpPr/>
          <p:nvPr/>
        </p:nvGrpSpPr>
        <p:grpSpPr>
          <a:xfrm>
            <a:off x="603924" y="76199"/>
            <a:ext cx="3049057" cy="228602"/>
            <a:chOff x="0" y="0"/>
            <a:chExt cx="3049055" cy="228600"/>
          </a:xfrm>
        </p:grpSpPr>
        <p:pic>
          <p:nvPicPr>
            <p:cNvPr id="329" name="image3.png" descr="H:\FHWA Graphics\White\FHWA_vertical_96dpi_300_wht.png"/>
            <p:cNvPicPr/>
            <p:nvPr/>
          </p:nvPicPr>
          <p:blipFill>
            <a:blip r:embed="rId3">
              <a:extLst/>
            </a:blip>
            <a:srcRect r="63103" b="64354"/>
            <a:stretch>
              <a:fillRect/>
            </a:stretch>
          </p:blipFill>
          <p:spPr>
            <a:xfrm>
              <a:off x="-1" y="-1"/>
              <a:ext cx="234276" cy="228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332" name="Group 332"/>
            <p:cNvGrpSpPr/>
            <p:nvPr/>
          </p:nvGrpSpPr>
          <p:grpSpPr>
            <a:xfrm>
              <a:off x="287375" y="19345"/>
              <a:ext cx="2761681" cy="209256"/>
              <a:chOff x="0" y="0"/>
              <a:chExt cx="2761679" cy="209254"/>
            </a:xfrm>
          </p:grpSpPr>
          <p:pic>
            <p:nvPicPr>
              <p:cNvPr id="330" name="image4.png" descr="H:\FHWA Graphics\White\FHWA_vertical_96dpi_600_wht.png"/>
              <p:cNvPicPr/>
              <p:nvPr/>
            </p:nvPicPr>
            <p:blipFill>
              <a:blip r:embed="rId4">
                <a:extLst/>
              </a:blip>
              <a:srcRect t="74813" b="10058"/>
              <a:stretch>
                <a:fillRect/>
              </a:stretch>
            </p:blipFill>
            <p:spPr>
              <a:xfrm>
                <a:off x="-1" y="-1"/>
                <a:ext cx="1371793" cy="20925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31" name="image4.png" descr="H:\FHWA Graphics\White\FHWA_vertical_96dpi_600_wht.png"/>
              <p:cNvPicPr/>
              <p:nvPr/>
            </p:nvPicPr>
            <p:blipFill>
              <a:blip r:embed="rId4">
                <a:extLst/>
              </a:blip>
              <a:srcRect t="89572"/>
              <a:stretch>
                <a:fillRect/>
              </a:stretch>
            </p:blipFill>
            <p:spPr>
              <a:xfrm>
                <a:off x="1389887" y="28435"/>
                <a:ext cx="1371793" cy="14424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</p:spTree>
    <p:extLst>
      <p:ext uri="{BB962C8B-B14F-4D97-AF65-F5344CB8AC3E}">
        <p14:creationId xmlns:p14="http://schemas.microsoft.com/office/powerpoint/2010/main" val="997856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>
            <a:spLocks noGrp="1"/>
          </p:cNvSpPr>
          <p:nvPr>
            <p:ph type="title"/>
          </p:nvPr>
        </p:nvSpPr>
        <p:spPr>
          <a:xfrm>
            <a:off x="609600" y="2362200"/>
            <a:ext cx="7772400" cy="22002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4800" cap="all" spc="-100" dirty="0">
                <a:solidFill>
                  <a:srgbClr val="FFFFFF"/>
                </a:solidFill>
              </a:rPr>
              <a:t>Other </a:t>
            </a:r>
            <a:r>
              <a:rPr sz="4800" cap="all" spc="-100" dirty="0" smtClean="0">
                <a:solidFill>
                  <a:srgbClr val="FFFFFF"/>
                </a:solidFill>
              </a:rPr>
              <a:t>Programs</a:t>
            </a:r>
            <a:r>
              <a:rPr lang="en-US" sz="4800" cap="all" spc="-100" dirty="0" smtClean="0">
                <a:solidFill>
                  <a:srgbClr val="FFFFFF"/>
                </a:solidFill>
              </a:rPr>
              <a:t> &amp; PROVISIONS</a:t>
            </a:r>
            <a:endParaRPr sz="4800" cap="all" spc="-100" dirty="0">
              <a:solidFill>
                <a:srgbClr val="FFFFFF"/>
              </a:solidFill>
            </a:endParaRPr>
          </a:p>
        </p:txBody>
      </p:sp>
      <p:sp>
        <p:nvSpPr>
          <p:cNvPr id="397" name="Shape 397"/>
          <p:cNvSpPr>
            <a:spLocks noGrp="1"/>
          </p:cNvSpPr>
          <p:nvPr>
            <p:ph type="sldNum" sz="quarter" idx="4294967295"/>
          </p:nvPr>
        </p:nvSpPr>
        <p:spPr>
          <a:xfrm>
            <a:off x="7513125" y="18288"/>
            <a:ext cx="1066800" cy="32918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  <a:t>25</a:t>
            </a:fld>
            <a:endParaRPr sz="1400" dirty="0">
              <a:solidFill>
                <a:srgbClr val="FFFFFF"/>
              </a:solidFill>
            </a:endParaRPr>
          </a:p>
        </p:txBody>
      </p:sp>
      <p:grpSp>
        <p:nvGrpSpPr>
          <p:cNvPr id="402" name="Group 402"/>
          <p:cNvGrpSpPr/>
          <p:nvPr/>
        </p:nvGrpSpPr>
        <p:grpSpPr>
          <a:xfrm>
            <a:off x="603924" y="76199"/>
            <a:ext cx="3049057" cy="228602"/>
            <a:chOff x="0" y="0"/>
            <a:chExt cx="3049055" cy="228600"/>
          </a:xfrm>
        </p:grpSpPr>
        <p:pic>
          <p:nvPicPr>
            <p:cNvPr id="398" name="image3.png" descr="H:\FHWA Graphics\White\FHWA_vertical_96dpi_300_wht.png"/>
            <p:cNvPicPr/>
            <p:nvPr/>
          </p:nvPicPr>
          <p:blipFill>
            <a:blip r:embed="rId3">
              <a:extLst/>
            </a:blip>
            <a:srcRect r="63103" b="64354"/>
            <a:stretch>
              <a:fillRect/>
            </a:stretch>
          </p:blipFill>
          <p:spPr>
            <a:xfrm>
              <a:off x="-1" y="-1"/>
              <a:ext cx="234276" cy="228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401" name="Group 401"/>
            <p:cNvGrpSpPr/>
            <p:nvPr/>
          </p:nvGrpSpPr>
          <p:grpSpPr>
            <a:xfrm>
              <a:off x="287375" y="19345"/>
              <a:ext cx="2761681" cy="209256"/>
              <a:chOff x="0" y="0"/>
              <a:chExt cx="2761679" cy="209254"/>
            </a:xfrm>
          </p:grpSpPr>
          <p:pic>
            <p:nvPicPr>
              <p:cNvPr id="399" name="image4.png" descr="H:\FHWA Graphics\White\FHWA_vertical_96dpi_600_wht.png"/>
              <p:cNvPicPr/>
              <p:nvPr/>
            </p:nvPicPr>
            <p:blipFill>
              <a:blip r:embed="rId4">
                <a:extLst/>
              </a:blip>
              <a:srcRect t="74813" b="10058"/>
              <a:stretch>
                <a:fillRect/>
              </a:stretch>
            </p:blipFill>
            <p:spPr>
              <a:xfrm>
                <a:off x="-1" y="-1"/>
                <a:ext cx="1371793" cy="20925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400" name="image4.png" descr="H:\FHWA Graphics\White\FHWA_vertical_96dpi_600_wht.png"/>
              <p:cNvPicPr/>
              <p:nvPr/>
            </p:nvPicPr>
            <p:blipFill>
              <a:blip r:embed="rId4">
                <a:extLst/>
              </a:blip>
              <a:srcRect t="89572"/>
              <a:stretch>
                <a:fillRect/>
              </a:stretch>
            </p:blipFill>
            <p:spPr>
              <a:xfrm>
                <a:off x="1389887" y="28435"/>
                <a:ext cx="1371793" cy="14424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</p:spTree>
    <p:extLst>
      <p:ext uri="{BB962C8B-B14F-4D97-AF65-F5344CB8AC3E}">
        <p14:creationId xmlns:p14="http://schemas.microsoft.com/office/powerpoint/2010/main" val="293351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TIFIA and Ferry Boat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672" y="1559257"/>
            <a:ext cx="8229600" cy="4876800"/>
          </a:xfrm>
        </p:spPr>
        <p:txBody>
          <a:bodyPr>
            <a:noAutofit/>
          </a:bodyPr>
          <a:lstStyle/>
          <a:p>
            <a:r>
              <a:rPr lang="en-US" dirty="0" smtClean="0"/>
              <a:t>Changes to TIFIA (beyond 71% funding cut)</a:t>
            </a:r>
          </a:p>
          <a:p>
            <a:pPr lvl="1"/>
            <a:r>
              <a:rPr lang="en-US" dirty="0" smtClean="0"/>
              <a:t>New eligibilities for transit-oriented development (TOD), capitalizing rural projects fund in a SIB</a:t>
            </a:r>
          </a:p>
          <a:p>
            <a:pPr lvl="1"/>
            <a:r>
              <a:rPr lang="en-US" dirty="0"/>
              <a:t>Lower min. cost ($10 M) for local govt. applicants and for TOD</a:t>
            </a:r>
          </a:p>
          <a:p>
            <a:pPr lvl="1"/>
            <a:r>
              <a:rPr lang="en-US" dirty="0" smtClean="0"/>
              <a:t>TIFIA </a:t>
            </a:r>
            <a:r>
              <a:rPr lang="en-US" dirty="0"/>
              <a:t>now eligible under NHPP, STBGP, Nationally Significant Freight and Highway Projects</a:t>
            </a:r>
          </a:p>
          <a:p>
            <a:pPr lvl="1"/>
            <a:r>
              <a:rPr lang="en-US" dirty="0" smtClean="0"/>
              <a:t>No more requirement to redistribute uncommitted TIFIA funds</a:t>
            </a:r>
          </a:p>
          <a:p>
            <a:pPr lvl="1"/>
            <a:r>
              <a:rPr lang="en-US" dirty="0" smtClean="0"/>
              <a:t>Reserves </a:t>
            </a:r>
            <a:r>
              <a:rPr lang="en-US" u="sng" dirty="0" smtClean="0"/>
              <a:t>at least </a:t>
            </a:r>
            <a:r>
              <a:rPr lang="en-US" dirty="0" smtClean="0"/>
              <a:t>$2 M to be used in lieu of fee payment by applicants for loans for projects costing less than $75 M</a:t>
            </a:r>
          </a:p>
          <a:p>
            <a:pPr lvl="1"/>
            <a:endParaRPr lang="en-US" dirty="0"/>
          </a:p>
          <a:p>
            <a:pPr>
              <a:spcBef>
                <a:spcPts val="0"/>
              </a:spcBef>
            </a:pPr>
            <a:r>
              <a:rPr lang="en-US" dirty="0" smtClean="0"/>
              <a:t>Changes to ferry program</a:t>
            </a:r>
          </a:p>
          <a:p>
            <a:pPr lvl="1"/>
            <a:r>
              <a:rPr lang="en-US" dirty="0" smtClean="0"/>
              <a:t>Formula now gives more </a:t>
            </a:r>
            <a:r>
              <a:rPr lang="en-US" dirty="0"/>
              <a:t>weight to </a:t>
            </a:r>
            <a:r>
              <a:rPr lang="en-US" dirty="0" smtClean="0"/>
              <a:t>number </a:t>
            </a:r>
            <a:r>
              <a:rPr lang="en-US" dirty="0"/>
              <a:t>of ferry passengers</a:t>
            </a:r>
          </a:p>
          <a:p>
            <a:pPr lvl="1"/>
            <a:r>
              <a:rPr lang="en-US" dirty="0" smtClean="0"/>
              <a:t>After </a:t>
            </a:r>
            <a:r>
              <a:rPr lang="en-US" dirty="0"/>
              <a:t>4 years, </a:t>
            </a:r>
            <a:r>
              <a:rPr lang="en-US" dirty="0" smtClean="0"/>
              <a:t>FHWA withdraws unobligated </a:t>
            </a:r>
            <a:r>
              <a:rPr lang="en-US" dirty="0"/>
              <a:t>Ferry program </a:t>
            </a:r>
            <a:r>
              <a:rPr lang="en-US" dirty="0" smtClean="0"/>
              <a:t>funds (and distributes them to </a:t>
            </a:r>
            <a:r>
              <a:rPr lang="en-US" dirty="0"/>
              <a:t>other eligible </a:t>
            </a:r>
            <a:r>
              <a:rPr lang="en-US" dirty="0" smtClean="0"/>
              <a:t>recipients)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756AFA4-B865-4C52-9144-5891E637B0B5}" type="slidenum">
              <a:rPr lang="en-US" smtClean="0"/>
              <a:pPr algn="r"/>
              <a:t>26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03925" y="76200"/>
            <a:ext cx="3049055" cy="228600"/>
            <a:chOff x="603925" y="76200"/>
            <a:chExt cx="3049055" cy="228600"/>
          </a:xfrm>
        </p:grpSpPr>
        <p:pic>
          <p:nvPicPr>
            <p:cNvPr id="6" name="Picture 5" descr="H:\FHWA Graphics\White\FHWA_vertical_96dpi_300_wht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3103" b="64354"/>
            <a:stretch/>
          </p:blipFill>
          <p:spPr bwMode="auto">
            <a:xfrm>
              <a:off x="603925" y="76200"/>
              <a:ext cx="234275" cy="2285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" name="Group 6"/>
            <p:cNvGrpSpPr>
              <a:grpSpLocks noChangeAspect="1"/>
            </p:cNvGrpSpPr>
            <p:nvPr/>
          </p:nvGrpSpPr>
          <p:grpSpPr>
            <a:xfrm>
              <a:off x="891301" y="95546"/>
              <a:ext cx="2761679" cy="209254"/>
              <a:chOff x="342501" y="1469054"/>
              <a:chExt cx="5753499" cy="435946"/>
            </a:xfrm>
          </p:grpSpPr>
          <p:pic>
            <p:nvPicPr>
              <p:cNvPr id="8" name="Picture 9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4813" b="10059"/>
              <a:stretch/>
            </p:blipFill>
            <p:spPr bwMode="auto">
              <a:xfrm>
                <a:off x="342501" y="1469054"/>
                <a:ext cx="2857899" cy="43594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10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89572"/>
              <a:stretch/>
            </p:blipFill>
            <p:spPr bwMode="auto">
              <a:xfrm>
                <a:off x="3238101" y="1528295"/>
                <a:ext cx="2857899" cy="30050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276385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Shape 434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/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sz="4000" spc="-100">
                <a:solidFill>
                  <a:srgbClr val="1F497D"/>
                </a:solidFill>
              </a:rPr>
              <a:t>Tolling/HOV</a:t>
            </a:r>
          </a:p>
        </p:txBody>
      </p:sp>
      <p:sp>
        <p:nvSpPr>
          <p:cNvPr id="435" name="Shape 435"/>
          <p:cNvSpPr>
            <a:spLocks noGrp="1"/>
          </p:cNvSpPr>
          <p:nvPr>
            <p:ph type="body" idx="1"/>
          </p:nvPr>
        </p:nvSpPr>
        <p:spPr>
          <a:xfrm>
            <a:off x="352424" y="1600200"/>
            <a:ext cx="8637197" cy="48768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lnSpc>
                <a:spcPct val="90000"/>
              </a:lnSpc>
              <a:defRPr sz="1800"/>
            </a:pPr>
            <a:r>
              <a:rPr sz="2400" dirty="0"/>
              <a:t>Tolling –</a:t>
            </a:r>
          </a:p>
          <a:p>
            <a:pPr marL="457200" lvl="1" indent="-182879">
              <a:lnSpc>
                <a:spcPct val="90000"/>
              </a:lnSpc>
              <a:spcBef>
                <a:spcPts val="400"/>
              </a:spcBef>
              <a:defRPr sz="1800"/>
            </a:pPr>
            <a:r>
              <a:rPr sz="2000" dirty="0"/>
              <a:t>Technical clean up of statutory language</a:t>
            </a:r>
          </a:p>
          <a:p>
            <a:pPr marL="457200" lvl="1" indent="-182879">
              <a:lnSpc>
                <a:spcPct val="90000"/>
              </a:lnSpc>
              <a:spcBef>
                <a:spcPts val="400"/>
              </a:spcBef>
              <a:defRPr sz="1800"/>
            </a:pPr>
            <a:r>
              <a:rPr sz="2000" dirty="0"/>
              <a:t>Requires same treatment on certain toll facilities for over-the-road buses </a:t>
            </a:r>
            <a:r>
              <a:rPr lang="en-US" sz="2000" dirty="0" smtClean="0"/>
              <a:t>and</a:t>
            </a:r>
            <a:r>
              <a:rPr sz="2000" dirty="0" smtClean="0"/>
              <a:t> </a:t>
            </a:r>
            <a:r>
              <a:rPr sz="2000" dirty="0"/>
              <a:t>transit buses </a:t>
            </a:r>
          </a:p>
          <a:p>
            <a:pPr marL="457200" lvl="1" indent="-182879">
              <a:lnSpc>
                <a:spcPct val="90000"/>
              </a:lnSpc>
              <a:spcBef>
                <a:spcPts val="400"/>
              </a:spcBef>
              <a:defRPr sz="1800"/>
            </a:pPr>
            <a:r>
              <a:rPr sz="2000" dirty="0"/>
              <a:t>Must consult </a:t>
            </a:r>
            <a:r>
              <a:rPr sz="2000" dirty="0" err="1"/>
              <a:t>MPO</a:t>
            </a:r>
            <a:r>
              <a:rPr sz="2000" dirty="0"/>
              <a:t> on toll placement/amount for HOT lanes on Interstate facilities within metropolitan planning area</a:t>
            </a:r>
          </a:p>
          <a:p>
            <a:pPr lvl="0">
              <a:lnSpc>
                <a:spcPct val="90000"/>
              </a:lnSpc>
              <a:defRPr sz="1800"/>
            </a:pPr>
            <a:endParaRPr sz="2000" dirty="0"/>
          </a:p>
          <a:p>
            <a:pPr lvl="0">
              <a:lnSpc>
                <a:spcPct val="90000"/>
              </a:lnSpc>
              <a:defRPr sz="1800"/>
            </a:pPr>
            <a:r>
              <a:rPr sz="2400" dirty="0" err="1"/>
              <a:t>ISRRPP</a:t>
            </a:r>
            <a:r>
              <a:rPr sz="2400" dirty="0"/>
              <a:t> – Expiration timeframe for provisional approvals: </a:t>
            </a:r>
          </a:p>
          <a:p>
            <a:pPr marL="457200" lvl="1" indent="-182879">
              <a:lnSpc>
                <a:spcPct val="90000"/>
              </a:lnSpc>
              <a:spcBef>
                <a:spcPts val="400"/>
              </a:spcBef>
              <a:defRPr sz="1800"/>
            </a:pPr>
            <a:r>
              <a:rPr sz="2000" dirty="0"/>
              <a:t>Those in place before FAST Act expire 1 </a:t>
            </a:r>
            <a:r>
              <a:rPr sz="2000" dirty="0" smtClean="0"/>
              <a:t>y</a:t>
            </a:r>
            <a:r>
              <a:rPr lang="en-US" sz="2000" dirty="0" smtClean="0"/>
              <a:t>ea</a:t>
            </a:r>
            <a:r>
              <a:rPr sz="2000" dirty="0" smtClean="0"/>
              <a:t>r </a:t>
            </a:r>
            <a:r>
              <a:rPr sz="2000" dirty="0"/>
              <a:t>after </a:t>
            </a:r>
            <a:r>
              <a:rPr lang="en-US" sz="2000" dirty="0" smtClean="0"/>
              <a:t>enactment of </a:t>
            </a:r>
            <a:r>
              <a:rPr sz="2000" dirty="0" smtClean="0"/>
              <a:t>FAST</a:t>
            </a:r>
            <a:r>
              <a:rPr lang="en-US" sz="2000" dirty="0" smtClean="0"/>
              <a:t> Act</a:t>
            </a:r>
            <a:r>
              <a:rPr sz="2000" dirty="0" smtClean="0"/>
              <a:t> </a:t>
            </a:r>
            <a:r>
              <a:rPr sz="2000" dirty="0"/>
              <a:t>(with possible </a:t>
            </a:r>
            <a:r>
              <a:rPr sz="2000" dirty="0" smtClean="0"/>
              <a:t>1-y</a:t>
            </a:r>
            <a:r>
              <a:rPr lang="en-US" sz="2000" dirty="0" smtClean="0"/>
              <a:t>ea</a:t>
            </a:r>
            <a:r>
              <a:rPr sz="2000" dirty="0" smtClean="0"/>
              <a:t>r </a:t>
            </a:r>
            <a:r>
              <a:rPr sz="2000" dirty="0"/>
              <a:t>extension)</a:t>
            </a:r>
          </a:p>
          <a:p>
            <a:pPr marL="457200" lvl="1" indent="-182879">
              <a:lnSpc>
                <a:spcPct val="90000"/>
              </a:lnSpc>
              <a:spcBef>
                <a:spcPts val="400"/>
              </a:spcBef>
              <a:defRPr sz="1800"/>
            </a:pPr>
            <a:r>
              <a:rPr sz="2000" dirty="0"/>
              <a:t>New ones (post-FAST) expire after 3 </a:t>
            </a:r>
            <a:r>
              <a:rPr sz="2000" dirty="0" smtClean="0"/>
              <a:t>y</a:t>
            </a:r>
            <a:r>
              <a:rPr lang="en-US" sz="2000" dirty="0" smtClean="0"/>
              <a:t>ea</a:t>
            </a:r>
            <a:r>
              <a:rPr sz="2000" dirty="0" smtClean="0"/>
              <a:t>rs </a:t>
            </a:r>
            <a:r>
              <a:rPr sz="2000" dirty="0"/>
              <a:t>(</a:t>
            </a:r>
            <a:r>
              <a:rPr sz="2000" dirty="0" smtClean="0"/>
              <a:t>w</a:t>
            </a:r>
            <a:r>
              <a:rPr lang="en-US" sz="2000" dirty="0" smtClean="0"/>
              <a:t>/</a:t>
            </a:r>
            <a:r>
              <a:rPr sz="2000" dirty="0" smtClean="0"/>
              <a:t>possible 1</a:t>
            </a:r>
            <a:r>
              <a:rPr lang="en-US" sz="2000" dirty="0" smtClean="0"/>
              <a:t> </a:t>
            </a:r>
            <a:r>
              <a:rPr sz="2000" dirty="0" smtClean="0"/>
              <a:t>yr</a:t>
            </a:r>
            <a:r>
              <a:rPr lang="en-US" sz="2000" dirty="0" smtClean="0"/>
              <a:t>.</a:t>
            </a:r>
            <a:r>
              <a:rPr sz="2000" dirty="0" smtClean="0"/>
              <a:t> </a:t>
            </a:r>
            <a:r>
              <a:rPr sz="2000" dirty="0"/>
              <a:t>extension)</a:t>
            </a:r>
          </a:p>
          <a:p>
            <a:pPr marL="0" lvl="1" indent="274320">
              <a:lnSpc>
                <a:spcPct val="90000"/>
              </a:lnSpc>
              <a:spcBef>
                <a:spcPts val="400"/>
              </a:spcBef>
              <a:buSzTx/>
              <a:buNone/>
              <a:defRPr sz="1800"/>
            </a:pPr>
            <a:r>
              <a:rPr sz="2000" dirty="0"/>
              <a:t> </a:t>
            </a:r>
          </a:p>
          <a:p>
            <a:pPr lvl="0">
              <a:lnSpc>
                <a:spcPct val="90000"/>
              </a:lnSpc>
              <a:defRPr sz="1800"/>
            </a:pPr>
            <a:r>
              <a:rPr sz="2400" dirty="0"/>
              <a:t>Allows waiver of sanctions for degraded </a:t>
            </a:r>
            <a:r>
              <a:rPr sz="2400" dirty="0" err="1"/>
              <a:t>HOV</a:t>
            </a:r>
            <a:r>
              <a:rPr sz="2400" dirty="0"/>
              <a:t> operation under certain conditions</a:t>
            </a:r>
          </a:p>
        </p:txBody>
      </p:sp>
      <p:sp>
        <p:nvSpPr>
          <p:cNvPr id="436" name="Shape 436"/>
          <p:cNvSpPr>
            <a:spLocks noGrp="1"/>
          </p:cNvSpPr>
          <p:nvPr>
            <p:ph type="sldNum" sz="quarter" idx="4294967295"/>
          </p:nvPr>
        </p:nvSpPr>
        <p:spPr>
          <a:xfrm>
            <a:off x="7513125" y="18288"/>
            <a:ext cx="1066800" cy="32918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  <a:t>27</a:t>
            </a:fld>
            <a:endParaRPr sz="1400">
              <a:solidFill>
                <a:srgbClr val="FFFFFF"/>
              </a:solidFill>
            </a:endParaRPr>
          </a:p>
        </p:txBody>
      </p:sp>
      <p:grpSp>
        <p:nvGrpSpPr>
          <p:cNvPr id="441" name="Group 441"/>
          <p:cNvGrpSpPr/>
          <p:nvPr/>
        </p:nvGrpSpPr>
        <p:grpSpPr>
          <a:xfrm>
            <a:off x="603924" y="76199"/>
            <a:ext cx="3049057" cy="228602"/>
            <a:chOff x="0" y="0"/>
            <a:chExt cx="3049055" cy="228600"/>
          </a:xfrm>
        </p:grpSpPr>
        <p:pic>
          <p:nvPicPr>
            <p:cNvPr id="437" name="image3.png" descr="H:\FHWA Graphics\White\FHWA_vertical_96dpi_300_wht.png"/>
            <p:cNvPicPr/>
            <p:nvPr/>
          </p:nvPicPr>
          <p:blipFill>
            <a:blip r:embed="rId3">
              <a:extLst/>
            </a:blip>
            <a:srcRect r="63103" b="64354"/>
            <a:stretch>
              <a:fillRect/>
            </a:stretch>
          </p:blipFill>
          <p:spPr>
            <a:xfrm>
              <a:off x="-1" y="-1"/>
              <a:ext cx="234276" cy="228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440" name="Group 440"/>
            <p:cNvGrpSpPr/>
            <p:nvPr/>
          </p:nvGrpSpPr>
          <p:grpSpPr>
            <a:xfrm>
              <a:off x="287375" y="19345"/>
              <a:ext cx="2761681" cy="209256"/>
              <a:chOff x="0" y="0"/>
              <a:chExt cx="2761679" cy="209254"/>
            </a:xfrm>
          </p:grpSpPr>
          <p:pic>
            <p:nvPicPr>
              <p:cNvPr id="438" name="image4.png" descr="H:\FHWA Graphics\White\FHWA_vertical_96dpi_600_wht.png"/>
              <p:cNvPicPr/>
              <p:nvPr/>
            </p:nvPicPr>
            <p:blipFill>
              <a:blip r:embed="rId4">
                <a:extLst/>
              </a:blip>
              <a:srcRect t="74813" b="10058"/>
              <a:stretch>
                <a:fillRect/>
              </a:stretch>
            </p:blipFill>
            <p:spPr>
              <a:xfrm>
                <a:off x="-1" y="-1"/>
                <a:ext cx="1371793" cy="20925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439" name="image4.png" descr="H:\FHWA Graphics\White\FHWA_vertical_96dpi_600_wht.png"/>
              <p:cNvPicPr/>
              <p:nvPr/>
            </p:nvPicPr>
            <p:blipFill>
              <a:blip r:embed="rId4">
                <a:extLst/>
              </a:blip>
              <a:srcRect t="89572"/>
              <a:stretch>
                <a:fillRect/>
              </a:stretch>
            </p:blipFill>
            <p:spPr>
              <a:xfrm>
                <a:off x="1389887" y="28435"/>
                <a:ext cx="1371793" cy="14424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</p:spTree>
    <p:extLst>
      <p:ext uri="{BB962C8B-B14F-4D97-AF65-F5344CB8AC3E}">
        <p14:creationId xmlns:p14="http://schemas.microsoft.com/office/powerpoint/2010/main" val="2885602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Shape 445"/>
          <p:cNvSpPr>
            <a:spLocks noGrp="1"/>
          </p:cNvSpPr>
          <p:nvPr>
            <p:ph type="title"/>
          </p:nvPr>
        </p:nvSpPr>
        <p:spPr>
          <a:xfrm>
            <a:off x="362197" y="533400"/>
            <a:ext cx="8229601" cy="990600"/>
          </a:xfrm>
          <a:prstGeom prst="rect">
            <a:avLst/>
          </a:prstGeom>
        </p:spPr>
        <p:txBody>
          <a:bodyPr/>
          <a:lstStyle/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sz="4000" spc="-100" dirty="0">
                <a:solidFill>
                  <a:srgbClr val="1F497D"/>
                </a:solidFill>
              </a:rPr>
              <a:t>Highway </a:t>
            </a:r>
            <a:r>
              <a:rPr sz="4000" spc="-100" dirty="0" smtClean="0">
                <a:solidFill>
                  <a:srgbClr val="1F497D"/>
                </a:solidFill>
              </a:rPr>
              <a:t>Design</a:t>
            </a:r>
            <a:endParaRPr sz="4000" spc="-100" dirty="0">
              <a:solidFill>
                <a:srgbClr val="1F497D"/>
              </a:solidFill>
            </a:endParaRPr>
          </a:p>
        </p:txBody>
      </p:sp>
      <p:sp>
        <p:nvSpPr>
          <p:cNvPr id="446" name="Shape 446"/>
          <p:cNvSpPr>
            <a:spLocks noGrp="1"/>
          </p:cNvSpPr>
          <p:nvPr>
            <p:ph type="body" idx="1"/>
          </p:nvPr>
        </p:nvSpPr>
        <p:spPr>
          <a:xfrm>
            <a:off x="95002" y="1569275"/>
            <a:ext cx="8942119" cy="5077185"/>
          </a:xfrm>
          <a:prstGeom prst="rect">
            <a:avLst/>
          </a:prstGeom>
        </p:spPr>
        <p:txBody>
          <a:bodyPr>
            <a:noAutofit/>
          </a:bodyPr>
          <a:lstStyle/>
          <a:p>
            <a:pPr lvl="1">
              <a:defRPr sz="1800"/>
            </a:pPr>
            <a:r>
              <a:rPr lang="en-US" sz="2300" spc="-60" dirty="0" smtClean="0"/>
              <a:t>On NHS, d</a:t>
            </a:r>
            <a:r>
              <a:rPr sz="2300" spc="-60" dirty="0" smtClean="0"/>
              <a:t>esign </a:t>
            </a:r>
            <a:r>
              <a:rPr lang="en-US" sz="2300" spc="-60" dirty="0" smtClean="0"/>
              <a:t>"</a:t>
            </a:r>
            <a:r>
              <a:rPr sz="2300" spc="-60" dirty="0" smtClean="0"/>
              <a:t>shall consider</a:t>
            </a:r>
            <a:r>
              <a:rPr lang="en-US" sz="2300" spc="-60" dirty="0" smtClean="0"/>
              <a:t>"</a:t>
            </a:r>
            <a:r>
              <a:rPr sz="2300" spc="-60" dirty="0" smtClean="0"/>
              <a:t> (</a:t>
            </a:r>
            <a:r>
              <a:rPr lang="en-US" sz="2300" spc="-60" dirty="0" smtClean="0"/>
              <a:t>previously “</a:t>
            </a:r>
            <a:r>
              <a:rPr sz="2300" spc="-60" dirty="0" smtClean="0"/>
              <a:t>may </a:t>
            </a:r>
            <a:r>
              <a:rPr sz="2300" spc="-60" dirty="0"/>
              <a:t>take into </a:t>
            </a:r>
            <a:r>
              <a:rPr sz="2300" spc="-60" dirty="0" smtClean="0"/>
              <a:t>account</a:t>
            </a:r>
            <a:r>
              <a:rPr lang="en-US" sz="2300" spc="-60" dirty="0" smtClean="0"/>
              <a:t>"</a:t>
            </a:r>
            <a:r>
              <a:rPr sz="2300" spc="-60" dirty="0" smtClean="0"/>
              <a:t>)—</a:t>
            </a:r>
            <a:endParaRPr sz="2300" spc="-60" dirty="0"/>
          </a:p>
          <a:p>
            <a:pPr marL="751839" lvl="2" indent="-203200">
              <a:spcBef>
                <a:spcPts val="400"/>
              </a:spcBef>
              <a:defRPr sz="1800"/>
            </a:pPr>
            <a:r>
              <a:rPr lang="en-US" sz="2000" dirty="0"/>
              <a:t>c</a:t>
            </a:r>
            <a:r>
              <a:rPr sz="2000" dirty="0" smtClean="0"/>
              <a:t>onstructed</a:t>
            </a:r>
            <a:r>
              <a:rPr lang="en-US" sz="2000" dirty="0" smtClean="0"/>
              <a:t>/</a:t>
            </a:r>
            <a:r>
              <a:rPr sz="2000" dirty="0" smtClean="0"/>
              <a:t>natural environment</a:t>
            </a:r>
            <a:endParaRPr sz="2000" dirty="0"/>
          </a:p>
          <a:p>
            <a:pPr marL="751839" lvl="2" indent="-203200">
              <a:spcBef>
                <a:spcPts val="400"/>
              </a:spcBef>
              <a:defRPr sz="1800"/>
            </a:pPr>
            <a:r>
              <a:rPr lang="en-US" sz="2000" dirty="0"/>
              <a:t>e</a:t>
            </a:r>
            <a:r>
              <a:rPr sz="2000" dirty="0" smtClean="0"/>
              <a:t>nviro</a:t>
            </a:r>
            <a:r>
              <a:rPr lang="en-US" sz="2000" dirty="0" smtClean="0"/>
              <a:t>n.</a:t>
            </a:r>
            <a:r>
              <a:rPr sz="2000" dirty="0" smtClean="0"/>
              <a:t>, </a:t>
            </a:r>
            <a:r>
              <a:rPr sz="2000" dirty="0"/>
              <a:t>scenic, aesthetic, historic, community, </a:t>
            </a:r>
            <a:r>
              <a:rPr lang="en-US" sz="2000" dirty="0"/>
              <a:t>&amp;</a:t>
            </a:r>
            <a:r>
              <a:rPr sz="2000" dirty="0" smtClean="0"/>
              <a:t> </a:t>
            </a:r>
            <a:r>
              <a:rPr sz="2000" dirty="0"/>
              <a:t>preservation impacts </a:t>
            </a:r>
          </a:p>
          <a:p>
            <a:pPr marL="751839" lvl="2" indent="-203200">
              <a:spcBef>
                <a:spcPts val="400"/>
              </a:spcBef>
              <a:defRPr sz="1800"/>
            </a:pPr>
            <a:r>
              <a:rPr sz="2000" dirty="0"/>
              <a:t>access for other </a:t>
            </a:r>
            <a:r>
              <a:rPr sz="2000" dirty="0" smtClean="0"/>
              <a:t>modes</a:t>
            </a:r>
            <a:endParaRPr lang="en-US" sz="2000" dirty="0" smtClean="0"/>
          </a:p>
          <a:p>
            <a:pPr marL="751839" lvl="2" indent="-203200">
              <a:spcBef>
                <a:spcPts val="400"/>
              </a:spcBef>
              <a:defRPr sz="1800"/>
            </a:pPr>
            <a:r>
              <a:rPr lang="en-US" sz="2000" dirty="0" smtClean="0"/>
              <a:t>c</a:t>
            </a:r>
            <a:r>
              <a:rPr sz="2000" dirty="0" smtClean="0"/>
              <a:t>ost </a:t>
            </a:r>
            <a:r>
              <a:rPr sz="2000" dirty="0"/>
              <a:t>savings </a:t>
            </a:r>
            <a:r>
              <a:rPr lang="en-US" sz="2000" dirty="0" smtClean="0"/>
              <a:t>via flexibility in current design guidance/regulations | </a:t>
            </a:r>
            <a:r>
              <a:rPr lang="en-US" sz="2000" b="1" dirty="0" smtClean="0">
                <a:solidFill>
                  <a:schemeClr val="accent6"/>
                </a:solidFill>
              </a:rPr>
              <a:t>NEW</a:t>
            </a:r>
            <a:endParaRPr sz="2000" dirty="0"/>
          </a:p>
          <a:p>
            <a:pPr lvl="1">
              <a:spcBef>
                <a:spcPts val="1500"/>
              </a:spcBef>
              <a:defRPr sz="1800"/>
            </a:pPr>
            <a:r>
              <a:rPr lang="en-US" sz="2300" dirty="0" smtClean="0"/>
              <a:t>DOT to consider AASHTO Highway Safety Manual, NACTO Urban Street Design Guide</a:t>
            </a:r>
          </a:p>
          <a:p>
            <a:pPr lvl="1">
              <a:spcBef>
                <a:spcPts val="1500"/>
              </a:spcBef>
              <a:defRPr sz="1800"/>
            </a:pPr>
            <a:r>
              <a:rPr lang="en-US" sz="2300" dirty="0"/>
              <a:t>Encouragement for States/MPOs to adopt standards for Fed. projects that accommodate motorized </a:t>
            </a:r>
            <a:r>
              <a:rPr lang="en-US" sz="2300" u="sng" dirty="0" smtClean="0"/>
              <a:t>and </a:t>
            </a:r>
            <a:r>
              <a:rPr lang="en-US" sz="2300" u="sng" dirty="0"/>
              <a:t>non-motorized</a:t>
            </a:r>
            <a:r>
              <a:rPr lang="en-US" sz="2300" dirty="0"/>
              <a:t> </a:t>
            </a:r>
            <a:r>
              <a:rPr lang="en-US" sz="2300" dirty="0" smtClean="0"/>
              <a:t>users</a:t>
            </a:r>
          </a:p>
          <a:p>
            <a:pPr lvl="1">
              <a:spcBef>
                <a:spcPts val="1500"/>
              </a:spcBef>
              <a:defRPr sz="1800"/>
            </a:pPr>
            <a:r>
              <a:rPr lang="en-US" sz="2300" dirty="0" smtClean="0"/>
              <a:t>Locality may </a:t>
            </a:r>
            <a:r>
              <a:rPr lang="en-US" sz="2300" dirty="0"/>
              <a:t>use</a:t>
            </a:r>
            <a:r>
              <a:rPr lang="en-US" sz="2300" dirty="0" smtClean="0"/>
              <a:t> </a:t>
            </a:r>
            <a:r>
              <a:rPr lang="en-US" sz="2300" dirty="0"/>
              <a:t>d</a:t>
            </a:r>
            <a:r>
              <a:rPr lang="en-US" sz="2300" dirty="0" smtClean="0"/>
              <a:t>ifferent roadway publication than State</a:t>
            </a:r>
            <a:br>
              <a:rPr lang="en-US" sz="2300" dirty="0" smtClean="0"/>
            </a:br>
            <a:r>
              <a:rPr lang="en-US" sz="2300" dirty="0" smtClean="0"/>
              <a:t>(with State approval) in certain circumstances</a:t>
            </a:r>
          </a:p>
          <a:p>
            <a:pPr lvl="1">
              <a:defRPr sz="1800"/>
            </a:pPr>
            <a:endParaRPr sz="2000" dirty="0"/>
          </a:p>
        </p:txBody>
      </p:sp>
      <p:sp>
        <p:nvSpPr>
          <p:cNvPr id="447" name="Shape 447"/>
          <p:cNvSpPr>
            <a:spLocks noGrp="1"/>
          </p:cNvSpPr>
          <p:nvPr>
            <p:ph type="sldNum" sz="quarter" idx="4294967295"/>
          </p:nvPr>
        </p:nvSpPr>
        <p:spPr>
          <a:xfrm>
            <a:off x="7513125" y="18288"/>
            <a:ext cx="1066800" cy="32918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  <a:t>28</a:t>
            </a:fld>
            <a:endParaRPr sz="1400" dirty="0">
              <a:solidFill>
                <a:srgbClr val="FFFFFF"/>
              </a:solidFill>
            </a:endParaRPr>
          </a:p>
        </p:txBody>
      </p:sp>
      <p:grpSp>
        <p:nvGrpSpPr>
          <p:cNvPr id="452" name="Group 452"/>
          <p:cNvGrpSpPr/>
          <p:nvPr/>
        </p:nvGrpSpPr>
        <p:grpSpPr>
          <a:xfrm>
            <a:off x="603924" y="76199"/>
            <a:ext cx="3049057" cy="228602"/>
            <a:chOff x="0" y="0"/>
            <a:chExt cx="3049055" cy="228600"/>
          </a:xfrm>
        </p:grpSpPr>
        <p:pic>
          <p:nvPicPr>
            <p:cNvPr id="448" name="image3.png" descr="H:\FHWA Graphics\White\FHWA_vertical_96dpi_300_wht.png"/>
            <p:cNvPicPr/>
            <p:nvPr/>
          </p:nvPicPr>
          <p:blipFill>
            <a:blip r:embed="rId3">
              <a:extLst/>
            </a:blip>
            <a:srcRect r="63103" b="64354"/>
            <a:stretch>
              <a:fillRect/>
            </a:stretch>
          </p:blipFill>
          <p:spPr>
            <a:xfrm>
              <a:off x="-1" y="-1"/>
              <a:ext cx="234276" cy="228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451" name="Group 451"/>
            <p:cNvGrpSpPr/>
            <p:nvPr/>
          </p:nvGrpSpPr>
          <p:grpSpPr>
            <a:xfrm>
              <a:off x="287375" y="19345"/>
              <a:ext cx="2761681" cy="209256"/>
              <a:chOff x="0" y="0"/>
              <a:chExt cx="2761679" cy="209254"/>
            </a:xfrm>
          </p:grpSpPr>
          <p:pic>
            <p:nvPicPr>
              <p:cNvPr id="449" name="image4.png" descr="H:\FHWA Graphics\White\FHWA_vertical_96dpi_600_wht.png"/>
              <p:cNvPicPr/>
              <p:nvPr/>
            </p:nvPicPr>
            <p:blipFill>
              <a:blip r:embed="rId4">
                <a:extLst/>
              </a:blip>
              <a:srcRect t="74813" b="10058"/>
              <a:stretch>
                <a:fillRect/>
              </a:stretch>
            </p:blipFill>
            <p:spPr>
              <a:xfrm>
                <a:off x="-1" y="-1"/>
                <a:ext cx="1371793" cy="20925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450" name="image4.png" descr="H:\FHWA Graphics\White\FHWA_vertical_96dpi_600_wht.png"/>
              <p:cNvPicPr/>
              <p:nvPr/>
            </p:nvPicPr>
            <p:blipFill>
              <a:blip r:embed="rId4">
                <a:extLst/>
              </a:blip>
              <a:srcRect t="89572"/>
              <a:stretch>
                <a:fillRect/>
              </a:stretch>
            </p:blipFill>
            <p:spPr>
              <a:xfrm>
                <a:off x="1389887" y="28435"/>
                <a:ext cx="1371793" cy="14424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</p:spTree>
    <p:extLst>
      <p:ext uri="{BB962C8B-B14F-4D97-AF65-F5344CB8AC3E}">
        <p14:creationId xmlns:p14="http://schemas.microsoft.com/office/powerpoint/2010/main" val="2700434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Shape 47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/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sz="4000" spc="-100" dirty="0">
                <a:solidFill>
                  <a:srgbClr val="1F497D"/>
                </a:solidFill>
              </a:rPr>
              <a:t>Other Provisions</a:t>
            </a:r>
          </a:p>
        </p:txBody>
      </p:sp>
      <p:sp>
        <p:nvSpPr>
          <p:cNvPr id="474" name="Shape 474"/>
          <p:cNvSpPr>
            <a:spLocks noGrp="1"/>
          </p:cNvSpPr>
          <p:nvPr>
            <p:ph type="body" idx="1"/>
          </p:nvPr>
        </p:nvSpPr>
        <p:spPr>
          <a:xfrm>
            <a:off x="457199" y="1600200"/>
            <a:ext cx="8466083" cy="4579883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90000"/>
              </a:lnSpc>
              <a:defRPr sz="1800"/>
            </a:pPr>
            <a:r>
              <a:rPr sz="2400" dirty="0"/>
              <a:t>Specifically allows multiple similar bridge projects to be handled (“bundled”) </a:t>
            </a:r>
            <a:r>
              <a:rPr lang="en-US" sz="2400" dirty="0" smtClean="0"/>
              <a:t>into </a:t>
            </a:r>
            <a:r>
              <a:rPr sz="2400" dirty="0" smtClean="0"/>
              <a:t>a </a:t>
            </a:r>
            <a:r>
              <a:rPr sz="2400" dirty="0"/>
              <a:t>single project</a:t>
            </a:r>
          </a:p>
          <a:p>
            <a:pPr lvl="0">
              <a:lnSpc>
                <a:spcPct val="90000"/>
              </a:lnSpc>
              <a:defRPr sz="1800"/>
            </a:pPr>
            <a:endParaRPr sz="2400" dirty="0"/>
          </a:p>
          <a:p>
            <a:pPr lvl="0">
              <a:lnSpc>
                <a:spcPct val="90000"/>
              </a:lnSpc>
              <a:defRPr sz="1800"/>
            </a:pPr>
            <a:r>
              <a:rPr sz="2400" dirty="0"/>
              <a:t>DOT to designate national electric vehicle charging and hydrogen, natural </a:t>
            </a:r>
            <a:r>
              <a:rPr sz="2400" dirty="0" smtClean="0"/>
              <a:t>gas</a:t>
            </a:r>
            <a:r>
              <a:rPr lang="en-US" sz="2400" dirty="0" smtClean="0"/>
              <a:t>, and </a:t>
            </a:r>
            <a:r>
              <a:rPr sz="2400" dirty="0" smtClean="0"/>
              <a:t>propane </a:t>
            </a:r>
            <a:r>
              <a:rPr sz="2400" dirty="0"/>
              <a:t>fueling corridors</a:t>
            </a:r>
          </a:p>
          <a:p>
            <a:pPr lvl="0">
              <a:lnSpc>
                <a:spcPct val="90000"/>
              </a:lnSpc>
              <a:defRPr sz="1800"/>
            </a:pPr>
            <a:endParaRPr sz="2400" dirty="0"/>
          </a:p>
          <a:p>
            <a:pPr lvl="0">
              <a:lnSpc>
                <a:spcPct val="90000"/>
              </a:lnSpc>
              <a:defRPr sz="1800"/>
            </a:pPr>
            <a:r>
              <a:rPr sz="2400" dirty="0"/>
              <a:t>Encouragement of vegetation management practices that improve habitat and forage for pollinators</a:t>
            </a:r>
          </a:p>
          <a:p>
            <a:pPr lvl="0">
              <a:lnSpc>
                <a:spcPct val="90000"/>
              </a:lnSpc>
              <a:defRPr sz="1800"/>
            </a:pPr>
            <a:endParaRPr sz="2400" dirty="0"/>
          </a:p>
          <a:p>
            <a:pPr lvl="0">
              <a:lnSpc>
                <a:spcPct val="90000"/>
              </a:lnSpc>
              <a:defRPr sz="1800"/>
            </a:pPr>
            <a:r>
              <a:rPr lang="en-US" sz="2400" dirty="0" smtClean="0"/>
              <a:t>State may opt for F</a:t>
            </a:r>
            <a:r>
              <a:rPr sz="2400" dirty="0" smtClean="0"/>
              <a:t>ed</a:t>
            </a:r>
            <a:r>
              <a:rPr lang="en-US" sz="2400" dirty="0" smtClean="0"/>
              <a:t>eral</a:t>
            </a:r>
            <a:r>
              <a:rPr sz="2400" dirty="0" smtClean="0"/>
              <a:t> </a:t>
            </a:r>
            <a:r>
              <a:rPr sz="2400" dirty="0"/>
              <a:t>share </a:t>
            </a:r>
            <a:r>
              <a:rPr lang="en-US" sz="2400" dirty="0" smtClean="0"/>
              <a:t>&lt;</a:t>
            </a:r>
            <a:r>
              <a:rPr sz="2400" dirty="0" smtClean="0"/>
              <a:t>100</a:t>
            </a:r>
            <a:r>
              <a:rPr sz="2400" dirty="0"/>
              <a:t>% for Appalachian Development Highway System (ADHS) projects</a:t>
            </a:r>
          </a:p>
        </p:txBody>
      </p:sp>
      <p:sp>
        <p:nvSpPr>
          <p:cNvPr id="475" name="Shape 475"/>
          <p:cNvSpPr>
            <a:spLocks noGrp="1"/>
          </p:cNvSpPr>
          <p:nvPr>
            <p:ph type="sldNum" sz="quarter" idx="4294967295"/>
          </p:nvPr>
        </p:nvSpPr>
        <p:spPr>
          <a:xfrm>
            <a:off x="7513125" y="18288"/>
            <a:ext cx="1066800" cy="32918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  <a:t>29</a:t>
            </a:fld>
            <a:endParaRPr sz="1400">
              <a:solidFill>
                <a:srgbClr val="FFFFFF"/>
              </a:solidFill>
            </a:endParaRPr>
          </a:p>
        </p:txBody>
      </p:sp>
      <p:grpSp>
        <p:nvGrpSpPr>
          <p:cNvPr id="480" name="Group 480"/>
          <p:cNvGrpSpPr/>
          <p:nvPr/>
        </p:nvGrpSpPr>
        <p:grpSpPr>
          <a:xfrm>
            <a:off x="603924" y="76199"/>
            <a:ext cx="3049057" cy="228602"/>
            <a:chOff x="0" y="0"/>
            <a:chExt cx="3049055" cy="228600"/>
          </a:xfrm>
        </p:grpSpPr>
        <p:pic>
          <p:nvPicPr>
            <p:cNvPr id="476" name="image3.png" descr="H:\FHWA Graphics\White\FHWA_vertical_96dpi_300_wht.png"/>
            <p:cNvPicPr/>
            <p:nvPr/>
          </p:nvPicPr>
          <p:blipFill>
            <a:blip r:embed="rId3">
              <a:extLst/>
            </a:blip>
            <a:srcRect r="63103" b="64354"/>
            <a:stretch>
              <a:fillRect/>
            </a:stretch>
          </p:blipFill>
          <p:spPr>
            <a:xfrm>
              <a:off x="-1" y="-1"/>
              <a:ext cx="234276" cy="228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479" name="Group 479"/>
            <p:cNvGrpSpPr/>
            <p:nvPr/>
          </p:nvGrpSpPr>
          <p:grpSpPr>
            <a:xfrm>
              <a:off x="287375" y="19345"/>
              <a:ext cx="2761681" cy="209256"/>
              <a:chOff x="0" y="0"/>
              <a:chExt cx="2761679" cy="209254"/>
            </a:xfrm>
          </p:grpSpPr>
          <p:pic>
            <p:nvPicPr>
              <p:cNvPr id="477" name="image4.png" descr="H:\FHWA Graphics\White\FHWA_vertical_96dpi_600_wht.png"/>
              <p:cNvPicPr/>
              <p:nvPr/>
            </p:nvPicPr>
            <p:blipFill>
              <a:blip r:embed="rId4">
                <a:extLst/>
              </a:blip>
              <a:srcRect t="74813" b="10058"/>
              <a:stretch>
                <a:fillRect/>
              </a:stretch>
            </p:blipFill>
            <p:spPr>
              <a:xfrm>
                <a:off x="-1" y="-1"/>
                <a:ext cx="1371793" cy="20925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478" name="image4.png" descr="H:\FHWA Graphics\White\FHWA_vertical_96dpi_600_wht.png"/>
              <p:cNvPicPr/>
              <p:nvPr/>
            </p:nvPicPr>
            <p:blipFill>
              <a:blip r:embed="rId4">
                <a:extLst/>
              </a:blip>
              <a:srcRect t="89572"/>
              <a:stretch>
                <a:fillRect/>
              </a:stretch>
            </p:blipFill>
            <p:spPr>
              <a:xfrm>
                <a:off x="1389887" y="28435"/>
                <a:ext cx="1371793" cy="14424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482" name="Shape 482"/>
          <p:cNvSpPr/>
          <p:nvPr/>
        </p:nvSpPr>
        <p:spPr>
          <a:xfrm>
            <a:off x="6933062" y="814131"/>
            <a:ext cx="1624087" cy="350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spAutoFit/>
          </a:bodyPr>
          <a:lstStyle>
            <a:lvl1pPr algn="ctr">
              <a:defRPr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</a:rPr>
              <a:t>Drop slide?</a:t>
            </a:r>
          </a:p>
        </p:txBody>
      </p:sp>
    </p:spTree>
    <p:extLst>
      <p:ext uri="{BB962C8B-B14F-4D97-AF65-F5344CB8AC3E}">
        <p14:creationId xmlns:p14="http://schemas.microsoft.com/office/powerpoint/2010/main" val="441196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227" y="528282"/>
            <a:ext cx="8488111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$305 B (all modes) over FY2016-2020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7756812"/>
              </p:ext>
            </p:extLst>
          </p:nvPr>
        </p:nvGraphicFramePr>
        <p:xfrm>
          <a:off x="590514" y="1743961"/>
          <a:ext cx="7948908" cy="4101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7432"/>
                <a:gridCol w="2521476"/>
              </a:tblGrid>
              <a:tr h="755919">
                <a:tc>
                  <a:txBody>
                    <a:bodyPr/>
                    <a:lstStyle/>
                    <a:p>
                      <a:r>
                        <a:rPr lang="en-US" dirty="0" smtClean="0"/>
                        <a:t>Program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5-Year Funding</a:t>
                      </a:r>
                    </a:p>
                    <a:p>
                      <a:pPr algn="ctr"/>
                      <a:r>
                        <a:rPr lang="en-US" dirty="0" smtClean="0"/>
                        <a:t>(billions)</a:t>
                      </a:r>
                      <a:endParaRPr lang="en-US" dirty="0"/>
                    </a:p>
                  </a:txBody>
                  <a:tcPr/>
                </a:tc>
              </a:tr>
              <a:tr h="477946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 Bold"/>
                        </a:rPr>
                        <a:t>Federal Highway Administration</a:t>
                      </a:r>
                      <a:endParaRPr lang="en-US" sz="1800" b="0" i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 Bold"/>
                      </a:endParaRPr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lvl="0" algn="r">
                        <a:defRPr sz="1800" b="0" i="0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 Bold"/>
                        </a:rPr>
                        <a:t>$ 226.3</a:t>
                      </a:r>
                      <a:endParaRPr lang="en-US" sz="1800" b="0" i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 Bold"/>
                      </a:endParaRPr>
                    </a:p>
                  </a:txBody>
                  <a:tcPr marT="36576" marB="18288"/>
                </a:tc>
              </a:tr>
              <a:tr h="477946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 Bold"/>
                        </a:rPr>
                        <a:t>Federal Transit Administration</a:t>
                      </a:r>
                      <a:endParaRPr lang="en-US" sz="1800" b="0" i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 Bold"/>
                      </a:endParaRPr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lvl="0" algn="r">
                        <a:defRPr sz="1800" b="0" i="0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 Bold"/>
                        </a:rPr>
                        <a:t>61.1</a:t>
                      </a:r>
                      <a:endParaRPr lang="en-US" sz="1800" b="0" i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 Bold"/>
                      </a:endParaRPr>
                    </a:p>
                  </a:txBody>
                  <a:tcPr marT="36576" marB="18288"/>
                </a:tc>
              </a:tr>
              <a:tr h="477946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 Bold"/>
                        </a:rPr>
                        <a:t>Federal Motor Carrier Safety Administration</a:t>
                      </a:r>
                      <a:endParaRPr lang="en-US" sz="1800" b="0" i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 Bold"/>
                      </a:endParaRPr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lvl="0" algn="r">
                        <a:defRPr sz="1800" b="0" i="0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 Bold"/>
                        </a:rPr>
                        <a:t>3.2</a:t>
                      </a:r>
                    </a:p>
                  </a:txBody>
                  <a:tcPr marT="36576" marB="18288"/>
                </a:tc>
              </a:tr>
              <a:tr h="477946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 Bold"/>
                        </a:rPr>
                        <a:t>Pipeline and Hazardous Materials Administration</a:t>
                      </a:r>
                      <a:endParaRPr lang="en-US" sz="1800" b="0" i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 Bold"/>
                      </a:endParaRPr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lvl="0" algn="r">
                        <a:defRPr sz="1800" b="0" i="0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 Bold"/>
                        </a:rPr>
                        <a:t>0.4</a:t>
                      </a:r>
                    </a:p>
                  </a:txBody>
                  <a:tcPr marT="36576" marB="18288"/>
                </a:tc>
              </a:tr>
              <a:tr h="477946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 Bold"/>
                        </a:rPr>
                        <a:t>National Highway Traffic Safety Administration</a:t>
                      </a:r>
                      <a:endParaRPr lang="en-US" sz="1800" b="0" i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 Bold"/>
                      </a:endParaRPr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lvl="0" algn="r">
                        <a:defRPr sz="1800" b="0" i="0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 Bold"/>
                        </a:rPr>
                        <a:t>4.7</a:t>
                      </a:r>
                      <a:endParaRPr lang="en-US" sz="1800" b="0" i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 Bold"/>
                      </a:endParaRPr>
                    </a:p>
                  </a:txBody>
                  <a:tcPr marT="36576" marB="18288"/>
                </a:tc>
              </a:tr>
              <a:tr h="477946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 Bold"/>
                        </a:rPr>
                        <a:t>Federal Railroad Administration</a:t>
                      </a:r>
                      <a:endParaRPr lang="en-US" sz="1800" b="0" i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 Bold"/>
                      </a:endParaRPr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lvl="1" algn="r">
                        <a:defRPr sz="1800" b="0" i="0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 Bold"/>
                        </a:rPr>
                        <a:t>10.3</a:t>
                      </a:r>
                    </a:p>
                  </a:txBody>
                  <a:tcPr marT="36576" marB="18288"/>
                </a:tc>
              </a:tr>
              <a:tr h="477946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 Bold"/>
                        </a:rPr>
                        <a:t>     Total</a:t>
                      </a:r>
                      <a:endParaRPr lang="en-US" sz="1800" b="0" i="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 Bold"/>
                      </a:endParaRPr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lvl="0" algn="r">
                        <a:defRPr sz="1800" b="0" i="0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 Bold"/>
                        </a:rPr>
                        <a:t>305.0</a:t>
                      </a:r>
                    </a:p>
                  </a:txBody>
                  <a:tcPr marT="36576" marB="18288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756AFA4-B865-4C52-9144-5891E637B0B5}" type="slidenum">
              <a:rPr lang="en-US" smtClean="0"/>
              <a:pPr algn="r"/>
              <a:t>3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03925" y="76200"/>
            <a:ext cx="3049055" cy="228600"/>
            <a:chOff x="603925" y="76200"/>
            <a:chExt cx="3049055" cy="228600"/>
          </a:xfrm>
        </p:grpSpPr>
        <p:pic>
          <p:nvPicPr>
            <p:cNvPr id="7" name="Picture 5" descr="H:\FHWA Graphics\White\FHWA_vertical_96dpi_300_wht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3103" b="64354"/>
            <a:stretch/>
          </p:blipFill>
          <p:spPr bwMode="auto">
            <a:xfrm>
              <a:off x="603925" y="76200"/>
              <a:ext cx="234275" cy="2285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8" name="Group 7"/>
            <p:cNvGrpSpPr>
              <a:grpSpLocks noChangeAspect="1"/>
            </p:cNvGrpSpPr>
            <p:nvPr/>
          </p:nvGrpSpPr>
          <p:grpSpPr>
            <a:xfrm>
              <a:off x="891301" y="95546"/>
              <a:ext cx="2761679" cy="209254"/>
              <a:chOff x="342501" y="1469054"/>
              <a:chExt cx="5753499" cy="435946"/>
            </a:xfrm>
          </p:grpSpPr>
          <p:pic>
            <p:nvPicPr>
              <p:cNvPr id="9" name="Picture 9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4813" b="10059"/>
              <a:stretch/>
            </p:blipFill>
            <p:spPr bwMode="auto">
              <a:xfrm>
                <a:off x="342501" y="1469054"/>
                <a:ext cx="2857899" cy="43594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10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89572"/>
              <a:stretch/>
            </p:blipFill>
            <p:spPr bwMode="auto">
              <a:xfrm>
                <a:off x="3238101" y="1528295"/>
                <a:ext cx="2857899" cy="30050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137604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30825"/>
            <a:ext cx="7772400" cy="1772392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sz="2800" cap="none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Office of Policy &amp; Governmental Affairs</a:t>
            </a:r>
            <a:br>
              <a:rPr lang="en-US" sz="2800" cap="none" dirty="0" smtClean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n-US" sz="1600" cap="none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/>
            </a:r>
            <a:br>
              <a:rPr lang="en-US" sz="1600" cap="none" dirty="0" smtClean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n-US" sz="2500" cap="none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January 2016</a:t>
            </a:r>
            <a:endParaRPr lang="en-US" sz="2500" cap="none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85800" y="2971800"/>
            <a:ext cx="7848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609600" y="2204850"/>
            <a:ext cx="7772400" cy="13620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b="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cap="none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3925" y="4419600"/>
            <a:ext cx="8159075" cy="457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5799"/>
              </a:solidFill>
            </a:endParaRPr>
          </a:p>
        </p:txBody>
      </p:sp>
      <p:pic>
        <p:nvPicPr>
          <p:cNvPr id="1026" name="Picture 2" descr="H:\FHWA Graphics\White\FHWA_vertical_96dpi_600_wh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5029200"/>
            <a:ext cx="1270924" cy="1281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641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Highway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$226.3 B for highways over five years (FY 2016-2020)</a:t>
            </a:r>
          </a:p>
          <a:p>
            <a:pPr lvl="1"/>
            <a:r>
              <a:rPr lang="en-US" dirty="0" smtClean="0"/>
              <a:t>$225.2 B in contract authority</a:t>
            </a:r>
          </a:p>
          <a:p>
            <a:pPr lvl="1"/>
            <a:r>
              <a:rPr lang="en-US" dirty="0" smtClean="0"/>
              <a:t>$1.1 B from the General Fund</a:t>
            </a:r>
          </a:p>
          <a:p>
            <a:endParaRPr lang="en-US" sz="1100" dirty="0" smtClean="0"/>
          </a:p>
          <a:p>
            <a:pPr>
              <a:spcAft>
                <a:spcPts val="900"/>
              </a:spcAft>
            </a:pPr>
            <a:r>
              <a:rPr lang="en-US" dirty="0" smtClean="0"/>
              <a:t>Builds on the program structure and reforms of MAP-21</a:t>
            </a:r>
          </a:p>
          <a:p>
            <a:pPr>
              <a:spcAft>
                <a:spcPts val="900"/>
              </a:spcAft>
            </a:pPr>
            <a:r>
              <a:rPr lang="en-US" dirty="0" smtClean="0"/>
              <a:t>Continued </a:t>
            </a:r>
            <a:r>
              <a:rPr lang="en-US" dirty="0"/>
              <a:t>focus on accelerating project delivery</a:t>
            </a:r>
          </a:p>
          <a:p>
            <a:pPr>
              <a:spcAft>
                <a:spcPts val="900"/>
              </a:spcAft>
            </a:pPr>
            <a:r>
              <a:rPr lang="en-US" dirty="0" smtClean="0"/>
              <a:t>Adds a new freight formula and expands freight network</a:t>
            </a:r>
            <a:endParaRPr lang="en-US" dirty="0"/>
          </a:p>
          <a:p>
            <a:pPr>
              <a:spcAft>
                <a:spcPts val="900"/>
              </a:spcAft>
            </a:pPr>
            <a:r>
              <a:rPr lang="en-US" dirty="0" smtClean="0"/>
              <a:t>Adds a new discretionary program for nationally significant freight and highway projects</a:t>
            </a:r>
            <a:endParaRPr lang="en-US" sz="1000" dirty="0"/>
          </a:p>
          <a:p>
            <a:pPr>
              <a:spcAft>
                <a:spcPts val="900"/>
              </a:spcAft>
            </a:pPr>
            <a:r>
              <a:rPr lang="en-US" dirty="0" smtClean="0"/>
              <a:t>Provides a new </a:t>
            </a:r>
            <a:r>
              <a:rPr lang="en-US" dirty="0"/>
              <a:t>t</a:t>
            </a:r>
            <a:r>
              <a:rPr lang="en-US" dirty="0" smtClean="0"/>
              <a:t>ribal self-governance option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756AFA4-B865-4C52-9144-5891E637B0B5}" type="slidenum">
              <a:rPr lang="en-US" smtClean="0"/>
              <a:pPr algn="r"/>
              <a:t>4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03925" y="76200"/>
            <a:ext cx="3049055" cy="228600"/>
            <a:chOff x="603925" y="76200"/>
            <a:chExt cx="3049055" cy="228600"/>
          </a:xfrm>
        </p:grpSpPr>
        <p:pic>
          <p:nvPicPr>
            <p:cNvPr id="6" name="Picture 5" descr="H:\FHWA Graphics\White\FHWA_vertical_96dpi_300_wht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3103" b="64354"/>
            <a:stretch/>
          </p:blipFill>
          <p:spPr bwMode="auto">
            <a:xfrm>
              <a:off x="603925" y="76200"/>
              <a:ext cx="234275" cy="2285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" name="Group 6"/>
            <p:cNvGrpSpPr>
              <a:grpSpLocks noChangeAspect="1"/>
            </p:cNvGrpSpPr>
            <p:nvPr/>
          </p:nvGrpSpPr>
          <p:grpSpPr>
            <a:xfrm>
              <a:off x="891301" y="95546"/>
              <a:ext cx="2761679" cy="209254"/>
              <a:chOff x="342501" y="1469054"/>
              <a:chExt cx="5753499" cy="435946"/>
            </a:xfrm>
          </p:grpSpPr>
          <p:pic>
            <p:nvPicPr>
              <p:cNvPr id="8" name="Picture 9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4813" b="10059"/>
              <a:stretch/>
            </p:blipFill>
            <p:spPr bwMode="auto">
              <a:xfrm>
                <a:off x="342501" y="1469054"/>
                <a:ext cx="2857899" cy="43594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10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89572"/>
              <a:stretch/>
            </p:blipFill>
            <p:spPr bwMode="auto">
              <a:xfrm>
                <a:off x="3238101" y="1528295"/>
                <a:ext cx="2857899" cy="30050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368725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/>
          </p:cNvSpPr>
          <p:nvPr>
            <p:ph type="title"/>
          </p:nvPr>
        </p:nvSpPr>
        <p:spPr>
          <a:xfrm>
            <a:off x="361950" y="533400"/>
            <a:ext cx="8620126" cy="990600"/>
          </a:xfrm>
          <a:prstGeom prst="rect">
            <a:avLst/>
          </a:prstGeom>
        </p:spPr>
        <p:txBody>
          <a:bodyPr/>
          <a:lstStyle>
            <a:lvl1pPr>
              <a:defRPr sz="3500"/>
            </a:lvl1pPr>
          </a:lstStyle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sz="3500" spc="-100">
                <a:solidFill>
                  <a:srgbClr val="1F497D"/>
                </a:solidFill>
              </a:rPr>
              <a:t>Highway contract authority grows each year</a:t>
            </a:r>
          </a:p>
        </p:txBody>
      </p:sp>
      <p:graphicFrame>
        <p:nvGraphicFramePr>
          <p:cNvPr id="96" name="Chart 96"/>
          <p:cNvGraphicFramePr/>
          <p:nvPr>
            <p:extLst>
              <p:ext uri="{D42A27DB-BD31-4B8C-83A1-F6EECF244321}">
                <p14:modId xmlns:p14="http://schemas.microsoft.com/office/powerpoint/2010/main" val="1010844302"/>
              </p:ext>
            </p:extLst>
          </p:nvPr>
        </p:nvGraphicFramePr>
        <p:xfrm>
          <a:off x="370502" y="1514902"/>
          <a:ext cx="8459599" cy="5005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7" name="Shape 97"/>
          <p:cNvSpPr/>
          <p:nvPr/>
        </p:nvSpPr>
        <p:spPr>
          <a:xfrm>
            <a:off x="5210123" y="4209616"/>
            <a:ext cx="990598" cy="5668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pPr marL="121919" lvl="0" indent="-121919">
              <a:spcBef>
                <a:spcPts val="300"/>
              </a:spcBef>
              <a:buClr>
                <a:srgbClr val="4F81BD"/>
              </a:buClr>
              <a:buSzPct val="85000"/>
              <a:buFont typeface="Arial"/>
              <a:buChar char="•"/>
            </a:pPr>
            <a:r>
              <a:rPr sz="16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sz="1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sz="10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</a:p>
        </p:txBody>
      </p:sp>
      <p:sp>
        <p:nvSpPr>
          <p:cNvPr id="98" name="Shape 98"/>
          <p:cNvSpPr>
            <a:spLocks noGrp="1"/>
          </p:cNvSpPr>
          <p:nvPr>
            <p:ph type="sldNum" sz="quarter" idx="4294967295"/>
          </p:nvPr>
        </p:nvSpPr>
        <p:spPr>
          <a:xfrm>
            <a:off x="7513125" y="18288"/>
            <a:ext cx="1066800" cy="3291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  <a:t>5</a:t>
            </a:fld>
            <a:endParaRPr sz="1400">
              <a:solidFill>
                <a:srgbClr val="FFFFFF"/>
              </a:solidFill>
            </a:endParaRPr>
          </a:p>
        </p:txBody>
      </p:sp>
      <p:grpSp>
        <p:nvGrpSpPr>
          <p:cNvPr id="103" name="Group 103"/>
          <p:cNvGrpSpPr/>
          <p:nvPr/>
        </p:nvGrpSpPr>
        <p:grpSpPr>
          <a:xfrm>
            <a:off x="603924" y="76199"/>
            <a:ext cx="3049057" cy="228602"/>
            <a:chOff x="0" y="0"/>
            <a:chExt cx="3049055" cy="228600"/>
          </a:xfrm>
        </p:grpSpPr>
        <p:pic>
          <p:nvPicPr>
            <p:cNvPr id="99" name="image3.png" descr="H:\FHWA Graphics\White\FHWA_vertical_96dpi_300_wht.png"/>
            <p:cNvPicPr/>
            <p:nvPr/>
          </p:nvPicPr>
          <p:blipFill>
            <a:blip r:embed="rId4">
              <a:extLst/>
            </a:blip>
            <a:srcRect r="63103" b="64354"/>
            <a:stretch>
              <a:fillRect/>
            </a:stretch>
          </p:blipFill>
          <p:spPr>
            <a:xfrm>
              <a:off x="-1" y="-1"/>
              <a:ext cx="234276" cy="228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02" name="Group 102"/>
            <p:cNvGrpSpPr/>
            <p:nvPr/>
          </p:nvGrpSpPr>
          <p:grpSpPr>
            <a:xfrm>
              <a:off x="287375" y="19345"/>
              <a:ext cx="2761681" cy="209256"/>
              <a:chOff x="0" y="0"/>
              <a:chExt cx="2761679" cy="209254"/>
            </a:xfrm>
          </p:grpSpPr>
          <p:pic>
            <p:nvPicPr>
              <p:cNvPr id="100" name="image4.png" descr="H:\FHWA Graphics\White\FHWA_vertical_96dpi_600_wht.png"/>
              <p:cNvPicPr/>
              <p:nvPr/>
            </p:nvPicPr>
            <p:blipFill>
              <a:blip r:embed="rId5">
                <a:extLst/>
              </a:blip>
              <a:srcRect t="74813" b="10058"/>
              <a:stretch>
                <a:fillRect/>
              </a:stretch>
            </p:blipFill>
            <p:spPr>
              <a:xfrm>
                <a:off x="-1" y="-1"/>
                <a:ext cx="1371793" cy="20925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01" name="image4.png" descr="H:\FHWA Graphics\White\FHWA_vertical_96dpi_600_wht.png"/>
              <p:cNvPicPr/>
              <p:nvPr/>
            </p:nvPicPr>
            <p:blipFill>
              <a:blip r:embed="rId5">
                <a:extLst/>
              </a:blip>
              <a:srcRect t="89572"/>
              <a:stretch>
                <a:fillRect/>
              </a:stretch>
            </p:blipFill>
            <p:spPr>
              <a:xfrm>
                <a:off x="1389887" y="28435"/>
                <a:ext cx="1371793" cy="14424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</p:spTree>
    <p:extLst>
      <p:ext uri="{BB962C8B-B14F-4D97-AF65-F5344CB8AC3E}">
        <p14:creationId xmlns:p14="http://schemas.microsoft.com/office/powerpoint/2010/main" val="2814993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/>
          </p:cNvSpPr>
          <p:nvPr>
            <p:ph type="title"/>
          </p:nvPr>
        </p:nvSpPr>
        <p:spPr>
          <a:xfrm>
            <a:off x="609600" y="2362200"/>
            <a:ext cx="7772400" cy="22002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4800" cap="all" spc="-100">
                <a:solidFill>
                  <a:srgbClr val="FFFFFF"/>
                </a:solidFill>
              </a:rPr>
              <a:t>Apportioned programs</a:t>
            </a:r>
          </a:p>
        </p:txBody>
      </p:sp>
      <p:sp>
        <p:nvSpPr>
          <p:cNvPr id="108" name="Shape 108"/>
          <p:cNvSpPr>
            <a:spLocks noGrp="1"/>
          </p:cNvSpPr>
          <p:nvPr>
            <p:ph type="sldNum" sz="quarter" idx="4294967295"/>
          </p:nvPr>
        </p:nvSpPr>
        <p:spPr>
          <a:xfrm>
            <a:off x="7513125" y="18288"/>
            <a:ext cx="1066800" cy="32918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  <a:t>6</a:t>
            </a:fld>
            <a:endParaRPr sz="1400">
              <a:solidFill>
                <a:srgbClr val="FFFFFF"/>
              </a:solidFill>
            </a:endParaRPr>
          </a:p>
        </p:txBody>
      </p:sp>
      <p:grpSp>
        <p:nvGrpSpPr>
          <p:cNvPr id="113" name="Group 113"/>
          <p:cNvGrpSpPr/>
          <p:nvPr/>
        </p:nvGrpSpPr>
        <p:grpSpPr>
          <a:xfrm>
            <a:off x="603924" y="76199"/>
            <a:ext cx="3049057" cy="228602"/>
            <a:chOff x="0" y="0"/>
            <a:chExt cx="3049055" cy="228600"/>
          </a:xfrm>
        </p:grpSpPr>
        <p:pic>
          <p:nvPicPr>
            <p:cNvPr id="109" name="image3.png" descr="H:\FHWA Graphics\White\FHWA_vertical_96dpi_300_wht.png"/>
            <p:cNvPicPr/>
            <p:nvPr/>
          </p:nvPicPr>
          <p:blipFill>
            <a:blip r:embed="rId3">
              <a:extLst/>
            </a:blip>
            <a:srcRect r="63103" b="64354"/>
            <a:stretch>
              <a:fillRect/>
            </a:stretch>
          </p:blipFill>
          <p:spPr>
            <a:xfrm>
              <a:off x="-1" y="-1"/>
              <a:ext cx="234276" cy="228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12" name="Group 112"/>
            <p:cNvGrpSpPr/>
            <p:nvPr/>
          </p:nvGrpSpPr>
          <p:grpSpPr>
            <a:xfrm>
              <a:off x="287375" y="19345"/>
              <a:ext cx="2761681" cy="209256"/>
              <a:chOff x="0" y="0"/>
              <a:chExt cx="2761679" cy="209254"/>
            </a:xfrm>
          </p:grpSpPr>
          <p:pic>
            <p:nvPicPr>
              <p:cNvPr id="110" name="image4.png" descr="H:\FHWA Graphics\White\FHWA_vertical_96dpi_600_wht.png"/>
              <p:cNvPicPr/>
              <p:nvPr/>
            </p:nvPicPr>
            <p:blipFill>
              <a:blip r:embed="rId4">
                <a:extLst/>
              </a:blip>
              <a:srcRect t="74813" b="10058"/>
              <a:stretch>
                <a:fillRect/>
              </a:stretch>
            </p:blipFill>
            <p:spPr>
              <a:xfrm>
                <a:off x="-1" y="-1"/>
                <a:ext cx="1371793" cy="20925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11" name="image4.png" descr="H:\FHWA Graphics\White\FHWA_vertical_96dpi_600_wht.png"/>
              <p:cNvPicPr/>
              <p:nvPr/>
            </p:nvPicPr>
            <p:blipFill>
              <a:blip r:embed="rId4">
                <a:extLst/>
              </a:blip>
              <a:srcRect t="89572"/>
              <a:stretch>
                <a:fillRect/>
              </a:stretch>
            </p:blipFill>
            <p:spPr>
              <a:xfrm>
                <a:off x="1389887" y="28435"/>
                <a:ext cx="1371793" cy="14424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</p:spTree>
    <p:extLst>
      <p:ext uri="{BB962C8B-B14F-4D97-AF65-F5344CB8AC3E}">
        <p14:creationId xmlns:p14="http://schemas.microsoft.com/office/powerpoint/2010/main" val="1112381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440" y="447832"/>
            <a:ext cx="8229600" cy="990600"/>
          </a:xfrm>
        </p:spPr>
        <p:txBody>
          <a:bodyPr/>
          <a:lstStyle/>
          <a:p>
            <a:r>
              <a:rPr lang="en-US" dirty="0" smtClean="0"/>
              <a:t>Growth Varies by Program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6517418"/>
              </p:ext>
            </p:extLst>
          </p:nvPr>
        </p:nvGraphicFramePr>
        <p:xfrm>
          <a:off x="247651" y="1389417"/>
          <a:ext cx="8545474" cy="5172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4946"/>
                <a:gridCol w="1572511"/>
                <a:gridCol w="1868017"/>
              </a:tblGrid>
              <a:tr h="986347">
                <a:tc>
                  <a:txBody>
                    <a:bodyPr/>
                    <a:lstStyle/>
                    <a:p>
                      <a:r>
                        <a:rPr lang="en-US" dirty="0" smtClean="0"/>
                        <a:t>Program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Avg. Annual Funding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(millions)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Change from FY 2015</a:t>
                      </a:r>
                      <a:endParaRPr lang="en-US" dirty="0"/>
                    </a:p>
                  </a:txBody>
                  <a:tcPr/>
                </a:tc>
              </a:tr>
              <a:tr h="396045">
                <a:tc>
                  <a:txBody>
                    <a:bodyPr/>
                    <a:lstStyle/>
                    <a:p>
                      <a:r>
                        <a:rPr lang="en-US" sz="1800" b="0" i="0" dirty="0" smtClean="0"/>
                        <a:t>National Highway Performance Program</a:t>
                      </a:r>
                      <a:endParaRPr lang="en-US" sz="1800" b="0" i="0" dirty="0"/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/>
                        <a:t>$ 23,280</a:t>
                      </a:r>
                      <a:endParaRPr lang="en-US" sz="1700" i="0" dirty="0"/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/>
                        <a:t>+6.3%</a:t>
                      </a:r>
                      <a:endParaRPr lang="en-US" sz="1700" i="0" dirty="0"/>
                    </a:p>
                  </a:txBody>
                  <a:tcPr marT="36576" marB="18288"/>
                </a:tc>
              </a:tr>
              <a:tr h="394192">
                <a:tc>
                  <a:txBody>
                    <a:bodyPr/>
                    <a:lstStyle/>
                    <a:p>
                      <a:r>
                        <a:rPr lang="en-US" sz="1800" b="0" i="0" baseline="0" dirty="0" smtClean="0"/>
                        <a:t>Surface Transportation </a:t>
                      </a:r>
                      <a:r>
                        <a:rPr lang="en-US" sz="1800" b="0" i="0" u="sng" baseline="0" dirty="0" smtClean="0"/>
                        <a:t>Block Grant </a:t>
                      </a:r>
                      <a:r>
                        <a:rPr lang="en-US" sz="1800" b="0" i="0" baseline="0" dirty="0" smtClean="0"/>
                        <a:t>Program</a:t>
                      </a:r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/>
                        <a:t>11,654</a:t>
                      </a:r>
                      <a:endParaRPr lang="en-US" sz="1700" i="0" dirty="0"/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/>
                        <a:t>+15.6</a:t>
                      </a:r>
                      <a:endParaRPr lang="en-US" sz="1700" i="0" dirty="0"/>
                    </a:p>
                  </a:txBody>
                  <a:tcPr marT="36576" marB="18288"/>
                </a:tc>
              </a:tr>
              <a:tr h="370666">
                <a:tc>
                  <a:txBody>
                    <a:bodyPr/>
                    <a:lstStyle/>
                    <a:p>
                      <a:pPr lvl="1"/>
                      <a:r>
                        <a:rPr lang="en-US" sz="1700" b="0" i="1" dirty="0" smtClean="0"/>
                        <a:t>Transportation Alternatives Set-aside</a:t>
                      </a:r>
                      <a:endParaRPr lang="en-US" sz="1700" b="0" i="1" dirty="0"/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/>
                        <a:t>[760]</a:t>
                      </a:r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/>
                        <a:t>+3.3</a:t>
                      </a:r>
                    </a:p>
                  </a:txBody>
                  <a:tcPr marT="36576" marB="18288"/>
                </a:tc>
              </a:tr>
              <a:tr h="323179">
                <a:tc>
                  <a:txBody>
                    <a:bodyPr/>
                    <a:lstStyle/>
                    <a:p>
                      <a:pPr lvl="1"/>
                      <a:r>
                        <a:rPr lang="en-US" sz="1700" b="0" i="1" dirty="0" smtClean="0"/>
                        <a:t>Recreational Trails Program Set-aside</a:t>
                      </a:r>
                      <a:endParaRPr lang="en-US" sz="1700" b="0" i="1" dirty="0"/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/>
                        <a:t>[84]</a:t>
                      </a:r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/>
                        <a:t>0.0</a:t>
                      </a:r>
                    </a:p>
                  </a:txBody>
                  <a:tcPr marT="36576" marB="18288"/>
                </a:tc>
              </a:tr>
              <a:tr h="580573">
                <a:tc>
                  <a:txBody>
                    <a:bodyPr/>
                    <a:lstStyle/>
                    <a:p>
                      <a:pPr lvl="1"/>
                      <a:r>
                        <a:rPr lang="en-US" sz="1700" b="0" i="1" dirty="0" smtClean="0"/>
                        <a:t>Surface</a:t>
                      </a:r>
                      <a:r>
                        <a:rPr lang="en-US" sz="1700" b="0" i="1" baseline="0" dirty="0" smtClean="0"/>
                        <a:t> Transportation Block Grant Program (net of TA &amp; Rec Trails)</a:t>
                      </a:r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/>
                        <a:t>[10,809]</a:t>
                      </a:r>
                      <a:endParaRPr lang="en-US" sz="1700" i="0" dirty="0"/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/>
                        <a:t>+7.3</a:t>
                      </a:r>
                      <a:endParaRPr lang="en-US" sz="1700" i="0" dirty="0"/>
                    </a:p>
                  </a:txBody>
                  <a:tcPr marT="36576" marB="18288"/>
                </a:tc>
              </a:tr>
              <a:tr h="421282">
                <a:tc>
                  <a:txBody>
                    <a:bodyPr/>
                    <a:lstStyle/>
                    <a:p>
                      <a:r>
                        <a:rPr lang="en-US" sz="1800" b="0" i="0" dirty="0" smtClean="0"/>
                        <a:t>Congestion</a:t>
                      </a:r>
                      <a:r>
                        <a:rPr lang="en-US" sz="1800" b="0" i="0" baseline="0" dirty="0" smtClean="0"/>
                        <a:t> Mitigation &amp; Air Quality Improvement</a:t>
                      </a:r>
                      <a:endParaRPr lang="en-US" sz="1800" b="0" i="0" dirty="0"/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/>
                        <a:t>2,405</a:t>
                      </a:r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/>
                        <a:t>+6.1</a:t>
                      </a:r>
                    </a:p>
                  </a:txBody>
                  <a:tcPr marT="36576" marB="18288"/>
                </a:tc>
              </a:tr>
              <a:tr h="463222">
                <a:tc>
                  <a:txBody>
                    <a:bodyPr/>
                    <a:lstStyle/>
                    <a:p>
                      <a:r>
                        <a:rPr lang="en-US" sz="1800" b="0" i="0" dirty="0" smtClean="0"/>
                        <a:t>Highway</a:t>
                      </a:r>
                      <a:r>
                        <a:rPr lang="en-US" sz="1800" b="0" i="0" baseline="0" dirty="0" smtClean="0"/>
                        <a:t> Safety Improvement Program</a:t>
                      </a:r>
                      <a:endParaRPr lang="en-US" sz="1800" b="0" i="0" dirty="0"/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>
                          <a:solidFill>
                            <a:schemeClr val="tx1"/>
                          </a:solidFill>
                        </a:rPr>
                        <a:t>2,317</a:t>
                      </a:r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>
                          <a:solidFill>
                            <a:schemeClr val="tx1"/>
                          </a:solidFill>
                        </a:rPr>
                        <a:t>+5.7</a:t>
                      </a:r>
                    </a:p>
                  </a:txBody>
                  <a:tcPr marT="36576" marB="18288"/>
                </a:tc>
              </a:tr>
              <a:tr h="420133">
                <a:tc>
                  <a:txBody>
                    <a:bodyPr/>
                    <a:lstStyle/>
                    <a:p>
                      <a:r>
                        <a:rPr lang="en-US" sz="1800" b="0" i="0" dirty="0" smtClean="0"/>
                        <a:t>Railway-Highway</a:t>
                      </a:r>
                      <a:r>
                        <a:rPr lang="en-US" sz="1800" b="0" i="0" baseline="0" dirty="0" smtClean="0"/>
                        <a:t> Crossings Program</a:t>
                      </a:r>
                      <a:endParaRPr lang="en-US" sz="1800" b="0" i="0" dirty="0"/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/>
                        <a:t>235</a:t>
                      </a:r>
                      <a:endParaRPr lang="en-US" sz="1700" i="0" dirty="0"/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/>
                        <a:t>+6.8</a:t>
                      </a:r>
                      <a:endParaRPr lang="en-US" sz="1700" i="0" dirty="0"/>
                    </a:p>
                  </a:txBody>
                  <a:tcPr marT="36576" marB="18288"/>
                </a:tc>
              </a:tr>
              <a:tr h="421828">
                <a:tc>
                  <a:txBody>
                    <a:bodyPr/>
                    <a:lstStyle/>
                    <a:p>
                      <a:r>
                        <a:rPr lang="en-US" sz="1800" b="0" i="0" dirty="0" smtClean="0"/>
                        <a:t>Metropolitan Planning</a:t>
                      </a:r>
                      <a:endParaRPr lang="en-US" sz="1800" b="0" i="0" dirty="0"/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/>
                        <a:t>343</a:t>
                      </a:r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i="0" dirty="0" smtClean="0"/>
                        <a:t>+9.5</a:t>
                      </a:r>
                    </a:p>
                  </a:txBody>
                  <a:tcPr marT="36576" marB="18288"/>
                </a:tc>
              </a:tr>
              <a:tr h="394538">
                <a:tc>
                  <a:txBody>
                    <a:bodyPr/>
                    <a:lstStyle/>
                    <a:p>
                      <a:r>
                        <a:rPr lang="en-US" sz="1800" b="0" i="0" dirty="0" smtClean="0">
                          <a:solidFill>
                            <a:schemeClr val="tx1"/>
                          </a:solidFill>
                        </a:rPr>
                        <a:t>National Highway Freight Program</a:t>
                      </a:r>
                      <a:endParaRPr lang="en-US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i="0" dirty="0" smtClean="0">
                          <a:solidFill>
                            <a:schemeClr val="tx1"/>
                          </a:solidFill>
                        </a:rPr>
                        <a:t>1,249</a:t>
                      </a:r>
                    </a:p>
                  </a:txBody>
                  <a:tcPr marT="36576" marB="18288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dirty="0" smtClean="0">
                          <a:solidFill>
                            <a:schemeClr val="accent6"/>
                          </a:solidFill>
                        </a:rPr>
                        <a:t>NEW  </a:t>
                      </a:r>
                      <a:r>
                        <a:rPr lang="en-US" sz="1700" i="0" dirty="0" smtClean="0">
                          <a:solidFill>
                            <a:schemeClr val="tx1"/>
                          </a:solidFill>
                        </a:rPr>
                        <a:t>+100.0</a:t>
                      </a:r>
                    </a:p>
                  </a:txBody>
                  <a:tcPr marT="36576" marB="18288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756AFA4-B865-4C52-9144-5891E637B0B5}" type="slidenum">
              <a:rPr lang="en-US" smtClean="0"/>
              <a:pPr algn="r"/>
              <a:t>7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03925" y="76200"/>
            <a:ext cx="3049055" cy="228600"/>
            <a:chOff x="603925" y="76200"/>
            <a:chExt cx="3049055" cy="228600"/>
          </a:xfrm>
        </p:grpSpPr>
        <p:pic>
          <p:nvPicPr>
            <p:cNvPr id="7" name="Picture 5" descr="H:\FHWA Graphics\White\FHWA_vertical_96dpi_300_wht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3103" b="64354"/>
            <a:stretch/>
          </p:blipFill>
          <p:spPr bwMode="auto">
            <a:xfrm>
              <a:off x="603925" y="76200"/>
              <a:ext cx="234275" cy="2285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8" name="Group 7"/>
            <p:cNvGrpSpPr>
              <a:grpSpLocks noChangeAspect="1"/>
            </p:cNvGrpSpPr>
            <p:nvPr/>
          </p:nvGrpSpPr>
          <p:grpSpPr>
            <a:xfrm>
              <a:off x="891301" y="95546"/>
              <a:ext cx="2761679" cy="209254"/>
              <a:chOff x="342501" y="1469054"/>
              <a:chExt cx="5753499" cy="435946"/>
            </a:xfrm>
          </p:grpSpPr>
          <p:pic>
            <p:nvPicPr>
              <p:cNvPr id="9" name="Picture 9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4813" b="10059"/>
              <a:stretch/>
            </p:blipFill>
            <p:spPr bwMode="auto">
              <a:xfrm>
                <a:off x="342501" y="1469054"/>
                <a:ext cx="2857899" cy="43594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10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89572"/>
              <a:stretch/>
            </p:blipFill>
            <p:spPr bwMode="auto">
              <a:xfrm>
                <a:off x="3238101" y="1528295"/>
                <a:ext cx="2857899" cy="30050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352642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9656375"/>
              </p:ext>
            </p:extLst>
          </p:nvPr>
        </p:nvGraphicFramePr>
        <p:xfrm>
          <a:off x="426720" y="1325881"/>
          <a:ext cx="8229600" cy="5205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174" y="324504"/>
            <a:ext cx="8858250" cy="990600"/>
          </a:xfrm>
        </p:spPr>
        <p:txBody>
          <a:bodyPr>
            <a:noAutofit/>
          </a:bodyPr>
          <a:lstStyle/>
          <a:p>
            <a:r>
              <a:rPr lang="en-US" sz="3800" dirty="0" smtClean="0"/>
              <a:t>92% of Highway </a:t>
            </a:r>
            <a:r>
              <a:rPr lang="en-US" sz="3800" dirty="0"/>
              <a:t>F</a:t>
            </a:r>
            <a:r>
              <a:rPr lang="en-US" sz="3800" dirty="0" smtClean="0"/>
              <a:t>unds Are Apportioned</a:t>
            </a:r>
            <a:endParaRPr lang="en-US" sz="3800" dirty="0"/>
          </a:p>
        </p:txBody>
      </p:sp>
      <p:sp>
        <p:nvSpPr>
          <p:cNvPr id="3" name="TextBox 2"/>
          <p:cNvSpPr txBox="1"/>
          <p:nvPr/>
        </p:nvSpPr>
        <p:spPr>
          <a:xfrm>
            <a:off x="3320510" y="1765069"/>
            <a:ext cx="8689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CMAQ</a:t>
            </a:r>
            <a:endParaRPr lang="en-US" sz="16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117673" y="6215716"/>
            <a:ext cx="405671" cy="76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499360" y="1780644"/>
            <a:ext cx="710792" cy="778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756AFA4-B865-4C52-9144-5891E637B0B5}" type="slidenum">
              <a:rPr lang="en-US" smtClean="0"/>
              <a:pPr algn="r"/>
              <a:t>8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603925" y="76200"/>
            <a:ext cx="3049055" cy="228600"/>
            <a:chOff x="603925" y="76200"/>
            <a:chExt cx="3049055" cy="228600"/>
          </a:xfrm>
        </p:grpSpPr>
        <p:pic>
          <p:nvPicPr>
            <p:cNvPr id="11" name="Picture 5" descr="H:\FHWA Graphics\White\FHWA_vertical_96dpi_300_wht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3103" b="64354"/>
            <a:stretch/>
          </p:blipFill>
          <p:spPr bwMode="auto">
            <a:xfrm>
              <a:off x="603925" y="76200"/>
              <a:ext cx="234275" cy="2285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2" name="Group 11"/>
            <p:cNvGrpSpPr>
              <a:grpSpLocks noChangeAspect="1"/>
            </p:cNvGrpSpPr>
            <p:nvPr/>
          </p:nvGrpSpPr>
          <p:grpSpPr>
            <a:xfrm>
              <a:off x="891301" y="95546"/>
              <a:ext cx="2761679" cy="209254"/>
              <a:chOff x="342501" y="1469054"/>
              <a:chExt cx="5753499" cy="435946"/>
            </a:xfrm>
          </p:grpSpPr>
          <p:pic>
            <p:nvPicPr>
              <p:cNvPr id="14" name="Picture 9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4813" b="10059"/>
              <a:stretch/>
            </p:blipFill>
            <p:spPr bwMode="auto">
              <a:xfrm>
                <a:off x="342501" y="1469054"/>
                <a:ext cx="2857899" cy="43594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10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89572"/>
              <a:stretch/>
            </p:blipFill>
            <p:spPr bwMode="auto">
              <a:xfrm>
                <a:off x="3238101" y="1528295"/>
                <a:ext cx="2857899" cy="30050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16" name="TextBox 1"/>
          <p:cNvSpPr txBox="1"/>
          <p:nvPr/>
        </p:nvSpPr>
        <p:spPr>
          <a:xfrm>
            <a:off x="161894" y="6531137"/>
            <a:ext cx="5534056" cy="26344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 smtClean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107616" y="2264545"/>
            <a:ext cx="391744" cy="2195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8002" y="2484120"/>
            <a:ext cx="1639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Transportation Alternatives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951831" y="1946707"/>
            <a:ext cx="12507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Rec Trails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1215142" y="1396818"/>
            <a:ext cx="1751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Grade Crossings</a:t>
            </a:r>
            <a:endParaRPr lang="en-US" sz="1600" dirty="0"/>
          </a:p>
        </p:txBody>
      </p:sp>
      <p:sp>
        <p:nvSpPr>
          <p:cNvPr id="21" name="TextBox 1"/>
          <p:cNvSpPr txBox="1"/>
          <p:nvPr/>
        </p:nvSpPr>
        <p:spPr>
          <a:xfrm>
            <a:off x="2440819" y="3588457"/>
            <a:ext cx="1935882" cy="107358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bg1"/>
                </a:solidFill>
              </a:rPr>
              <a:t>Surface Transportation Block Grant (STBG) Program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43285" y="6192583"/>
            <a:ext cx="1639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Metro Planning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4876143" y="3338602"/>
            <a:ext cx="16396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National Highway Performance Program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90895" y="1273708"/>
            <a:ext cx="18445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National Highway Freight Program</a:t>
            </a:r>
            <a:endParaRPr lang="en-US" sz="1600" dirty="0"/>
          </a:p>
        </p:txBody>
      </p:sp>
      <p:sp>
        <p:nvSpPr>
          <p:cNvPr id="25" name="TextBox 1"/>
          <p:cNvSpPr txBox="1"/>
          <p:nvPr/>
        </p:nvSpPr>
        <p:spPr>
          <a:xfrm>
            <a:off x="6696731" y="5704667"/>
            <a:ext cx="1981195" cy="81730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/>
              <a:t>$207.4 B</a:t>
            </a:r>
            <a:br>
              <a:rPr lang="en-US" sz="2000" b="1" dirty="0" smtClean="0"/>
            </a:br>
            <a:r>
              <a:rPr lang="en-US" sz="2000" b="1" dirty="0" smtClean="0"/>
              <a:t>over 5 years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93283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NHPP and STP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5579061"/>
              </p:ext>
            </p:extLst>
          </p:nvPr>
        </p:nvGraphicFramePr>
        <p:xfrm>
          <a:off x="457200" y="1600200"/>
          <a:ext cx="8413845" cy="478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6271"/>
                <a:gridCol w="7577574"/>
              </a:tblGrid>
              <a:tr h="439535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Prgm</a:t>
                      </a:r>
                      <a:endParaRPr lang="en-US" dirty="0"/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Changes</a:t>
                      </a:r>
                      <a:endParaRPr lang="en-US" dirty="0"/>
                    </a:p>
                  </a:txBody>
                  <a:tcPr/>
                </a:tc>
              </a:tr>
              <a:tr h="1468943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NHPP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spcAft>
                          <a:spcPts val="9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TIFIA costs and V2I communication equipment now eligible  </a:t>
                      </a:r>
                    </a:p>
                    <a:p>
                      <a:pPr marL="285750" indent="-2857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Bridge resurfacing/preservation/reconstruction on </a:t>
                      </a:r>
                      <a:r>
                        <a:rPr lang="en-US" u="sng" baseline="0" dirty="0" smtClean="0">
                          <a:solidFill>
                            <a:schemeClr val="tx1"/>
                          </a:solidFill>
                        </a:rPr>
                        <a:t>non-NHS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Federal-aid highways now eligible</a:t>
                      </a:r>
                    </a:p>
                  </a:txBody>
                  <a:tcPr/>
                </a:tc>
              </a:tr>
              <a:tr h="287324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spcAft>
                          <a:spcPts val="9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Renamed: Surface</a:t>
                      </a:r>
                      <a:r>
                        <a:rPr lang="en-US" baseline="0" dirty="0" smtClean="0"/>
                        <a:t> Transportation </a:t>
                      </a:r>
                      <a:r>
                        <a:rPr lang="en-US" u="sng" baseline="0" dirty="0" smtClean="0"/>
                        <a:t>Block Grant </a:t>
                      </a:r>
                      <a:r>
                        <a:rPr lang="en-US" baseline="0" dirty="0" smtClean="0"/>
                        <a:t>Program (STBG)</a:t>
                      </a:r>
                      <a:endParaRPr lang="en-US" dirty="0" smtClean="0"/>
                    </a:p>
                    <a:p>
                      <a:pPr marL="285750" indent="-285750" algn="l">
                        <a:spcAft>
                          <a:spcPts val="9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Eligibilities restated with none eliminated; new eligibilities for TIFIA costs, State P3 office, V2I communication equipment</a:t>
                      </a:r>
                    </a:p>
                    <a:p>
                      <a:pPr marL="285750" indent="-285750" algn="l">
                        <a:spcAft>
                          <a:spcPts val="9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In border States, up to 5% for infrastructure projects eligible under the SAFETEA-LU border program</a:t>
                      </a:r>
                    </a:p>
                    <a:p>
                      <a:pPr marL="285750" indent="-285750" algn="l">
                        <a:spcAft>
                          <a:spcPts val="9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More suballocation:</a:t>
                      </a:r>
                      <a:r>
                        <a:rPr lang="en-US" baseline="0" dirty="0" smtClean="0"/>
                        <a:t> +1%/year up to 55% (vs. 50% today)</a:t>
                      </a:r>
                    </a:p>
                    <a:p>
                      <a:pPr marL="285750" indent="-285750" algn="l">
                        <a:spcAft>
                          <a:spcPts val="9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Set-asides for Transportation Alternatives and Recreational Trails (see next slide)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756AFA4-B865-4C52-9144-5891E637B0B5}" type="slidenum">
              <a:rPr lang="en-US" smtClean="0"/>
              <a:pPr algn="r"/>
              <a:t>9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03925" y="76200"/>
            <a:ext cx="3049055" cy="228600"/>
            <a:chOff x="603925" y="76200"/>
            <a:chExt cx="3049055" cy="228600"/>
          </a:xfrm>
        </p:grpSpPr>
        <p:pic>
          <p:nvPicPr>
            <p:cNvPr id="6" name="Picture 5" descr="H:\FHWA Graphics\White\FHWA_vertical_96dpi_300_wht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3103" b="64354"/>
            <a:stretch/>
          </p:blipFill>
          <p:spPr bwMode="auto">
            <a:xfrm>
              <a:off x="603925" y="76200"/>
              <a:ext cx="234275" cy="2285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" name="Group 6"/>
            <p:cNvGrpSpPr>
              <a:grpSpLocks noChangeAspect="1"/>
            </p:cNvGrpSpPr>
            <p:nvPr/>
          </p:nvGrpSpPr>
          <p:grpSpPr>
            <a:xfrm>
              <a:off x="891301" y="95546"/>
              <a:ext cx="2761679" cy="209254"/>
              <a:chOff x="342501" y="1469054"/>
              <a:chExt cx="5753499" cy="435946"/>
            </a:xfrm>
          </p:grpSpPr>
          <p:pic>
            <p:nvPicPr>
              <p:cNvPr id="8" name="Picture 9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4813" b="10059"/>
              <a:stretch/>
            </p:blipFill>
            <p:spPr bwMode="auto">
              <a:xfrm>
                <a:off x="342501" y="1469054"/>
                <a:ext cx="2857899" cy="43594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10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89572"/>
              <a:stretch/>
            </p:blipFill>
            <p:spPr bwMode="auto">
              <a:xfrm>
                <a:off x="3238101" y="1528295"/>
                <a:ext cx="2857899" cy="30050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297296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16560</TotalTime>
  <Words>1903</Words>
  <Application>Microsoft Office PowerPoint</Application>
  <PresentationFormat>On-screen Show (4:3)</PresentationFormat>
  <Paragraphs>364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Clarity</vt:lpstr>
      <vt:lpstr> P.L. 114-94 Fixing America’s Surface Transportation (FAST) Act</vt:lpstr>
      <vt:lpstr>FAST Act</vt:lpstr>
      <vt:lpstr>$305 B (all modes) over FY2016-2020</vt:lpstr>
      <vt:lpstr>Key Highway Facts</vt:lpstr>
      <vt:lpstr>Highway contract authority grows each year</vt:lpstr>
      <vt:lpstr>Apportioned programs</vt:lpstr>
      <vt:lpstr>Growth Varies by Program</vt:lpstr>
      <vt:lpstr>92% of Highway Funds Are Apportioned</vt:lpstr>
      <vt:lpstr>Changes to NHPP and STP</vt:lpstr>
      <vt:lpstr>Changes to TAP, CMAQ, and HSIP</vt:lpstr>
      <vt:lpstr>Freight</vt:lpstr>
      <vt:lpstr>National Highway Freight Program | NEW</vt:lpstr>
      <vt:lpstr>Natl. Significant Freight &amp; Hwy. Projects | NEW</vt:lpstr>
      <vt:lpstr>Other Freight Provisions</vt:lpstr>
      <vt:lpstr>Federal lands &amp; Tribal</vt:lpstr>
      <vt:lpstr>Federal Lands &amp; Tribal Programs</vt:lpstr>
      <vt:lpstr>Federal/Tribal Lands Program Changes</vt:lpstr>
      <vt:lpstr>Tribal Self-Governance Program | NEW</vt:lpstr>
      <vt:lpstr>Research, development, technology &amp; Education</vt:lpstr>
      <vt:lpstr>RDT&amp;E Funding</vt:lpstr>
      <vt:lpstr>Planning, Performance &amp; Project Delivery</vt:lpstr>
      <vt:lpstr>Planning &amp; Performance</vt:lpstr>
      <vt:lpstr>Accelerating Project Delivery</vt:lpstr>
      <vt:lpstr>Accelerating Project Delivery, cont’d</vt:lpstr>
      <vt:lpstr>Other Programs &amp; PROVISIONS</vt:lpstr>
      <vt:lpstr>TIFIA and Ferry Boat Programs</vt:lpstr>
      <vt:lpstr>Tolling/HOV</vt:lpstr>
      <vt:lpstr>Highway Design</vt:lpstr>
      <vt:lpstr>Other Provisions</vt:lpstr>
      <vt:lpstr>Office of Policy &amp; Governmental Affairs  January 2016</vt:lpstr>
    </vt:vector>
  </TitlesOfParts>
  <Company>DOT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provisions in senate bill</dc:title>
  <dc:creator>carolyn edwards</dc:creator>
  <cp:lastModifiedBy>Kohr, Todd (FHWA)</cp:lastModifiedBy>
  <cp:revision>698</cp:revision>
  <cp:lastPrinted>2015-12-31T17:19:11Z</cp:lastPrinted>
  <dcterms:created xsi:type="dcterms:W3CDTF">2015-06-16T17:11:31Z</dcterms:created>
  <dcterms:modified xsi:type="dcterms:W3CDTF">2016-01-07T03:22:23Z</dcterms:modified>
</cp:coreProperties>
</file>