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4"/>
  </p:sldMasterIdLst>
  <p:notesMasterIdLst>
    <p:notesMasterId r:id="rId29"/>
  </p:notesMasterIdLst>
  <p:handoutMasterIdLst>
    <p:handoutMasterId r:id="rId30"/>
  </p:handoutMasterIdLst>
  <p:sldIdLst>
    <p:sldId id="256" r:id="rId5"/>
    <p:sldId id="282" r:id="rId6"/>
    <p:sldId id="320" r:id="rId7"/>
    <p:sldId id="330" r:id="rId8"/>
    <p:sldId id="346" r:id="rId9"/>
    <p:sldId id="347" r:id="rId10"/>
    <p:sldId id="326" r:id="rId11"/>
    <p:sldId id="288" r:id="rId12"/>
    <p:sldId id="287" r:id="rId13"/>
    <p:sldId id="295" r:id="rId14"/>
    <p:sldId id="336" r:id="rId15"/>
    <p:sldId id="275" r:id="rId16"/>
    <p:sldId id="304" r:id="rId17"/>
    <p:sldId id="337" r:id="rId18"/>
    <p:sldId id="332" r:id="rId19"/>
    <p:sldId id="303" r:id="rId20"/>
    <p:sldId id="348" r:id="rId21"/>
    <p:sldId id="351" r:id="rId22"/>
    <p:sldId id="349" r:id="rId23"/>
    <p:sldId id="350" r:id="rId24"/>
    <p:sldId id="352" r:id="rId25"/>
    <p:sldId id="302" r:id="rId26"/>
    <p:sldId id="311" r:id="rId27"/>
    <p:sldId id="273" r:id="rId28"/>
  </p:sldIdLst>
  <p:sldSz cx="9144000" cy="6858000" type="screen4x3"/>
  <p:notesSz cx="7086600" cy="93726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lynn" initials="f" lastIdx="7" clrIdx="0"/>
  <p:cmAuthor id="1" name="test" initials="t"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5B7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05" autoAdjust="0"/>
    <p:restoredTop sz="91635" autoAdjust="0"/>
  </p:normalViewPr>
  <p:slideViewPr>
    <p:cSldViewPr snapToGrid="0">
      <p:cViewPr>
        <p:scale>
          <a:sx n="110" d="100"/>
          <a:sy n="110" d="100"/>
        </p:scale>
        <p:origin x="-293" y="3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82"/>
    </p:cViewPr>
  </p:sorterViewPr>
  <p:notesViewPr>
    <p:cSldViewPr snapToGrid="0">
      <p:cViewPr>
        <p:scale>
          <a:sx n="100" d="100"/>
          <a:sy n="100" d="100"/>
        </p:scale>
        <p:origin x="-1842" y="234"/>
      </p:cViewPr>
      <p:guideLst>
        <p:guide orient="horz" pos="2952"/>
        <p:guide pos="22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Sheet1!#REF!</c:f>
              <c:strCache>
                <c:ptCount val="1"/>
                <c:pt idx="0">
                  <c:v>#REF!</c:v>
                </c:pt>
              </c:strCache>
            </c:strRef>
          </c:tx>
          <c:dLbls>
            <c:txPr>
              <a:bodyPr/>
              <a:lstStyle/>
              <a:p>
                <a:pPr>
                  <a:defRPr sz="1200"/>
                </a:pPr>
                <a:endParaRPr lang="en-US"/>
              </a:p>
            </c:txPr>
            <c:showLegendKey val="0"/>
            <c:showVal val="1"/>
            <c:showCatName val="1"/>
            <c:showSerName val="0"/>
            <c:showPercent val="0"/>
            <c:showBubbleSize val="0"/>
            <c:showLeaderLines val="1"/>
          </c:dLbls>
          <c:cat>
            <c:strRef>
              <c:f>Sheet1!$A$2:$A$12</c:f>
              <c:strCache>
                <c:ptCount val="11"/>
                <c:pt idx="0">
                  <c:v>Urbanized Area Formula</c:v>
                </c:pt>
                <c:pt idx="1">
                  <c:v>State of Good Repair Formula</c:v>
                </c:pt>
                <c:pt idx="2">
                  <c:v>Planning Programs</c:v>
                </c:pt>
                <c:pt idx="3">
                  <c:v>Bus and Bus Facilities Formula</c:v>
                </c:pt>
                <c:pt idx="4">
                  <c:v>Seniors &amp; Disabled</c:v>
                </c:pt>
                <c:pt idx="5">
                  <c:v>Growing States &amp; High Density</c:v>
                </c:pt>
                <c:pt idx="6">
                  <c:v>TOD Pilot</c:v>
                </c:pt>
                <c:pt idx="7">
                  <c:v>Rural Formula</c:v>
                </c:pt>
                <c:pt idx="8">
                  <c:v>Research</c:v>
                </c:pt>
                <c:pt idx="9">
                  <c:v>Capital Investment Grants</c:v>
                </c:pt>
                <c:pt idx="10">
                  <c:v>Administrative Expenses</c:v>
                </c:pt>
              </c:strCache>
            </c:strRef>
          </c:cat>
          <c:val>
            <c:numRef>
              <c:f>Sheet1!$B$2:$B$12</c:f>
              <c:numCache>
                <c:formatCode>"$"#,##0_);[Red]\("$"#,##0\)</c:formatCode>
                <c:ptCount val="11"/>
                <c:pt idx="0">
                  <c:v>4458</c:v>
                </c:pt>
                <c:pt idx="1">
                  <c:v>2216</c:v>
                </c:pt>
                <c:pt idx="2">
                  <c:v>128</c:v>
                </c:pt>
                <c:pt idx="3">
                  <c:v>428</c:v>
                </c:pt>
                <c:pt idx="4">
                  <c:v>258</c:v>
                </c:pt>
                <c:pt idx="5">
                  <c:v>526</c:v>
                </c:pt>
                <c:pt idx="6">
                  <c:v>10</c:v>
                </c:pt>
                <c:pt idx="7">
                  <c:v>608</c:v>
                </c:pt>
                <c:pt idx="8" formatCode="&quot;$&quot;#,##0.00_);[Red]\(&quot;$&quot;#,##0.00\)">
                  <c:v>76.5</c:v>
                </c:pt>
                <c:pt idx="9">
                  <c:v>2120</c:v>
                </c:pt>
                <c:pt idx="10">
                  <c:v>105</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Lbls>
            <c:txPr>
              <a:bodyPr/>
              <a:lstStyle/>
              <a:p>
                <a:pPr>
                  <a:defRPr sz="1200"/>
                </a:pPr>
                <a:endParaRPr lang="en-US"/>
              </a:p>
            </c:txPr>
            <c:showLegendKey val="0"/>
            <c:showVal val="1"/>
            <c:showCatName val="1"/>
            <c:showSerName val="0"/>
            <c:showPercent val="0"/>
            <c:showBubbleSize val="0"/>
            <c:showLeaderLines val="1"/>
          </c:dLbls>
          <c:cat>
            <c:strRef>
              <c:f>Sheet1!$A$2:$A$12</c:f>
              <c:strCache>
                <c:ptCount val="11"/>
                <c:pt idx="0">
                  <c:v>Urbanized Area Formula</c:v>
                </c:pt>
                <c:pt idx="1">
                  <c:v>State of Good Repair Formula</c:v>
                </c:pt>
                <c:pt idx="2">
                  <c:v>Planning Programs</c:v>
                </c:pt>
                <c:pt idx="3">
                  <c:v>Bus and Bus Facilities Formula</c:v>
                </c:pt>
                <c:pt idx="4">
                  <c:v>Seniors &amp; Disabled</c:v>
                </c:pt>
                <c:pt idx="5">
                  <c:v>Growing States &amp; High Density</c:v>
                </c:pt>
                <c:pt idx="6">
                  <c:v>TOD Pilot</c:v>
                </c:pt>
                <c:pt idx="7">
                  <c:v>Rural Formula</c:v>
                </c:pt>
                <c:pt idx="8">
                  <c:v>Research</c:v>
                </c:pt>
                <c:pt idx="9">
                  <c:v>Capital Investment Grants</c:v>
                </c:pt>
                <c:pt idx="10">
                  <c:v>Administrative Expenses</c:v>
                </c:pt>
              </c:strCache>
            </c:strRef>
          </c:cat>
          <c:val>
            <c:numRef>
              <c:f>Sheet1!$B$2:$B$12</c:f>
              <c:numCache>
                <c:formatCode>_("$"* #,##0_);_("$"* \(#,##0\);_("$"* "-"??_);_(@_)</c:formatCode>
                <c:ptCount val="11"/>
                <c:pt idx="0">
                  <c:v>4538</c:v>
                </c:pt>
                <c:pt idx="1">
                  <c:v>2507</c:v>
                </c:pt>
                <c:pt idx="2">
                  <c:v>130</c:v>
                </c:pt>
                <c:pt idx="3">
                  <c:v>696</c:v>
                </c:pt>
                <c:pt idx="4">
                  <c:v>263</c:v>
                </c:pt>
                <c:pt idx="5">
                  <c:v>536</c:v>
                </c:pt>
                <c:pt idx="6">
                  <c:v>10</c:v>
                </c:pt>
                <c:pt idx="7">
                  <c:v>620</c:v>
                </c:pt>
                <c:pt idx="8">
                  <c:v>65</c:v>
                </c:pt>
                <c:pt idx="9">
                  <c:v>2301</c:v>
                </c:pt>
                <c:pt idx="10">
                  <c:v>115</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813807-3A51-4E85-9D44-5D0814BE8226}"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US"/>
        </a:p>
      </dgm:t>
    </dgm:pt>
    <dgm:pt modelId="{E7693505-ABE5-40FB-A438-771703115A38}">
      <dgm:prSet phldrT="[Text]" custT="1"/>
      <dgm:spPr/>
      <dgm:t>
        <a:bodyPr/>
        <a:lstStyle/>
        <a:p>
          <a:r>
            <a:rPr lang="en-US" sz="2400" b="1" dirty="0" smtClean="0">
              <a:latin typeface="Gill Sans MT" pitchFamily="34" charset="0"/>
            </a:rPr>
            <a:t>New</a:t>
          </a:r>
          <a:endParaRPr lang="en-US" sz="2400" b="1" dirty="0">
            <a:latin typeface="Gill Sans MT" pitchFamily="34" charset="0"/>
          </a:endParaRPr>
        </a:p>
      </dgm:t>
    </dgm:pt>
    <dgm:pt modelId="{FC7D3F4C-B6FF-46B8-BADE-29266D1DE653}" type="parTrans" cxnId="{51293DC3-5164-489E-A5A4-A237F75C5CA4}">
      <dgm:prSet/>
      <dgm:spPr/>
      <dgm:t>
        <a:bodyPr/>
        <a:lstStyle/>
        <a:p>
          <a:endParaRPr lang="en-US">
            <a:latin typeface="Gill Sans MT" pitchFamily="34" charset="0"/>
          </a:endParaRPr>
        </a:p>
      </dgm:t>
    </dgm:pt>
    <dgm:pt modelId="{121F4C5D-2C23-42F9-9304-8B954DABFF2A}" type="sibTrans" cxnId="{51293DC3-5164-489E-A5A4-A237F75C5CA4}">
      <dgm:prSet/>
      <dgm:spPr/>
      <dgm:t>
        <a:bodyPr/>
        <a:lstStyle/>
        <a:p>
          <a:endParaRPr lang="en-US">
            <a:latin typeface="Gill Sans MT" pitchFamily="34" charset="0"/>
          </a:endParaRPr>
        </a:p>
      </dgm:t>
    </dgm:pt>
    <dgm:pt modelId="{A46B8243-D50C-4A9F-ACDF-4146ABFBBD35}">
      <dgm:prSet phldrT="[Text]" custT="1"/>
      <dgm:spPr/>
      <dgm:t>
        <a:bodyPr/>
        <a:lstStyle/>
        <a:p>
          <a:r>
            <a:rPr lang="en-US" sz="2400" b="1" dirty="0" smtClean="0">
              <a:latin typeface="Gill Sans MT" pitchFamily="34" charset="0"/>
            </a:rPr>
            <a:t>Repealed</a:t>
          </a:r>
          <a:endParaRPr lang="en-US" sz="2400" b="1" dirty="0">
            <a:latin typeface="Gill Sans MT" pitchFamily="34" charset="0"/>
          </a:endParaRPr>
        </a:p>
      </dgm:t>
    </dgm:pt>
    <dgm:pt modelId="{BF75C365-D6C3-4D6A-A5E6-C14EE969BBD6}" type="parTrans" cxnId="{8744B8AE-1F61-4838-A023-9E3DA5881EEF}">
      <dgm:prSet/>
      <dgm:spPr/>
      <dgm:t>
        <a:bodyPr/>
        <a:lstStyle/>
        <a:p>
          <a:endParaRPr lang="en-US">
            <a:latin typeface="Gill Sans MT" pitchFamily="34" charset="0"/>
          </a:endParaRPr>
        </a:p>
      </dgm:t>
    </dgm:pt>
    <dgm:pt modelId="{73B6BFA2-FFD8-42A4-A0F3-89ED9A032818}" type="sibTrans" cxnId="{8744B8AE-1F61-4838-A023-9E3DA5881EEF}">
      <dgm:prSet/>
      <dgm:spPr/>
      <dgm:t>
        <a:bodyPr/>
        <a:lstStyle/>
        <a:p>
          <a:endParaRPr lang="en-US">
            <a:latin typeface="Gill Sans MT" pitchFamily="34" charset="0"/>
          </a:endParaRPr>
        </a:p>
      </dgm:t>
    </dgm:pt>
    <dgm:pt modelId="{6BCB9F47-DE2F-46C4-BF8F-EEDF3F224B25}">
      <dgm:prSet phldrT="[Text]" custT="1"/>
      <dgm:spPr/>
      <dgm:t>
        <a:bodyPr/>
        <a:lstStyle/>
        <a:p>
          <a:r>
            <a:rPr lang="en-US" sz="2000" b="1" dirty="0" smtClean="0">
              <a:latin typeface="Gill Sans MT" pitchFamily="34" charset="0"/>
            </a:rPr>
            <a:t>Consolidated</a:t>
          </a:r>
          <a:endParaRPr lang="en-US" sz="2000" b="1" dirty="0">
            <a:latin typeface="Gill Sans MT" pitchFamily="34" charset="0"/>
          </a:endParaRPr>
        </a:p>
      </dgm:t>
    </dgm:pt>
    <dgm:pt modelId="{072E49A0-DD73-4DEA-89DC-63538AFF08D3}" type="parTrans" cxnId="{1A086958-31D5-4E9D-BEC5-B831D3A326F9}">
      <dgm:prSet/>
      <dgm:spPr/>
      <dgm:t>
        <a:bodyPr/>
        <a:lstStyle/>
        <a:p>
          <a:endParaRPr lang="en-US">
            <a:latin typeface="Gill Sans MT" pitchFamily="34" charset="0"/>
          </a:endParaRPr>
        </a:p>
      </dgm:t>
    </dgm:pt>
    <dgm:pt modelId="{0FB5118F-20A2-426F-9B89-1B47DEB7C4EE}" type="sibTrans" cxnId="{1A086958-31D5-4E9D-BEC5-B831D3A326F9}">
      <dgm:prSet/>
      <dgm:spPr/>
      <dgm:t>
        <a:bodyPr/>
        <a:lstStyle/>
        <a:p>
          <a:endParaRPr lang="en-US">
            <a:latin typeface="Gill Sans MT" pitchFamily="34" charset="0"/>
          </a:endParaRPr>
        </a:p>
      </dgm:t>
    </dgm:pt>
    <dgm:pt modelId="{896A12E8-6E77-4A01-9ED5-90BD5F18D9E9}">
      <dgm:prSet/>
      <dgm:spPr/>
      <dgm:t>
        <a:bodyPr/>
        <a:lstStyle/>
        <a:p>
          <a:pPr>
            <a:lnSpc>
              <a:spcPct val="100000"/>
            </a:lnSpc>
            <a:spcAft>
              <a:spcPts val="600"/>
            </a:spcAft>
          </a:pPr>
          <a:r>
            <a:rPr lang="en-US" dirty="0" smtClean="0">
              <a:latin typeface="Gill Sans MT" pitchFamily="34" charset="0"/>
            </a:rPr>
            <a:t>Public Transportation Innovation (Research &amp; TCRP) (5312)</a:t>
          </a:r>
        </a:p>
      </dgm:t>
    </dgm:pt>
    <dgm:pt modelId="{E563AC2C-165A-4880-97CA-81D562F499E0}" type="parTrans" cxnId="{142EE184-C492-43A8-859A-E26AB6B5007A}">
      <dgm:prSet/>
      <dgm:spPr/>
      <dgm:t>
        <a:bodyPr/>
        <a:lstStyle/>
        <a:p>
          <a:endParaRPr lang="en-US">
            <a:latin typeface="Gill Sans MT" pitchFamily="34" charset="0"/>
          </a:endParaRPr>
        </a:p>
      </dgm:t>
    </dgm:pt>
    <dgm:pt modelId="{B4690F55-6489-4AF8-AD81-8F77FB583607}" type="sibTrans" cxnId="{142EE184-C492-43A8-859A-E26AB6B5007A}">
      <dgm:prSet/>
      <dgm:spPr/>
      <dgm:t>
        <a:bodyPr/>
        <a:lstStyle/>
        <a:p>
          <a:endParaRPr lang="en-US">
            <a:latin typeface="Gill Sans MT" pitchFamily="34" charset="0"/>
          </a:endParaRPr>
        </a:p>
      </dgm:t>
    </dgm:pt>
    <dgm:pt modelId="{A518BEEC-EA91-7F48-8A26-45B32292A4A5}">
      <dgm:prSet/>
      <dgm:spPr/>
      <dgm:t>
        <a:bodyPr/>
        <a:lstStyle/>
        <a:p>
          <a:pPr>
            <a:lnSpc>
              <a:spcPct val="100000"/>
            </a:lnSpc>
            <a:spcAft>
              <a:spcPts val="600"/>
            </a:spcAft>
          </a:pPr>
          <a:endParaRPr lang="en-US" dirty="0">
            <a:latin typeface="Gill Sans MT" pitchFamily="34" charset="0"/>
          </a:endParaRPr>
        </a:p>
      </dgm:t>
    </dgm:pt>
    <dgm:pt modelId="{BA48DBCB-13BD-EE4C-AB50-9D5562593A5C}" type="parTrans" cxnId="{2B4C2D1D-E2D2-0942-80B0-288552216092}">
      <dgm:prSet/>
      <dgm:spPr/>
      <dgm:t>
        <a:bodyPr/>
        <a:lstStyle/>
        <a:p>
          <a:endParaRPr lang="en-US">
            <a:latin typeface="Gill Sans MT" pitchFamily="34" charset="0"/>
          </a:endParaRPr>
        </a:p>
      </dgm:t>
    </dgm:pt>
    <dgm:pt modelId="{C7D42292-252D-1C43-BC99-8F2D58480B0D}" type="sibTrans" cxnId="{2B4C2D1D-E2D2-0942-80B0-288552216092}">
      <dgm:prSet/>
      <dgm:spPr/>
      <dgm:t>
        <a:bodyPr/>
        <a:lstStyle/>
        <a:p>
          <a:endParaRPr lang="en-US">
            <a:latin typeface="Gill Sans MT" pitchFamily="34" charset="0"/>
          </a:endParaRPr>
        </a:p>
      </dgm:t>
    </dgm:pt>
    <dgm:pt modelId="{99764F92-B9F0-C14C-8B3C-910498E5F6AA}">
      <dgm:prSet/>
      <dgm:spPr/>
      <dgm:t>
        <a:bodyPr/>
        <a:lstStyle/>
        <a:p>
          <a:pPr>
            <a:lnSpc>
              <a:spcPct val="100000"/>
            </a:lnSpc>
            <a:spcAft>
              <a:spcPts val="600"/>
            </a:spcAft>
          </a:pPr>
          <a:r>
            <a:rPr lang="en-US" dirty="0" smtClean="0">
              <a:latin typeface="Gill Sans MT" pitchFamily="34" charset="0"/>
            </a:rPr>
            <a:t>Bicycle facilities  (5319)</a:t>
          </a:r>
        </a:p>
      </dgm:t>
    </dgm:pt>
    <dgm:pt modelId="{B9626291-3666-BA49-9904-FC25A675237A}" type="parTrans" cxnId="{B4913F4C-7745-A246-941C-4B09150A9074}">
      <dgm:prSet/>
      <dgm:spPr/>
      <dgm:t>
        <a:bodyPr/>
        <a:lstStyle/>
        <a:p>
          <a:endParaRPr lang="en-US">
            <a:latin typeface="Gill Sans MT" pitchFamily="34" charset="0"/>
          </a:endParaRPr>
        </a:p>
      </dgm:t>
    </dgm:pt>
    <dgm:pt modelId="{3049FF4C-4F3E-C047-827C-75A66FB679BB}" type="sibTrans" cxnId="{B4913F4C-7745-A246-941C-4B09150A9074}">
      <dgm:prSet/>
      <dgm:spPr/>
      <dgm:t>
        <a:bodyPr/>
        <a:lstStyle/>
        <a:p>
          <a:endParaRPr lang="en-US">
            <a:latin typeface="Gill Sans MT" pitchFamily="34" charset="0"/>
          </a:endParaRPr>
        </a:p>
      </dgm:t>
    </dgm:pt>
    <dgm:pt modelId="{5D75F403-4CEC-B74B-B982-81F01D4DD8F3}">
      <dgm:prSet custT="1"/>
      <dgm:spPr/>
      <dgm:t>
        <a:bodyPr/>
        <a:lstStyle/>
        <a:p>
          <a:pPr>
            <a:spcAft>
              <a:spcPts val="600"/>
            </a:spcAft>
          </a:pPr>
          <a:r>
            <a:rPr lang="en-US" sz="2400" b="1" dirty="0" smtClean="0">
              <a:latin typeface="Gill Sans MT" pitchFamily="34" charset="0"/>
            </a:rPr>
            <a:t>Modified</a:t>
          </a:r>
          <a:endParaRPr lang="en-US" sz="2400" b="1" dirty="0">
            <a:latin typeface="Gill Sans MT" pitchFamily="34" charset="0"/>
          </a:endParaRPr>
        </a:p>
      </dgm:t>
    </dgm:pt>
    <dgm:pt modelId="{EF07378F-C9E3-E94A-B762-59C75A66BF9C}" type="parTrans" cxnId="{A8547316-B74B-034B-A432-9A8CE0DD55EB}">
      <dgm:prSet/>
      <dgm:spPr/>
      <dgm:t>
        <a:bodyPr/>
        <a:lstStyle/>
        <a:p>
          <a:endParaRPr lang="en-US">
            <a:latin typeface="Gill Sans MT" pitchFamily="34" charset="0"/>
          </a:endParaRPr>
        </a:p>
      </dgm:t>
    </dgm:pt>
    <dgm:pt modelId="{E8F6EA95-21A8-3D44-A58E-C1B6F1DDAF95}" type="sibTrans" cxnId="{A8547316-B74B-034B-A432-9A8CE0DD55EB}">
      <dgm:prSet/>
      <dgm:spPr/>
      <dgm:t>
        <a:bodyPr/>
        <a:lstStyle/>
        <a:p>
          <a:endParaRPr lang="en-US">
            <a:latin typeface="Gill Sans MT" pitchFamily="34" charset="0"/>
          </a:endParaRPr>
        </a:p>
      </dgm:t>
    </dgm:pt>
    <dgm:pt modelId="{0299AC98-74EB-EA40-B020-93AE2F5CEFB0}">
      <dgm:prSet/>
      <dgm:spPr/>
      <dgm:t>
        <a:bodyPr/>
        <a:lstStyle/>
        <a:p>
          <a:pPr marL="109538" marR="0" indent="-109538" defTabSz="914400" eaLnBrk="1" fontAlgn="auto" latinLnBrk="0" hangingPunct="1">
            <a:lnSpc>
              <a:spcPct val="100000"/>
            </a:lnSpc>
            <a:spcBef>
              <a:spcPts val="0"/>
            </a:spcBef>
            <a:spcAft>
              <a:spcPts val="600"/>
            </a:spcAft>
            <a:buClrTx/>
            <a:buSzTx/>
            <a:buFontTx/>
            <a:buNone/>
            <a:tabLst/>
            <a:defRPr/>
          </a:pPr>
          <a:r>
            <a:rPr lang="en-US" dirty="0" smtClean="0">
              <a:latin typeface="Gill Sans MT" pitchFamily="34" charset="0"/>
            </a:rPr>
            <a:t>Planning (5303/5304)</a:t>
          </a:r>
          <a:endParaRPr lang="en-US" dirty="0">
            <a:latin typeface="Gill Sans MT" pitchFamily="34" charset="0"/>
          </a:endParaRPr>
        </a:p>
      </dgm:t>
    </dgm:pt>
    <dgm:pt modelId="{580D83A5-CB6D-F947-B058-120A6ED6D426}" type="parTrans" cxnId="{9521604C-8157-E545-895E-5ED497C53677}">
      <dgm:prSet/>
      <dgm:spPr/>
      <dgm:t>
        <a:bodyPr/>
        <a:lstStyle/>
        <a:p>
          <a:endParaRPr lang="en-US">
            <a:latin typeface="Gill Sans MT" pitchFamily="34" charset="0"/>
          </a:endParaRPr>
        </a:p>
      </dgm:t>
    </dgm:pt>
    <dgm:pt modelId="{E1084198-9F77-B541-B1F1-69B8EB7A0F99}" type="sibTrans" cxnId="{9521604C-8157-E545-895E-5ED497C53677}">
      <dgm:prSet/>
      <dgm:spPr/>
      <dgm:t>
        <a:bodyPr/>
        <a:lstStyle/>
        <a:p>
          <a:endParaRPr lang="en-US">
            <a:latin typeface="Gill Sans MT" pitchFamily="34" charset="0"/>
          </a:endParaRPr>
        </a:p>
      </dgm:t>
    </dgm:pt>
    <dgm:pt modelId="{034D33CB-51A1-4622-B07F-7CD34015CD2F}">
      <dgm:prSet/>
      <dgm:spPr/>
      <dgm:t>
        <a:bodyPr/>
        <a:lstStyle/>
        <a:p>
          <a:pPr marL="109538" marR="0" indent="-109538" defTabSz="914400" eaLnBrk="1" fontAlgn="auto" latinLnBrk="0" hangingPunct="1">
            <a:lnSpc>
              <a:spcPct val="100000"/>
            </a:lnSpc>
            <a:spcBef>
              <a:spcPts val="0"/>
            </a:spcBef>
            <a:spcAft>
              <a:spcPts val="600"/>
            </a:spcAft>
            <a:buClrTx/>
            <a:buSzTx/>
            <a:buFontTx/>
            <a:buNone/>
            <a:tabLst/>
            <a:defRPr/>
          </a:pPr>
          <a:r>
            <a:rPr lang="en-US" dirty="0" smtClean="0">
              <a:latin typeface="Gill Sans MT" pitchFamily="34" charset="0"/>
            </a:rPr>
            <a:t>Bus and Bus Facilities Discretionary Grants (5339(b))</a:t>
          </a:r>
          <a:endParaRPr lang="en-US" dirty="0">
            <a:latin typeface="Gill Sans MT" pitchFamily="34" charset="0"/>
          </a:endParaRPr>
        </a:p>
      </dgm:t>
    </dgm:pt>
    <dgm:pt modelId="{249D6DCB-1A57-41B0-BC08-EEF986EEBFFC}" type="parTrans" cxnId="{534B121F-C7B6-4531-AC69-D41A693E5848}">
      <dgm:prSet/>
      <dgm:spPr/>
      <dgm:t>
        <a:bodyPr/>
        <a:lstStyle/>
        <a:p>
          <a:endParaRPr lang="en-US"/>
        </a:p>
      </dgm:t>
    </dgm:pt>
    <dgm:pt modelId="{352BA7E8-28B0-44D2-8844-F2AE67A04CB4}" type="sibTrans" cxnId="{534B121F-C7B6-4531-AC69-D41A693E5848}">
      <dgm:prSet/>
      <dgm:spPr/>
      <dgm:t>
        <a:bodyPr/>
        <a:lstStyle/>
        <a:p>
          <a:endParaRPr lang="en-US"/>
        </a:p>
      </dgm:t>
    </dgm:pt>
    <dgm:pt modelId="{EB1E0E0C-3CC4-4D81-B10B-6C82CEE6A42D}">
      <dgm:prSet/>
      <dgm:spPr/>
      <dgm:t>
        <a:bodyPr/>
        <a:lstStyle/>
        <a:p>
          <a:pPr>
            <a:lnSpc>
              <a:spcPct val="100000"/>
            </a:lnSpc>
            <a:spcAft>
              <a:spcPts val="600"/>
            </a:spcAft>
          </a:pPr>
          <a:r>
            <a:rPr lang="en-US" dirty="0" smtClean="0">
              <a:latin typeface="Gill Sans MT" pitchFamily="34" charset="0"/>
            </a:rPr>
            <a:t>Technical Assistance &amp; Workforce Development (5314)</a:t>
          </a:r>
        </a:p>
      </dgm:t>
    </dgm:pt>
    <dgm:pt modelId="{F487BAE6-9EC7-432E-B7F9-26FF1805FA4A}" type="parTrans" cxnId="{F6FBBDB0-D3A9-471A-AAF6-134D2A9D7032}">
      <dgm:prSet/>
      <dgm:spPr/>
      <dgm:t>
        <a:bodyPr/>
        <a:lstStyle/>
        <a:p>
          <a:endParaRPr lang="en-US"/>
        </a:p>
      </dgm:t>
    </dgm:pt>
    <dgm:pt modelId="{6931D60B-3E08-4E5D-A607-A92E5B471630}" type="sibTrans" cxnId="{F6FBBDB0-D3A9-471A-AAF6-134D2A9D7032}">
      <dgm:prSet/>
      <dgm:spPr/>
      <dgm:t>
        <a:bodyPr/>
        <a:lstStyle/>
        <a:p>
          <a:endParaRPr lang="en-US"/>
        </a:p>
      </dgm:t>
    </dgm:pt>
    <dgm:pt modelId="{41F0C0EC-BC89-4605-BB41-6EEDC1F1AE74}">
      <dgm:prSet/>
      <dgm:spPr/>
      <dgm:t>
        <a:bodyPr/>
        <a:lstStyle/>
        <a:p>
          <a:pPr marL="109538" marR="0" indent="-109538" defTabSz="914400" eaLnBrk="1" fontAlgn="auto" latinLnBrk="0" hangingPunct="1">
            <a:lnSpc>
              <a:spcPct val="100000"/>
            </a:lnSpc>
            <a:spcBef>
              <a:spcPts val="0"/>
            </a:spcBef>
            <a:spcAft>
              <a:spcPts val="600"/>
            </a:spcAft>
            <a:buClrTx/>
            <a:buSzTx/>
            <a:buFontTx/>
            <a:buNone/>
            <a:tabLst/>
            <a:defRPr/>
          </a:pPr>
          <a:r>
            <a:rPr lang="en-US" dirty="0" smtClean="0">
              <a:latin typeface="Gill Sans MT" pitchFamily="34" charset="0"/>
            </a:rPr>
            <a:t>Expedited Project Delivery for CIG Pilot Program (3005(b))</a:t>
          </a:r>
          <a:endParaRPr lang="en-US" dirty="0">
            <a:latin typeface="Gill Sans MT" pitchFamily="34" charset="0"/>
          </a:endParaRPr>
        </a:p>
      </dgm:t>
    </dgm:pt>
    <dgm:pt modelId="{5A8E703C-0317-45A7-BF99-E125C2BFAB24}" type="parTrans" cxnId="{55CB9B38-C771-4FF7-9C19-48A0E8040500}">
      <dgm:prSet/>
      <dgm:spPr/>
      <dgm:t>
        <a:bodyPr/>
        <a:lstStyle/>
        <a:p>
          <a:endParaRPr lang="en-US"/>
        </a:p>
      </dgm:t>
    </dgm:pt>
    <dgm:pt modelId="{3F4DF935-EE08-4B6C-A4ED-F07E1C6DA7E5}" type="sibTrans" cxnId="{55CB9B38-C771-4FF7-9C19-48A0E8040500}">
      <dgm:prSet/>
      <dgm:spPr/>
      <dgm:t>
        <a:bodyPr/>
        <a:lstStyle/>
        <a:p>
          <a:endParaRPr lang="en-US"/>
        </a:p>
      </dgm:t>
    </dgm:pt>
    <dgm:pt modelId="{3638E7AF-916A-4F4B-A570-F55A4E5200F4}">
      <dgm:prSet/>
      <dgm:spPr/>
      <dgm:t>
        <a:bodyPr/>
        <a:lstStyle/>
        <a:p>
          <a:pPr marL="109538" marR="0" indent="-109538" defTabSz="914400" eaLnBrk="1" fontAlgn="auto" latinLnBrk="0" hangingPunct="1">
            <a:lnSpc>
              <a:spcPct val="100000"/>
            </a:lnSpc>
            <a:spcBef>
              <a:spcPts val="0"/>
            </a:spcBef>
            <a:spcAft>
              <a:spcPts val="600"/>
            </a:spcAft>
            <a:buClrTx/>
            <a:buSzTx/>
            <a:buFontTx/>
            <a:buNone/>
            <a:tabLst/>
            <a:defRPr/>
          </a:pPr>
          <a:r>
            <a:rPr lang="en-US" dirty="0" smtClean="0">
              <a:latin typeface="Gill Sans MT" pitchFamily="34" charset="0"/>
            </a:rPr>
            <a:t>Fixed Guideway Capital Investment Grants (5309)</a:t>
          </a:r>
          <a:endParaRPr lang="en-US" dirty="0">
            <a:latin typeface="Gill Sans MT" pitchFamily="34" charset="0"/>
          </a:endParaRPr>
        </a:p>
      </dgm:t>
    </dgm:pt>
    <dgm:pt modelId="{32804035-16B6-4F5F-9DB6-15ED5EBA3074}" type="parTrans" cxnId="{50D01F57-C3AB-488C-8538-F2CC29C594B1}">
      <dgm:prSet/>
      <dgm:spPr/>
      <dgm:t>
        <a:bodyPr/>
        <a:lstStyle/>
        <a:p>
          <a:endParaRPr lang="en-US"/>
        </a:p>
      </dgm:t>
    </dgm:pt>
    <dgm:pt modelId="{210B4A0D-D1B6-4A9E-B87F-71BD68D0414F}" type="sibTrans" cxnId="{50D01F57-C3AB-488C-8538-F2CC29C594B1}">
      <dgm:prSet/>
      <dgm:spPr/>
      <dgm:t>
        <a:bodyPr/>
        <a:lstStyle/>
        <a:p>
          <a:endParaRPr lang="en-US"/>
        </a:p>
      </dgm:t>
    </dgm:pt>
    <dgm:pt modelId="{F658291A-E3F1-42A1-ACF8-12F726000F31}">
      <dgm:prSet/>
      <dgm:spPr/>
      <dgm:t>
        <a:bodyPr/>
        <a:lstStyle/>
        <a:p>
          <a:pPr marL="109538" marR="0" indent="-109538" defTabSz="914400" eaLnBrk="1" fontAlgn="auto" latinLnBrk="0" hangingPunct="1">
            <a:lnSpc>
              <a:spcPct val="100000"/>
            </a:lnSpc>
            <a:spcBef>
              <a:spcPts val="0"/>
            </a:spcBef>
            <a:spcAft>
              <a:spcPts val="600"/>
            </a:spcAft>
            <a:buClrTx/>
            <a:buSzTx/>
            <a:buFontTx/>
            <a:buNone/>
            <a:tabLst/>
            <a:defRPr/>
          </a:pPr>
          <a:r>
            <a:rPr lang="en-US" dirty="0" smtClean="0">
              <a:latin typeface="Gill Sans MT" pitchFamily="34" charset="0"/>
            </a:rPr>
            <a:t>Elderly &amp; Disabled (5310)</a:t>
          </a:r>
          <a:endParaRPr lang="en-US" dirty="0">
            <a:latin typeface="Gill Sans MT" pitchFamily="34" charset="0"/>
          </a:endParaRPr>
        </a:p>
      </dgm:t>
    </dgm:pt>
    <dgm:pt modelId="{B2FE14D0-967B-4F92-A09C-3BD7E11218E2}" type="parTrans" cxnId="{F27480DA-81DC-4D84-A8CF-9785FDA1F54F}">
      <dgm:prSet/>
      <dgm:spPr/>
      <dgm:t>
        <a:bodyPr/>
        <a:lstStyle/>
        <a:p>
          <a:endParaRPr lang="en-US"/>
        </a:p>
      </dgm:t>
    </dgm:pt>
    <dgm:pt modelId="{C6923869-9AA6-4E9E-B850-5AC3261E590D}" type="sibTrans" cxnId="{F27480DA-81DC-4D84-A8CF-9785FDA1F54F}">
      <dgm:prSet/>
      <dgm:spPr/>
      <dgm:t>
        <a:bodyPr/>
        <a:lstStyle/>
        <a:p>
          <a:endParaRPr lang="en-US"/>
        </a:p>
      </dgm:t>
    </dgm:pt>
    <dgm:pt modelId="{EDC5B822-BDD6-4033-9C88-A74B57A49F73}">
      <dgm:prSet/>
      <dgm:spPr/>
      <dgm:t>
        <a:bodyPr/>
        <a:lstStyle/>
        <a:p>
          <a:pPr marL="109538" marR="0" indent="-109538" defTabSz="914400" eaLnBrk="1" fontAlgn="auto" latinLnBrk="0" hangingPunct="1">
            <a:lnSpc>
              <a:spcPct val="100000"/>
            </a:lnSpc>
            <a:spcBef>
              <a:spcPts val="0"/>
            </a:spcBef>
            <a:spcAft>
              <a:spcPts val="600"/>
            </a:spcAft>
            <a:buClrTx/>
            <a:buSzTx/>
            <a:buFontTx/>
            <a:buNone/>
            <a:tabLst/>
            <a:defRPr/>
          </a:pPr>
          <a:r>
            <a:rPr lang="en-US" dirty="0" smtClean="0">
              <a:latin typeface="Gill Sans MT" pitchFamily="34" charset="0"/>
            </a:rPr>
            <a:t>Pilot Program for Innovative Coordinated Access &amp; Mobility (3006(b))</a:t>
          </a:r>
          <a:endParaRPr lang="en-US" dirty="0">
            <a:latin typeface="Gill Sans MT" pitchFamily="34" charset="0"/>
          </a:endParaRPr>
        </a:p>
      </dgm:t>
    </dgm:pt>
    <dgm:pt modelId="{74EB8A70-519E-4C37-B932-E02B7DCFE91B}" type="parTrans" cxnId="{E0A354D5-9050-4754-998B-E30DC944B473}">
      <dgm:prSet/>
      <dgm:spPr/>
      <dgm:t>
        <a:bodyPr/>
        <a:lstStyle/>
        <a:p>
          <a:endParaRPr lang="en-US"/>
        </a:p>
      </dgm:t>
    </dgm:pt>
    <dgm:pt modelId="{76EA24C3-A73F-4529-A964-D55DB9176A34}" type="sibTrans" cxnId="{E0A354D5-9050-4754-998B-E30DC944B473}">
      <dgm:prSet/>
      <dgm:spPr/>
      <dgm:t>
        <a:bodyPr/>
        <a:lstStyle/>
        <a:p>
          <a:endParaRPr lang="en-US"/>
        </a:p>
      </dgm:t>
    </dgm:pt>
    <dgm:pt modelId="{B5F3D042-D94E-49F8-9579-B5816D42A2DB}">
      <dgm:prSet/>
      <dgm:spPr/>
      <dgm:t>
        <a:bodyPr/>
        <a:lstStyle/>
        <a:p>
          <a:pPr marL="109538" marR="0" indent="-109538" defTabSz="914400" eaLnBrk="1" fontAlgn="auto" latinLnBrk="0" hangingPunct="1">
            <a:lnSpc>
              <a:spcPct val="100000"/>
            </a:lnSpc>
            <a:spcBef>
              <a:spcPts val="0"/>
            </a:spcBef>
            <a:spcAft>
              <a:spcPts val="600"/>
            </a:spcAft>
            <a:buClrTx/>
            <a:buSzTx/>
            <a:buFontTx/>
            <a:buNone/>
            <a:tabLst/>
            <a:defRPr/>
          </a:pPr>
          <a:r>
            <a:rPr lang="en-US" dirty="0" smtClean="0">
              <a:latin typeface="Gill Sans MT" pitchFamily="34" charset="0"/>
            </a:rPr>
            <a:t>Formula Grants for Rural Areas (5311)  </a:t>
          </a:r>
          <a:endParaRPr lang="en-US" dirty="0">
            <a:latin typeface="Gill Sans MT" pitchFamily="34" charset="0"/>
          </a:endParaRPr>
        </a:p>
      </dgm:t>
    </dgm:pt>
    <dgm:pt modelId="{C444427A-8405-418B-9469-659E590F4D7E}" type="parTrans" cxnId="{3D2F42A9-27C0-49AB-90F3-C1287A819E89}">
      <dgm:prSet/>
      <dgm:spPr/>
      <dgm:t>
        <a:bodyPr/>
        <a:lstStyle/>
        <a:p>
          <a:endParaRPr lang="en-US"/>
        </a:p>
      </dgm:t>
    </dgm:pt>
    <dgm:pt modelId="{C73B68DB-D70F-4452-BD58-304B1AD4C4DA}" type="sibTrans" cxnId="{3D2F42A9-27C0-49AB-90F3-C1287A819E89}">
      <dgm:prSet/>
      <dgm:spPr/>
      <dgm:t>
        <a:bodyPr/>
        <a:lstStyle/>
        <a:p>
          <a:endParaRPr lang="en-US"/>
        </a:p>
      </dgm:t>
    </dgm:pt>
    <dgm:pt modelId="{2A246DEB-363E-4B6B-953D-1165417D326C}">
      <dgm:prSet/>
      <dgm:spPr/>
      <dgm:t>
        <a:bodyPr/>
        <a:lstStyle/>
        <a:p>
          <a:pPr marL="109538" marR="0" indent="-109538" defTabSz="914400" eaLnBrk="1" fontAlgn="auto" latinLnBrk="0" hangingPunct="1">
            <a:lnSpc>
              <a:spcPct val="100000"/>
            </a:lnSpc>
            <a:spcBef>
              <a:spcPts val="0"/>
            </a:spcBef>
            <a:spcAft>
              <a:spcPts val="600"/>
            </a:spcAft>
            <a:buClrTx/>
            <a:buSzTx/>
            <a:buFontTx/>
            <a:buNone/>
            <a:tabLst/>
            <a:defRPr/>
          </a:pPr>
          <a:r>
            <a:rPr lang="en-US" dirty="0" smtClean="0">
              <a:latin typeface="Gill Sans MT" pitchFamily="34" charset="0"/>
            </a:rPr>
            <a:t>Public Transportation Safety Program (5329) </a:t>
          </a:r>
          <a:endParaRPr lang="en-US" dirty="0">
            <a:latin typeface="Gill Sans MT" pitchFamily="34" charset="0"/>
          </a:endParaRPr>
        </a:p>
      </dgm:t>
    </dgm:pt>
    <dgm:pt modelId="{1BD2EC43-EA38-4792-9B75-B039C2F86A3A}" type="parTrans" cxnId="{A0C47760-5638-4040-96D7-4A92500CD379}">
      <dgm:prSet/>
      <dgm:spPr/>
      <dgm:t>
        <a:bodyPr/>
        <a:lstStyle/>
        <a:p>
          <a:endParaRPr lang="en-US"/>
        </a:p>
      </dgm:t>
    </dgm:pt>
    <dgm:pt modelId="{4274A682-FD1C-4D24-A888-443D3AA61317}" type="sibTrans" cxnId="{A0C47760-5638-4040-96D7-4A92500CD379}">
      <dgm:prSet/>
      <dgm:spPr/>
      <dgm:t>
        <a:bodyPr/>
        <a:lstStyle/>
        <a:p>
          <a:endParaRPr lang="en-US"/>
        </a:p>
      </dgm:t>
    </dgm:pt>
    <dgm:pt modelId="{CF1F44EA-80D9-4141-84FC-AAAE04A786F7}">
      <dgm:prSet/>
      <dgm:spPr/>
      <dgm:t>
        <a:bodyPr/>
        <a:lstStyle/>
        <a:p>
          <a:pPr marL="109538" marR="0" indent="-109538" defTabSz="914400" eaLnBrk="1" fontAlgn="auto" latinLnBrk="0" hangingPunct="1">
            <a:lnSpc>
              <a:spcPct val="100000"/>
            </a:lnSpc>
            <a:spcBef>
              <a:spcPts val="0"/>
            </a:spcBef>
            <a:spcAft>
              <a:spcPts val="600"/>
            </a:spcAft>
            <a:buClrTx/>
            <a:buSzTx/>
            <a:buFontTx/>
            <a:buNone/>
            <a:tabLst/>
            <a:defRPr/>
          </a:pPr>
          <a:r>
            <a:rPr lang="en-US" dirty="0" smtClean="0">
              <a:latin typeface="Gill Sans MT" pitchFamily="34" charset="0"/>
            </a:rPr>
            <a:t>State of Good Repair (5337) </a:t>
          </a:r>
          <a:endParaRPr lang="en-US" dirty="0">
            <a:latin typeface="Gill Sans MT" pitchFamily="34" charset="0"/>
          </a:endParaRPr>
        </a:p>
      </dgm:t>
    </dgm:pt>
    <dgm:pt modelId="{E8D6DD86-D991-4478-BF8E-964EF778C7D2}" type="parTrans" cxnId="{56F27641-3CE2-4371-BA78-CAD96359511A}">
      <dgm:prSet/>
      <dgm:spPr/>
      <dgm:t>
        <a:bodyPr/>
        <a:lstStyle/>
        <a:p>
          <a:endParaRPr lang="en-US"/>
        </a:p>
      </dgm:t>
    </dgm:pt>
    <dgm:pt modelId="{ACEB8A8A-6E20-47B5-8097-E24C33032156}" type="sibTrans" cxnId="{56F27641-3CE2-4371-BA78-CAD96359511A}">
      <dgm:prSet/>
      <dgm:spPr/>
      <dgm:t>
        <a:bodyPr/>
        <a:lstStyle/>
        <a:p>
          <a:endParaRPr lang="en-US"/>
        </a:p>
      </dgm:t>
    </dgm:pt>
    <dgm:pt modelId="{00489D9F-5CDB-4DD6-892A-E2F5C4772314}">
      <dgm:prSet/>
      <dgm:spPr/>
      <dgm:t>
        <a:bodyPr/>
        <a:lstStyle/>
        <a:p>
          <a:pPr>
            <a:lnSpc>
              <a:spcPct val="100000"/>
            </a:lnSpc>
            <a:spcAft>
              <a:spcPts val="600"/>
            </a:spcAft>
          </a:pPr>
          <a:r>
            <a:rPr lang="en-US" dirty="0" smtClean="0">
              <a:latin typeface="Gill Sans MT" pitchFamily="34" charset="0"/>
            </a:rPr>
            <a:t>Pilot Program for Expedited Project Delivery (Subsection 20008(b) of MAP-21)</a:t>
          </a:r>
        </a:p>
      </dgm:t>
    </dgm:pt>
    <dgm:pt modelId="{49240A60-B3A8-45BF-A44E-FD1D695B4AA4}" type="parTrans" cxnId="{40C27669-CF41-4A14-8824-B9C8CDFAB123}">
      <dgm:prSet/>
      <dgm:spPr/>
      <dgm:t>
        <a:bodyPr/>
        <a:lstStyle/>
        <a:p>
          <a:endParaRPr lang="en-US"/>
        </a:p>
      </dgm:t>
    </dgm:pt>
    <dgm:pt modelId="{DF75420E-0E52-4BB8-8CEA-2C663401CCDE}" type="sibTrans" cxnId="{40C27669-CF41-4A14-8824-B9C8CDFAB123}">
      <dgm:prSet/>
      <dgm:spPr/>
      <dgm:t>
        <a:bodyPr/>
        <a:lstStyle/>
        <a:p>
          <a:endParaRPr lang="en-US"/>
        </a:p>
      </dgm:t>
    </dgm:pt>
    <dgm:pt modelId="{A1B5CD82-6B4C-4635-AF93-596E6F5F5167}">
      <dgm:prSet/>
      <dgm:spPr/>
      <dgm:t>
        <a:bodyPr/>
        <a:lstStyle/>
        <a:p>
          <a:pPr marL="109538" marR="0" indent="-109538" defTabSz="914400" eaLnBrk="1" fontAlgn="auto" latinLnBrk="0" hangingPunct="1">
            <a:lnSpc>
              <a:spcPct val="100000"/>
            </a:lnSpc>
            <a:spcBef>
              <a:spcPts val="0"/>
            </a:spcBef>
            <a:spcAft>
              <a:spcPts val="600"/>
            </a:spcAft>
            <a:buClrTx/>
            <a:buSzTx/>
            <a:buFontTx/>
            <a:buNone/>
            <a:tabLst/>
            <a:defRPr/>
          </a:pPr>
          <a:endParaRPr lang="en-US" dirty="0">
            <a:latin typeface="Gill Sans MT" pitchFamily="34" charset="0"/>
          </a:endParaRPr>
        </a:p>
      </dgm:t>
    </dgm:pt>
    <dgm:pt modelId="{820A46EB-5DFE-4324-86C2-70C8AD45AA3F}" type="parTrans" cxnId="{878450EF-3BD0-4F89-8E98-078B7BE28022}">
      <dgm:prSet/>
      <dgm:spPr/>
      <dgm:t>
        <a:bodyPr/>
        <a:lstStyle/>
        <a:p>
          <a:endParaRPr lang="en-US"/>
        </a:p>
      </dgm:t>
    </dgm:pt>
    <dgm:pt modelId="{04ABAFD9-25C4-49C2-AAF9-67AB5D1F5796}" type="sibTrans" cxnId="{878450EF-3BD0-4F89-8E98-078B7BE28022}">
      <dgm:prSet/>
      <dgm:spPr/>
      <dgm:t>
        <a:bodyPr/>
        <a:lstStyle/>
        <a:p>
          <a:endParaRPr lang="en-US"/>
        </a:p>
      </dgm:t>
    </dgm:pt>
    <dgm:pt modelId="{95DB18D6-5C29-4ADF-97D6-DF3C6B088A7B}">
      <dgm:prSet/>
      <dgm:spPr/>
      <dgm:t>
        <a:bodyPr/>
        <a:lstStyle/>
        <a:p>
          <a:pPr marL="109538" marR="0" indent="-109538" defTabSz="914400" eaLnBrk="1" fontAlgn="auto" latinLnBrk="0" hangingPunct="1">
            <a:lnSpc>
              <a:spcPct val="100000"/>
            </a:lnSpc>
            <a:spcBef>
              <a:spcPts val="0"/>
            </a:spcBef>
            <a:spcAft>
              <a:spcPts val="600"/>
            </a:spcAft>
            <a:buClrTx/>
            <a:buSzTx/>
            <a:buFontTx/>
            <a:buNone/>
            <a:tabLst/>
            <a:defRPr/>
          </a:pPr>
          <a:r>
            <a:rPr lang="en-US" dirty="0" smtClean="0">
              <a:latin typeface="Gill Sans MT" pitchFamily="34" charset="0"/>
            </a:rPr>
            <a:t>Bus and Bus Facilities (5339(a))</a:t>
          </a:r>
          <a:endParaRPr lang="en-US" dirty="0">
            <a:latin typeface="Gill Sans MT" pitchFamily="34" charset="0"/>
          </a:endParaRPr>
        </a:p>
      </dgm:t>
    </dgm:pt>
    <dgm:pt modelId="{21D841A1-F426-41FD-8FA2-FCA020521F81}" type="parTrans" cxnId="{075321A3-57D8-4025-980C-BD57E0AED352}">
      <dgm:prSet/>
      <dgm:spPr/>
      <dgm:t>
        <a:bodyPr/>
        <a:lstStyle/>
        <a:p>
          <a:endParaRPr lang="en-US"/>
        </a:p>
      </dgm:t>
    </dgm:pt>
    <dgm:pt modelId="{AB2BF5EF-FE7C-49BC-BAC1-7BCCF427116B}" type="sibTrans" cxnId="{075321A3-57D8-4025-980C-BD57E0AED352}">
      <dgm:prSet/>
      <dgm:spPr/>
      <dgm:t>
        <a:bodyPr/>
        <a:lstStyle/>
        <a:p>
          <a:endParaRPr lang="en-US"/>
        </a:p>
      </dgm:t>
    </dgm:pt>
    <dgm:pt modelId="{5DD520A8-8C8B-48D1-99CE-F8B212D56D0A}">
      <dgm:prSet/>
      <dgm:spPr/>
      <dgm:t>
        <a:bodyPr/>
        <a:lstStyle/>
        <a:p>
          <a:pPr marL="109538" marR="0" indent="-109538" defTabSz="914400" eaLnBrk="1" fontAlgn="auto" latinLnBrk="0" hangingPunct="1">
            <a:lnSpc>
              <a:spcPct val="100000"/>
            </a:lnSpc>
            <a:spcBef>
              <a:spcPts val="0"/>
            </a:spcBef>
            <a:spcAft>
              <a:spcPts val="600"/>
            </a:spcAft>
            <a:buClrTx/>
            <a:buSzTx/>
            <a:buFontTx/>
            <a:buNone/>
            <a:tabLst/>
            <a:defRPr/>
          </a:pPr>
          <a:r>
            <a:rPr lang="en-US" dirty="0" smtClean="0">
              <a:latin typeface="Gill Sans MT" pitchFamily="34" charset="0"/>
            </a:rPr>
            <a:t>Urbanized Area Formula (5307)</a:t>
          </a:r>
          <a:endParaRPr lang="en-US" dirty="0">
            <a:latin typeface="Gill Sans MT" pitchFamily="34" charset="0"/>
          </a:endParaRPr>
        </a:p>
      </dgm:t>
    </dgm:pt>
    <dgm:pt modelId="{67F1DDDB-46B4-4383-8D22-01502A74FB62}" type="parTrans" cxnId="{BA2568B1-8247-4F53-8BBE-EF51E0161B6E}">
      <dgm:prSet/>
      <dgm:spPr/>
    </dgm:pt>
    <dgm:pt modelId="{EE486BF0-213D-4943-B7B8-00F2827B317B}" type="sibTrans" cxnId="{BA2568B1-8247-4F53-8BBE-EF51E0161B6E}">
      <dgm:prSet/>
      <dgm:spPr/>
    </dgm:pt>
    <dgm:pt modelId="{3FEABBD3-8BD1-4289-A522-D7646BC644CC}" type="pres">
      <dgm:prSet presAssocID="{09813807-3A51-4E85-9D44-5D0814BE8226}" presName="Name0" presStyleCnt="0">
        <dgm:presLayoutVars>
          <dgm:dir/>
          <dgm:animLvl val="lvl"/>
          <dgm:resizeHandles val="exact"/>
        </dgm:presLayoutVars>
      </dgm:prSet>
      <dgm:spPr/>
      <dgm:t>
        <a:bodyPr/>
        <a:lstStyle/>
        <a:p>
          <a:endParaRPr lang="en-US"/>
        </a:p>
      </dgm:t>
    </dgm:pt>
    <dgm:pt modelId="{7E3E9B67-E80F-4A39-8CB2-3E8EF6C59EE2}" type="pres">
      <dgm:prSet presAssocID="{E7693505-ABE5-40FB-A438-771703115A38}" presName="composite" presStyleCnt="0"/>
      <dgm:spPr/>
    </dgm:pt>
    <dgm:pt modelId="{712FF88E-EB18-42DA-8176-9439A1BB2D9B}" type="pres">
      <dgm:prSet presAssocID="{E7693505-ABE5-40FB-A438-771703115A38}" presName="parTx" presStyleLbl="alignNode1" presStyleIdx="0" presStyleCnt="4">
        <dgm:presLayoutVars>
          <dgm:chMax val="0"/>
          <dgm:chPref val="0"/>
          <dgm:bulletEnabled val="1"/>
        </dgm:presLayoutVars>
      </dgm:prSet>
      <dgm:spPr/>
      <dgm:t>
        <a:bodyPr/>
        <a:lstStyle/>
        <a:p>
          <a:endParaRPr lang="en-US"/>
        </a:p>
      </dgm:t>
    </dgm:pt>
    <dgm:pt modelId="{C9E68A67-5C1A-41ED-B65D-CF3CA6EDB0DE}" type="pres">
      <dgm:prSet presAssocID="{E7693505-ABE5-40FB-A438-771703115A38}" presName="desTx" presStyleLbl="alignAccFollowNode1" presStyleIdx="0" presStyleCnt="4">
        <dgm:presLayoutVars>
          <dgm:bulletEnabled val="1"/>
        </dgm:presLayoutVars>
      </dgm:prSet>
      <dgm:spPr/>
      <dgm:t>
        <a:bodyPr/>
        <a:lstStyle/>
        <a:p>
          <a:endParaRPr lang="en-US"/>
        </a:p>
      </dgm:t>
    </dgm:pt>
    <dgm:pt modelId="{B9695B1A-AD60-442F-8E77-A80FA6018B33}" type="pres">
      <dgm:prSet presAssocID="{121F4C5D-2C23-42F9-9304-8B954DABFF2A}" presName="space" presStyleCnt="0"/>
      <dgm:spPr/>
    </dgm:pt>
    <dgm:pt modelId="{7F11844F-4917-4A5E-BDD8-2B2A1B8B8782}" type="pres">
      <dgm:prSet presAssocID="{A46B8243-D50C-4A9F-ACDF-4146ABFBBD35}" presName="composite" presStyleCnt="0"/>
      <dgm:spPr/>
    </dgm:pt>
    <dgm:pt modelId="{A0EE1D39-5D19-4E18-80DB-59D7635F3658}" type="pres">
      <dgm:prSet presAssocID="{A46B8243-D50C-4A9F-ACDF-4146ABFBBD35}" presName="parTx" presStyleLbl="alignNode1" presStyleIdx="1" presStyleCnt="4">
        <dgm:presLayoutVars>
          <dgm:chMax val="0"/>
          <dgm:chPref val="0"/>
          <dgm:bulletEnabled val="1"/>
        </dgm:presLayoutVars>
      </dgm:prSet>
      <dgm:spPr/>
      <dgm:t>
        <a:bodyPr/>
        <a:lstStyle/>
        <a:p>
          <a:endParaRPr lang="en-US"/>
        </a:p>
      </dgm:t>
    </dgm:pt>
    <dgm:pt modelId="{1140F83A-0F57-43AB-94A4-0352D90372F0}" type="pres">
      <dgm:prSet presAssocID="{A46B8243-D50C-4A9F-ACDF-4146ABFBBD35}" presName="desTx" presStyleLbl="alignAccFollowNode1" presStyleIdx="1" presStyleCnt="4">
        <dgm:presLayoutVars>
          <dgm:bulletEnabled val="1"/>
        </dgm:presLayoutVars>
      </dgm:prSet>
      <dgm:spPr/>
      <dgm:t>
        <a:bodyPr/>
        <a:lstStyle/>
        <a:p>
          <a:endParaRPr lang="en-US"/>
        </a:p>
      </dgm:t>
    </dgm:pt>
    <dgm:pt modelId="{4DE2FA68-0C87-46F0-9D31-A3F508CB9146}" type="pres">
      <dgm:prSet presAssocID="{73B6BFA2-FFD8-42A4-A0F3-89ED9A032818}" presName="space" presStyleCnt="0"/>
      <dgm:spPr/>
    </dgm:pt>
    <dgm:pt modelId="{0F1FB8BF-8C96-4F65-9FC9-E959789DE682}" type="pres">
      <dgm:prSet presAssocID="{6BCB9F47-DE2F-46C4-BF8F-EEDF3F224B25}" presName="composite" presStyleCnt="0"/>
      <dgm:spPr/>
    </dgm:pt>
    <dgm:pt modelId="{A5844D69-074C-4F6D-8DE1-95125BD74603}" type="pres">
      <dgm:prSet presAssocID="{6BCB9F47-DE2F-46C4-BF8F-EEDF3F224B25}" presName="parTx" presStyleLbl="alignNode1" presStyleIdx="2" presStyleCnt="4">
        <dgm:presLayoutVars>
          <dgm:chMax val="0"/>
          <dgm:chPref val="0"/>
          <dgm:bulletEnabled val="1"/>
        </dgm:presLayoutVars>
      </dgm:prSet>
      <dgm:spPr/>
      <dgm:t>
        <a:bodyPr/>
        <a:lstStyle/>
        <a:p>
          <a:endParaRPr lang="en-US"/>
        </a:p>
      </dgm:t>
    </dgm:pt>
    <dgm:pt modelId="{2C9757D0-9CD1-44DB-A785-652EDDC8A219}" type="pres">
      <dgm:prSet presAssocID="{6BCB9F47-DE2F-46C4-BF8F-EEDF3F224B25}" presName="desTx" presStyleLbl="alignAccFollowNode1" presStyleIdx="2" presStyleCnt="4">
        <dgm:presLayoutVars>
          <dgm:bulletEnabled val="1"/>
        </dgm:presLayoutVars>
      </dgm:prSet>
      <dgm:spPr/>
      <dgm:t>
        <a:bodyPr/>
        <a:lstStyle/>
        <a:p>
          <a:endParaRPr lang="en-US"/>
        </a:p>
      </dgm:t>
    </dgm:pt>
    <dgm:pt modelId="{AE9D13DD-FE7C-A244-97E3-C0910F3AA7EA}" type="pres">
      <dgm:prSet presAssocID="{0FB5118F-20A2-426F-9B89-1B47DEB7C4EE}" presName="space" presStyleCnt="0"/>
      <dgm:spPr/>
    </dgm:pt>
    <dgm:pt modelId="{14C9247B-D2C8-D44A-9D73-54B55E854A95}" type="pres">
      <dgm:prSet presAssocID="{5D75F403-4CEC-B74B-B982-81F01D4DD8F3}" presName="composite" presStyleCnt="0"/>
      <dgm:spPr/>
    </dgm:pt>
    <dgm:pt modelId="{46EBDAB2-742A-6440-B7BB-13E1DB492AE8}" type="pres">
      <dgm:prSet presAssocID="{5D75F403-4CEC-B74B-B982-81F01D4DD8F3}" presName="parTx" presStyleLbl="alignNode1" presStyleIdx="3" presStyleCnt="4">
        <dgm:presLayoutVars>
          <dgm:chMax val="0"/>
          <dgm:chPref val="0"/>
          <dgm:bulletEnabled val="1"/>
        </dgm:presLayoutVars>
      </dgm:prSet>
      <dgm:spPr/>
      <dgm:t>
        <a:bodyPr/>
        <a:lstStyle/>
        <a:p>
          <a:endParaRPr lang="en-US"/>
        </a:p>
      </dgm:t>
    </dgm:pt>
    <dgm:pt modelId="{513D6B49-0F1C-8B44-9B7B-3618881C7B02}" type="pres">
      <dgm:prSet presAssocID="{5D75F403-4CEC-B74B-B982-81F01D4DD8F3}" presName="desTx" presStyleLbl="alignAccFollowNode1" presStyleIdx="3" presStyleCnt="4">
        <dgm:presLayoutVars>
          <dgm:bulletEnabled val="1"/>
        </dgm:presLayoutVars>
      </dgm:prSet>
      <dgm:spPr/>
      <dgm:t>
        <a:bodyPr/>
        <a:lstStyle/>
        <a:p>
          <a:endParaRPr lang="en-US"/>
        </a:p>
      </dgm:t>
    </dgm:pt>
  </dgm:ptLst>
  <dgm:cxnLst>
    <dgm:cxn modelId="{A8547316-B74B-034B-A432-9A8CE0DD55EB}" srcId="{09813807-3A51-4E85-9D44-5D0814BE8226}" destId="{5D75F403-4CEC-B74B-B982-81F01D4DD8F3}" srcOrd="3" destOrd="0" parTransId="{EF07378F-C9E3-E94A-B762-59C75A66BF9C}" sibTransId="{E8F6EA95-21A8-3D44-A58E-C1B6F1DDAF95}"/>
    <dgm:cxn modelId="{6F0F1E4A-96B0-4E03-9C13-86AAFC4BC590}" type="presOf" srcId="{F658291A-E3F1-42A1-ACF8-12F726000F31}" destId="{513D6B49-0F1C-8B44-9B7B-3618881C7B02}" srcOrd="0" destOrd="3" presId="urn:microsoft.com/office/officeart/2005/8/layout/hList1"/>
    <dgm:cxn modelId="{075321A3-57D8-4025-980C-BD57E0AED352}" srcId="{5D75F403-4CEC-B74B-B982-81F01D4DD8F3}" destId="{95DB18D6-5C29-4ADF-97D6-DF3C6B088A7B}" srcOrd="7" destOrd="0" parTransId="{21D841A1-F426-41FD-8FA2-FCA020521F81}" sibTransId="{AB2BF5EF-FE7C-49BC-BAC1-7BCCF427116B}"/>
    <dgm:cxn modelId="{E0A354D5-9050-4754-998B-E30DC944B473}" srcId="{E7693505-ABE5-40FB-A438-771703115A38}" destId="{EDC5B822-BDD6-4033-9C88-A74B57A49F73}" srcOrd="2" destOrd="0" parTransId="{74EB8A70-519E-4C37-B932-E02B7DCFE91B}" sibTransId="{76EA24C3-A73F-4529-A964-D55DB9176A34}"/>
    <dgm:cxn modelId="{B4E11B17-525B-446F-BF0D-03A309068948}" type="presOf" srcId="{A1B5CD82-6B4C-4635-AF93-596E6F5F5167}" destId="{C9E68A67-5C1A-41ED-B65D-CF3CA6EDB0DE}" srcOrd="0" destOrd="3" presId="urn:microsoft.com/office/officeart/2005/8/layout/hList1"/>
    <dgm:cxn modelId="{F6FBBDB0-D3A9-471A-AAF6-134D2A9D7032}" srcId="{6BCB9F47-DE2F-46C4-BF8F-EEDF3F224B25}" destId="{EB1E0E0C-3CC4-4D81-B10B-6C82CEE6A42D}" srcOrd="1" destOrd="0" parTransId="{F487BAE6-9EC7-432E-B7F9-26FF1805FA4A}" sibTransId="{6931D60B-3E08-4E5D-A607-A92E5B471630}"/>
    <dgm:cxn modelId="{5BBC0E8A-283A-4FCA-9E8D-A90AE1CAC9DD}" type="presOf" srcId="{95DB18D6-5C29-4ADF-97D6-DF3C6B088A7B}" destId="{513D6B49-0F1C-8B44-9B7B-3618881C7B02}" srcOrd="0" destOrd="7" presId="urn:microsoft.com/office/officeart/2005/8/layout/hList1"/>
    <dgm:cxn modelId="{2984D284-3C54-4789-B8CB-9D7166998FA7}" type="presOf" srcId="{09813807-3A51-4E85-9D44-5D0814BE8226}" destId="{3FEABBD3-8BD1-4289-A522-D7646BC644CC}" srcOrd="0" destOrd="0" presId="urn:microsoft.com/office/officeart/2005/8/layout/hList1"/>
    <dgm:cxn modelId="{538F99CA-B23C-41D6-BEDA-A790AFE97F70}" type="presOf" srcId="{B5F3D042-D94E-49F8-9579-B5816D42A2DB}" destId="{513D6B49-0F1C-8B44-9B7B-3618881C7B02}" srcOrd="0" destOrd="4" presId="urn:microsoft.com/office/officeart/2005/8/layout/hList1"/>
    <dgm:cxn modelId="{A0C47760-5638-4040-96D7-4A92500CD379}" srcId="{5D75F403-4CEC-B74B-B982-81F01D4DD8F3}" destId="{2A246DEB-363E-4B6B-953D-1165417D326C}" srcOrd="5" destOrd="0" parTransId="{1BD2EC43-EA38-4792-9B75-B039C2F86A3A}" sibTransId="{4274A682-FD1C-4D24-A888-443D3AA61317}"/>
    <dgm:cxn modelId="{32C85B0E-DB43-4253-AC45-C4747DCCD848}" type="presOf" srcId="{CF1F44EA-80D9-4141-84FC-AAAE04A786F7}" destId="{513D6B49-0F1C-8B44-9B7B-3618881C7B02}" srcOrd="0" destOrd="6" presId="urn:microsoft.com/office/officeart/2005/8/layout/hList1"/>
    <dgm:cxn modelId="{51293DC3-5164-489E-A5A4-A237F75C5CA4}" srcId="{09813807-3A51-4E85-9D44-5D0814BE8226}" destId="{E7693505-ABE5-40FB-A438-771703115A38}" srcOrd="0" destOrd="0" parTransId="{FC7D3F4C-B6FF-46B8-BADE-29266D1DE653}" sibTransId="{121F4C5D-2C23-42F9-9304-8B954DABFF2A}"/>
    <dgm:cxn modelId="{C0ED39CA-6862-4F2C-BE78-B3AFDD55EDA1}" type="presOf" srcId="{EB1E0E0C-3CC4-4D81-B10B-6C82CEE6A42D}" destId="{2C9757D0-9CD1-44DB-A785-652EDDC8A219}" srcOrd="0" destOrd="1" presId="urn:microsoft.com/office/officeart/2005/8/layout/hList1"/>
    <dgm:cxn modelId="{0B6FE5E5-6D35-8B47-81E8-9CEA4743E419}" type="presOf" srcId="{0299AC98-74EB-EA40-B020-93AE2F5CEFB0}" destId="{513D6B49-0F1C-8B44-9B7B-3618881C7B02}" srcOrd="0" destOrd="0" presId="urn:microsoft.com/office/officeart/2005/8/layout/hList1"/>
    <dgm:cxn modelId="{8744B8AE-1F61-4838-A023-9E3DA5881EEF}" srcId="{09813807-3A51-4E85-9D44-5D0814BE8226}" destId="{A46B8243-D50C-4A9F-ACDF-4146ABFBBD35}" srcOrd="1" destOrd="0" parTransId="{BF75C365-D6C3-4D6A-A5E6-C14EE969BBD6}" sibTransId="{73B6BFA2-FFD8-42A4-A0F3-89ED9A032818}"/>
    <dgm:cxn modelId="{0D1B7DA8-AC97-4FBA-9572-DE13E140995D}" type="presOf" srcId="{6BCB9F47-DE2F-46C4-BF8F-EEDF3F224B25}" destId="{A5844D69-074C-4F6D-8DE1-95125BD74603}" srcOrd="0" destOrd="0" presId="urn:microsoft.com/office/officeart/2005/8/layout/hList1"/>
    <dgm:cxn modelId="{F41A6032-59B1-4073-98A2-009FDBCE1997}" type="presOf" srcId="{00489D9F-5CDB-4DD6-892A-E2F5C4772314}" destId="{1140F83A-0F57-43AB-94A4-0352D90372F0}" srcOrd="0" destOrd="1" presId="urn:microsoft.com/office/officeart/2005/8/layout/hList1"/>
    <dgm:cxn modelId="{7338BA53-5815-4EF4-BBBC-3A5C54B5ED31}" type="presOf" srcId="{A46B8243-D50C-4A9F-ACDF-4146ABFBBD35}" destId="{A0EE1D39-5D19-4E18-80DB-59D7635F3658}" srcOrd="0" destOrd="0" presId="urn:microsoft.com/office/officeart/2005/8/layout/hList1"/>
    <dgm:cxn modelId="{1A086958-31D5-4E9D-BEC5-B831D3A326F9}" srcId="{09813807-3A51-4E85-9D44-5D0814BE8226}" destId="{6BCB9F47-DE2F-46C4-BF8F-EEDF3F224B25}" srcOrd="2" destOrd="0" parTransId="{072E49A0-DD73-4DEA-89DC-63538AFF08D3}" sibTransId="{0FB5118F-20A2-426F-9B89-1B47DEB7C4EE}"/>
    <dgm:cxn modelId="{5745BA86-6303-44DB-88C8-274A5B9A9296}" type="presOf" srcId="{2A246DEB-363E-4B6B-953D-1165417D326C}" destId="{513D6B49-0F1C-8B44-9B7B-3618881C7B02}" srcOrd="0" destOrd="5" presId="urn:microsoft.com/office/officeart/2005/8/layout/hList1"/>
    <dgm:cxn modelId="{BA2568B1-8247-4F53-8BBE-EF51E0161B6E}" srcId="{5D75F403-4CEC-B74B-B982-81F01D4DD8F3}" destId="{5DD520A8-8C8B-48D1-99CE-F8B212D56D0A}" srcOrd="1" destOrd="0" parTransId="{67F1DDDB-46B4-4383-8D22-01502A74FB62}" sibTransId="{EE486BF0-213D-4943-B7B8-00F2827B317B}"/>
    <dgm:cxn modelId="{09985D04-752A-A446-A533-A3341735A7D2}" type="presOf" srcId="{99764F92-B9F0-C14C-8B3C-910498E5F6AA}" destId="{1140F83A-0F57-43AB-94A4-0352D90372F0}" srcOrd="0" destOrd="0" presId="urn:microsoft.com/office/officeart/2005/8/layout/hList1"/>
    <dgm:cxn modelId="{2813962F-4AE4-4F0A-910C-8C447F441C7D}" type="presOf" srcId="{EDC5B822-BDD6-4033-9C88-A74B57A49F73}" destId="{C9E68A67-5C1A-41ED-B65D-CF3CA6EDB0DE}" srcOrd="0" destOrd="2" presId="urn:microsoft.com/office/officeart/2005/8/layout/hList1"/>
    <dgm:cxn modelId="{9521604C-8157-E545-895E-5ED497C53677}" srcId="{5D75F403-4CEC-B74B-B982-81F01D4DD8F3}" destId="{0299AC98-74EB-EA40-B020-93AE2F5CEFB0}" srcOrd="0" destOrd="0" parTransId="{580D83A5-CB6D-F947-B058-120A6ED6D426}" sibTransId="{E1084198-9F77-B541-B1F1-69B8EB7A0F99}"/>
    <dgm:cxn modelId="{142EE184-C492-43A8-859A-E26AB6B5007A}" srcId="{6BCB9F47-DE2F-46C4-BF8F-EEDF3F224B25}" destId="{896A12E8-6E77-4A01-9ED5-90BD5F18D9E9}" srcOrd="0" destOrd="0" parTransId="{E563AC2C-165A-4880-97CA-81D562F499E0}" sibTransId="{B4690F55-6489-4AF8-AD81-8F77FB583607}"/>
    <dgm:cxn modelId="{DB8A112D-214F-4710-A028-572781206CC8}" type="presOf" srcId="{E7693505-ABE5-40FB-A438-771703115A38}" destId="{712FF88E-EB18-42DA-8176-9439A1BB2D9B}" srcOrd="0" destOrd="0" presId="urn:microsoft.com/office/officeart/2005/8/layout/hList1"/>
    <dgm:cxn modelId="{D1BA143C-3A58-470C-BB5E-B97B205F83A5}" type="presOf" srcId="{3638E7AF-916A-4F4B-A570-F55A4E5200F4}" destId="{513D6B49-0F1C-8B44-9B7B-3618881C7B02}" srcOrd="0" destOrd="2" presId="urn:microsoft.com/office/officeart/2005/8/layout/hList1"/>
    <dgm:cxn modelId="{E36D7D2C-B17B-4E6D-8147-6906ADB411C3}" type="presOf" srcId="{034D33CB-51A1-4622-B07F-7CD34015CD2F}" destId="{C9E68A67-5C1A-41ED-B65D-CF3CA6EDB0DE}" srcOrd="0" destOrd="0" presId="urn:microsoft.com/office/officeart/2005/8/layout/hList1"/>
    <dgm:cxn modelId="{878450EF-3BD0-4F89-8E98-078B7BE28022}" srcId="{E7693505-ABE5-40FB-A438-771703115A38}" destId="{A1B5CD82-6B4C-4635-AF93-596E6F5F5167}" srcOrd="3" destOrd="0" parTransId="{820A46EB-5DFE-4324-86C2-70C8AD45AA3F}" sibTransId="{04ABAFD9-25C4-49C2-AAF9-67AB5D1F5796}"/>
    <dgm:cxn modelId="{55CB9B38-C771-4FF7-9C19-48A0E8040500}" srcId="{E7693505-ABE5-40FB-A438-771703115A38}" destId="{41F0C0EC-BC89-4605-BB41-6EEDC1F1AE74}" srcOrd="1" destOrd="0" parTransId="{5A8E703C-0317-45A7-BF99-E125C2BFAB24}" sibTransId="{3F4DF935-EE08-4B6C-A4ED-F07E1C6DA7E5}"/>
    <dgm:cxn modelId="{1DA136A7-1560-4F67-BC37-F44C8E37B4C6}" type="presOf" srcId="{41F0C0EC-BC89-4605-BB41-6EEDC1F1AE74}" destId="{C9E68A67-5C1A-41ED-B65D-CF3CA6EDB0DE}" srcOrd="0" destOrd="1" presId="urn:microsoft.com/office/officeart/2005/8/layout/hList1"/>
    <dgm:cxn modelId="{D8AFAF0E-3574-472F-ADC8-C88CB3E9D613}" type="presOf" srcId="{5DD520A8-8C8B-48D1-99CE-F8B212D56D0A}" destId="{513D6B49-0F1C-8B44-9B7B-3618881C7B02}" srcOrd="0" destOrd="1" presId="urn:microsoft.com/office/officeart/2005/8/layout/hList1"/>
    <dgm:cxn modelId="{CC738C85-37C8-49BC-8AF6-389FFB2C34A8}" type="presOf" srcId="{896A12E8-6E77-4A01-9ED5-90BD5F18D9E9}" destId="{2C9757D0-9CD1-44DB-A785-652EDDC8A219}" srcOrd="0" destOrd="0" presId="urn:microsoft.com/office/officeart/2005/8/layout/hList1"/>
    <dgm:cxn modelId="{F27480DA-81DC-4D84-A8CF-9785FDA1F54F}" srcId="{5D75F403-4CEC-B74B-B982-81F01D4DD8F3}" destId="{F658291A-E3F1-42A1-ACF8-12F726000F31}" srcOrd="3" destOrd="0" parTransId="{B2FE14D0-967B-4F92-A09C-3BD7E11218E2}" sibTransId="{C6923869-9AA6-4E9E-B850-5AC3261E590D}"/>
    <dgm:cxn modelId="{534B121F-C7B6-4531-AC69-D41A693E5848}" srcId="{E7693505-ABE5-40FB-A438-771703115A38}" destId="{034D33CB-51A1-4622-B07F-7CD34015CD2F}" srcOrd="0" destOrd="0" parTransId="{249D6DCB-1A57-41B0-BC08-EEF986EEBFFC}" sibTransId="{352BA7E8-28B0-44D2-8844-F2AE67A04CB4}"/>
    <dgm:cxn modelId="{B4913F4C-7745-A246-941C-4B09150A9074}" srcId="{A46B8243-D50C-4A9F-ACDF-4146ABFBBD35}" destId="{99764F92-B9F0-C14C-8B3C-910498E5F6AA}" srcOrd="0" destOrd="0" parTransId="{B9626291-3666-BA49-9904-FC25A675237A}" sibTransId="{3049FF4C-4F3E-C047-827C-75A66FB679BB}"/>
    <dgm:cxn modelId="{56F27641-3CE2-4371-BA78-CAD96359511A}" srcId="{5D75F403-4CEC-B74B-B982-81F01D4DD8F3}" destId="{CF1F44EA-80D9-4141-84FC-AAAE04A786F7}" srcOrd="6" destOrd="0" parTransId="{E8D6DD86-D991-4478-BF8E-964EF778C7D2}" sibTransId="{ACEB8A8A-6E20-47B5-8097-E24C33032156}"/>
    <dgm:cxn modelId="{2B4C2D1D-E2D2-0942-80B0-288552216092}" srcId="{A46B8243-D50C-4A9F-ACDF-4146ABFBBD35}" destId="{A518BEEC-EA91-7F48-8A26-45B32292A4A5}" srcOrd="2" destOrd="0" parTransId="{BA48DBCB-13BD-EE4C-AB50-9D5562593A5C}" sibTransId="{C7D42292-252D-1C43-BC99-8F2D58480B0D}"/>
    <dgm:cxn modelId="{50D01F57-C3AB-488C-8538-F2CC29C594B1}" srcId="{5D75F403-4CEC-B74B-B982-81F01D4DD8F3}" destId="{3638E7AF-916A-4F4B-A570-F55A4E5200F4}" srcOrd="2" destOrd="0" parTransId="{32804035-16B6-4F5F-9DB6-15ED5EBA3074}" sibTransId="{210B4A0D-D1B6-4A9E-B87F-71BD68D0414F}"/>
    <dgm:cxn modelId="{40C27669-CF41-4A14-8824-B9C8CDFAB123}" srcId="{A46B8243-D50C-4A9F-ACDF-4146ABFBBD35}" destId="{00489D9F-5CDB-4DD6-892A-E2F5C4772314}" srcOrd="1" destOrd="0" parTransId="{49240A60-B3A8-45BF-A44E-FD1D695B4AA4}" sibTransId="{DF75420E-0E52-4BB8-8CEA-2C663401CCDE}"/>
    <dgm:cxn modelId="{905A98CD-4D2B-4A4A-851D-9041C557E564}" type="presOf" srcId="{5D75F403-4CEC-B74B-B982-81F01D4DD8F3}" destId="{46EBDAB2-742A-6440-B7BB-13E1DB492AE8}" srcOrd="0" destOrd="0" presId="urn:microsoft.com/office/officeart/2005/8/layout/hList1"/>
    <dgm:cxn modelId="{E6BE8700-7895-0D46-910D-A5714C0199AF}" type="presOf" srcId="{A518BEEC-EA91-7F48-8A26-45B32292A4A5}" destId="{1140F83A-0F57-43AB-94A4-0352D90372F0}" srcOrd="0" destOrd="2" presId="urn:microsoft.com/office/officeart/2005/8/layout/hList1"/>
    <dgm:cxn modelId="{3D2F42A9-27C0-49AB-90F3-C1287A819E89}" srcId="{5D75F403-4CEC-B74B-B982-81F01D4DD8F3}" destId="{B5F3D042-D94E-49F8-9579-B5816D42A2DB}" srcOrd="4" destOrd="0" parTransId="{C444427A-8405-418B-9469-659E590F4D7E}" sibTransId="{C73B68DB-D70F-4452-BD58-304B1AD4C4DA}"/>
    <dgm:cxn modelId="{6845043C-1531-4D7C-A665-D836CC815379}" type="presParOf" srcId="{3FEABBD3-8BD1-4289-A522-D7646BC644CC}" destId="{7E3E9B67-E80F-4A39-8CB2-3E8EF6C59EE2}" srcOrd="0" destOrd="0" presId="urn:microsoft.com/office/officeart/2005/8/layout/hList1"/>
    <dgm:cxn modelId="{070E4632-CD1A-4715-81C9-C27E14FAF1EF}" type="presParOf" srcId="{7E3E9B67-E80F-4A39-8CB2-3E8EF6C59EE2}" destId="{712FF88E-EB18-42DA-8176-9439A1BB2D9B}" srcOrd="0" destOrd="0" presId="urn:microsoft.com/office/officeart/2005/8/layout/hList1"/>
    <dgm:cxn modelId="{0C5B0D31-8C51-40C0-82D5-CABF132F6B68}" type="presParOf" srcId="{7E3E9B67-E80F-4A39-8CB2-3E8EF6C59EE2}" destId="{C9E68A67-5C1A-41ED-B65D-CF3CA6EDB0DE}" srcOrd="1" destOrd="0" presId="urn:microsoft.com/office/officeart/2005/8/layout/hList1"/>
    <dgm:cxn modelId="{44368555-9002-4056-8EF4-E9378F535DEB}" type="presParOf" srcId="{3FEABBD3-8BD1-4289-A522-D7646BC644CC}" destId="{B9695B1A-AD60-442F-8E77-A80FA6018B33}" srcOrd="1" destOrd="0" presId="urn:microsoft.com/office/officeart/2005/8/layout/hList1"/>
    <dgm:cxn modelId="{DE1F6E87-695F-4D2C-9BCA-9FCD4B5F3C2E}" type="presParOf" srcId="{3FEABBD3-8BD1-4289-A522-D7646BC644CC}" destId="{7F11844F-4917-4A5E-BDD8-2B2A1B8B8782}" srcOrd="2" destOrd="0" presId="urn:microsoft.com/office/officeart/2005/8/layout/hList1"/>
    <dgm:cxn modelId="{61020F06-75BB-40BF-B1DD-4EC5C1ADD799}" type="presParOf" srcId="{7F11844F-4917-4A5E-BDD8-2B2A1B8B8782}" destId="{A0EE1D39-5D19-4E18-80DB-59D7635F3658}" srcOrd="0" destOrd="0" presId="urn:microsoft.com/office/officeart/2005/8/layout/hList1"/>
    <dgm:cxn modelId="{A4A07EFD-3748-421D-B7EB-A642C0EB4E65}" type="presParOf" srcId="{7F11844F-4917-4A5E-BDD8-2B2A1B8B8782}" destId="{1140F83A-0F57-43AB-94A4-0352D90372F0}" srcOrd="1" destOrd="0" presId="urn:microsoft.com/office/officeart/2005/8/layout/hList1"/>
    <dgm:cxn modelId="{8E280409-86E4-4E9C-AAD4-3FB837CE64A4}" type="presParOf" srcId="{3FEABBD3-8BD1-4289-A522-D7646BC644CC}" destId="{4DE2FA68-0C87-46F0-9D31-A3F508CB9146}" srcOrd="3" destOrd="0" presId="urn:microsoft.com/office/officeart/2005/8/layout/hList1"/>
    <dgm:cxn modelId="{4FB8E174-6F73-49E0-877B-F5C3C2696D82}" type="presParOf" srcId="{3FEABBD3-8BD1-4289-A522-D7646BC644CC}" destId="{0F1FB8BF-8C96-4F65-9FC9-E959789DE682}" srcOrd="4" destOrd="0" presId="urn:microsoft.com/office/officeart/2005/8/layout/hList1"/>
    <dgm:cxn modelId="{C5D56348-5216-45B5-9056-6FF41DA26E72}" type="presParOf" srcId="{0F1FB8BF-8C96-4F65-9FC9-E959789DE682}" destId="{A5844D69-074C-4F6D-8DE1-95125BD74603}" srcOrd="0" destOrd="0" presId="urn:microsoft.com/office/officeart/2005/8/layout/hList1"/>
    <dgm:cxn modelId="{02E3AD6C-9085-4534-A19B-B4AFD38D44E2}" type="presParOf" srcId="{0F1FB8BF-8C96-4F65-9FC9-E959789DE682}" destId="{2C9757D0-9CD1-44DB-A785-652EDDC8A219}" srcOrd="1" destOrd="0" presId="urn:microsoft.com/office/officeart/2005/8/layout/hList1"/>
    <dgm:cxn modelId="{72A4CC0B-2754-BC4E-A8FB-6BCA5AE30481}" type="presParOf" srcId="{3FEABBD3-8BD1-4289-A522-D7646BC644CC}" destId="{AE9D13DD-FE7C-A244-97E3-C0910F3AA7EA}" srcOrd="5" destOrd="0" presId="urn:microsoft.com/office/officeart/2005/8/layout/hList1"/>
    <dgm:cxn modelId="{6715873F-CD0B-1C4E-8BAD-5C6EEA829F60}" type="presParOf" srcId="{3FEABBD3-8BD1-4289-A522-D7646BC644CC}" destId="{14C9247B-D2C8-D44A-9D73-54B55E854A95}" srcOrd="6" destOrd="0" presId="urn:microsoft.com/office/officeart/2005/8/layout/hList1"/>
    <dgm:cxn modelId="{932079F2-76B2-B24C-A1B7-EE25470D5357}" type="presParOf" srcId="{14C9247B-D2C8-D44A-9D73-54B55E854A95}" destId="{46EBDAB2-742A-6440-B7BB-13E1DB492AE8}" srcOrd="0" destOrd="0" presId="urn:microsoft.com/office/officeart/2005/8/layout/hList1"/>
    <dgm:cxn modelId="{AEC3FACB-7142-224F-8A27-A0246BACEE72}" type="presParOf" srcId="{14C9247B-D2C8-D44A-9D73-54B55E854A95}" destId="{513D6B49-0F1C-8B44-9B7B-3618881C7B02}"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2FF88E-EB18-42DA-8176-9439A1BB2D9B}">
      <dsp:nvSpPr>
        <dsp:cNvPr id="0" name=""/>
        <dsp:cNvSpPr/>
      </dsp:nvSpPr>
      <dsp:spPr>
        <a:xfrm>
          <a:off x="3347" y="29356"/>
          <a:ext cx="2012989" cy="513636"/>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b="1" kern="1200" dirty="0" smtClean="0">
              <a:latin typeface="Gill Sans MT" pitchFamily="34" charset="0"/>
            </a:rPr>
            <a:t>New</a:t>
          </a:r>
          <a:endParaRPr lang="en-US" sz="2400" b="1" kern="1200" dirty="0">
            <a:latin typeface="Gill Sans MT" pitchFamily="34" charset="0"/>
          </a:endParaRPr>
        </a:p>
      </dsp:txBody>
      <dsp:txXfrm>
        <a:off x="3347" y="29356"/>
        <a:ext cx="2012989" cy="513636"/>
      </dsp:txXfrm>
    </dsp:sp>
    <dsp:sp modelId="{C9E68A67-5C1A-41ED-B65D-CF3CA6EDB0DE}">
      <dsp:nvSpPr>
        <dsp:cNvPr id="0" name=""/>
        <dsp:cNvSpPr/>
      </dsp:nvSpPr>
      <dsp:spPr>
        <a:xfrm>
          <a:off x="3347" y="542992"/>
          <a:ext cx="2012989" cy="4503515"/>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09538" marR="0" lvl="1" indent="-109538" algn="l" defTabSz="914400" eaLnBrk="1" fontAlgn="auto" latinLnBrk="0" hangingPunct="1">
            <a:lnSpc>
              <a:spcPct val="100000"/>
            </a:lnSpc>
            <a:spcBef>
              <a:spcPct val="0"/>
            </a:spcBef>
            <a:spcAft>
              <a:spcPts val="600"/>
            </a:spcAft>
            <a:buClrTx/>
            <a:buSzTx/>
            <a:buFontTx/>
            <a:buChar char="••"/>
            <a:tabLst/>
            <a:defRPr/>
          </a:pPr>
          <a:r>
            <a:rPr lang="en-US" sz="1500" kern="1200" dirty="0" smtClean="0">
              <a:latin typeface="Gill Sans MT" pitchFamily="34" charset="0"/>
            </a:rPr>
            <a:t>Bus and Bus Facilities Discretionary Grants (5339(b))</a:t>
          </a:r>
          <a:endParaRPr lang="en-US" sz="1500" kern="1200" dirty="0">
            <a:latin typeface="Gill Sans MT" pitchFamily="34" charset="0"/>
          </a:endParaRPr>
        </a:p>
        <a:p>
          <a:pPr marL="109538" marR="0" lvl="1" indent="-109538" algn="l" defTabSz="914400" eaLnBrk="1" fontAlgn="auto" latinLnBrk="0" hangingPunct="1">
            <a:lnSpc>
              <a:spcPct val="100000"/>
            </a:lnSpc>
            <a:spcBef>
              <a:spcPct val="0"/>
            </a:spcBef>
            <a:spcAft>
              <a:spcPts val="600"/>
            </a:spcAft>
            <a:buClrTx/>
            <a:buSzTx/>
            <a:buFontTx/>
            <a:buChar char="••"/>
            <a:tabLst/>
            <a:defRPr/>
          </a:pPr>
          <a:r>
            <a:rPr lang="en-US" sz="1500" kern="1200" dirty="0" smtClean="0">
              <a:latin typeface="Gill Sans MT" pitchFamily="34" charset="0"/>
            </a:rPr>
            <a:t>Expedited Project Delivery for CIG Pilot Program (3005(b))</a:t>
          </a:r>
          <a:endParaRPr lang="en-US" sz="1500" kern="1200" dirty="0">
            <a:latin typeface="Gill Sans MT" pitchFamily="34" charset="0"/>
          </a:endParaRPr>
        </a:p>
        <a:p>
          <a:pPr marL="109538" marR="0" lvl="1" indent="-109538" algn="l" defTabSz="914400" eaLnBrk="1" fontAlgn="auto" latinLnBrk="0" hangingPunct="1">
            <a:lnSpc>
              <a:spcPct val="100000"/>
            </a:lnSpc>
            <a:spcBef>
              <a:spcPct val="0"/>
            </a:spcBef>
            <a:spcAft>
              <a:spcPts val="600"/>
            </a:spcAft>
            <a:buClrTx/>
            <a:buSzTx/>
            <a:buFontTx/>
            <a:buChar char="••"/>
            <a:tabLst/>
            <a:defRPr/>
          </a:pPr>
          <a:r>
            <a:rPr lang="en-US" sz="1500" kern="1200" dirty="0" smtClean="0">
              <a:latin typeface="Gill Sans MT" pitchFamily="34" charset="0"/>
            </a:rPr>
            <a:t>Pilot Program for Innovative Coordinated Access &amp; Mobility (3006(b))</a:t>
          </a:r>
          <a:endParaRPr lang="en-US" sz="1500" kern="1200" dirty="0">
            <a:latin typeface="Gill Sans MT" pitchFamily="34" charset="0"/>
          </a:endParaRPr>
        </a:p>
        <a:p>
          <a:pPr marL="109538" marR="0" lvl="1" indent="-109538" algn="l" defTabSz="914400" eaLnBrk="1" fontAlgn="auto" latinLnBrk="0" hangingPunct="1">
            <a:lnSpc>
              <a:spcPct val="100000"/>
            </a:lnSpc>
            <a:spcBef>
              <a:spcPct val="0"/>
            </a:spcBef>
            <a:spcAft>
              <a:spcPts val="600"/>
            </a:spcAft>
            <a:buClrTx/>
            <a:buSzTx/>
            <a:buFontTx/>
            <a:buChar char="••"/>
            <a:tabLst/>
            <a:defRPr/>
          </a:pPr>
          <a:endParaRPr lang="en-US" sz="1500" kern="1200" dirty="0">
            <a:latin typeface="Gill Sans MT" pitchFamily="34" charset="0"/>
          </a:endParaRPr>
        </a:p>
      </dsp:txBody>
      <dsp:txXfrm>
        <a:off x="3347" y="542992"/>
        <a:ext cx="2012989" cy="4503515"/>
      </dsp:txXfrm>
    </dsp:sp>
    <dsp:sp modelId="{A0EE1D39-5D19-4E18-80DB-59D7635F3658}">
      <dsp:nvSpPr>
        <dsp:cNvPr id="0" name=""/>
        <dsp:cNvSpPr/>
      </dsp:nvSpPr>
      <dsp:spPr>
        <a:xfrm>
          <a:off x="2298156" y="29356"/>
          <a:ext cx="2012989" cy="513636"/>
        </a:xfrm>
        <a:prstGeom prst="rect">
          <a:avLst/>
        </a:prstGeom>
        <a:solidFill>
          <a:schemeClr val="accent3">
            <a:hueOff val="2256179"/>
            <a:satOff val="-4241"/>
            <a:lumOff val="6209"/>
            <a:alphaOff val="0"/>
          </a:schemeClr>
        </a:solidFill>
        <a:ln w="25400" cap="flat" cmpd="sng" algn="ctr">
          <a:solidFill>
            <a:schemeClr val="accent3">
              <a:hueOff val="2256179"/>
              <a:satOff val="-4241"/>
              <a:lumOff val="620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b="1" kern="1200" dirty="0" smtClean="0">
              <a:latin typeface="Gill Sans MT" pitchFamily="34" charset="0"/>
            </a:rPr>
            <a:t>Repealed</a:t>
          </a:r>
          <a:endParaRPr lang="en-US" sz="2400" b="1" kern="1200" dirty="0">
            <a:latin typeface="Gill Sans MT" pitchFamily="34" charset="0"/>
          </a:endParaRPr>
        </a:p>
      </dsp:txBody>
      <dsp:txXfrm>
        <a:off x="2298156" y="29356"/>
        <a:ext cx="2012989" cy="513636"/>
      </dsp:txXfrm>
    </dsp:sp>
    <dsp:sp modelId="{1140F83A-0F57-43AB-94A4-0352D90372F0}">
      <dsp:nvSpPr>
        <dsp:cNvPr id="0" name=""/>
        <dsp:cNvSpPr/>
      </dsp:nvSpPr>
      <dsp:spPr>
        <a:xfrm>
          <a:off x="2298156" y="542992"/>
          <a:ext cx="2012989" cy="4503515"/>
        </a:xfrm>
        <a:prstGeom prst="rect">
          <a:avLst/>
        </a:prstGeom>
        <a:solidFill>
          <a:schemeClr val="accent3">
            <a:tint val="40000"/>
            <a:alpha val="90000"/>
            <a:hueOff val="2303697"/>
            <a:satOff val="2822"/>
            <a:lumOff val="1038"/>
            <a:alphaOff val="0"/>
          </a:schemeClr>
        </a:solidFill>
        <a:ln w="25400" cap="flat" cmpd="sng" algn="ctr">
          <a:solidFill>
            <a:schemeClr val="accent3">
              <a:tint val="40000"/>
              <a:alpha val="90000"/>
              <a:hueOff val="2303697"/>
              <a:satOff val="2822"/>
              <a:lumOff val="103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100000"/>
            </a:lnSpc>
            <a:spcBef>
              <a:spcPct val="0"/>
            </a:spcBef>
            <a:spcAft>
              <a:spcPts val="600"/>
            </a:spcAft>
            <a:buChar char="••"/>
          </a:pPr>
          <a:r>
            <a:rPr lang="en-US" sz="1500" kern="1200" dirty="0" smtClean="0">
              <a:latin typeface="Gill Sans MT" pitchFamily="34" charset="0"/>
            </a:rPr>
            <a:t>Bicycle facilities  (5319)</a:t>
          </a:r>
        </a:p>
        <a:p>
          <a:pPr marL="114300" lvl="1" indent="-114300" algn="l" defTabSz="666750">
            <a:lnSpc>
              <a:spcPct val="100000"/>
            </a:lnSpc>
            <a:spcBef>
              <a:spcPct val="0"/>
            </a:spcBef>
            <a:spcAft>
              <a:spcPts val="600"/>
            </a:spcAft>
            <a:buChar char="••"/>
          </a:pPr>
          <a:r>
            <a:rPr lang="en-US" sz="1500" kern="1200" dirty="0" smtClean="0">
              <a:latin typeface="Gill Sans MT" pitchFamily="34" charset="0"/>
            </a:rPr>
            <a:t>Pilot Program for Expedited Project Delivery (Subsection 20008(b) of MAP-21)</a:t>
          </a:r>
        </a:p>
        <a:p>
          <a:pPr marL="114300" lvl="1" indent="-114300" algn="l" defTabSz="666750">
            <a:lnSpc>
              <a:spcPct val="100000"/>
            </a:lnSpc>
            <a:spcBef>
              <a:spcPct val="0"/>
            </a:spcBef>
            <a:spcAft>
              <a:spcPts val="600"/>
            </a:spcAft>
            <a:buChar char="••"/>
          </a:pPr>
          <a:endParaRPr lang="en-US" sz="1500" kern="1200" dirty="0">
            <a:latin typeface="Gill Sans MT" pitchFamily="34" charset="0"/>
          </a:endParaRPr>
        </a:p>
      </dsp:txBody>
      <dsp:txXfrm>
        <a:off x="2298156" y="542992"/>
        <a:ext cx="2012989" cy="4503515"/>
      </dsp:txXfrm>
    </dsp:sp>
    <dsp:sp modelId="{A5844D69-074C-4F6D-8DE1-95125BD74603}">
      <dsp:nvSpPr>
        <dsp:cNvPr id="0" name=""/>
        <dsp:cNvSpPr/>
      </dsp:nvSpPr>
      <dsp:spPr>
        <a:xfrm>
          <a:off x="4592964" y="29356"/>
          <a:ext cx="2012989" cy="513636"/>
        </a:xfrm>
        <a:prstGeom prst="rect">
          <a:avLst/>
        </a:prstGeom>
        <a:solidFill>
          <a:schemeClr val="accent3">
            <a:hueOff val="4512359"/>
            <a:satOff val="-8483"/>
            <a:lumOff val="12419"/>
            <a:alphaOff val="0"/>
          </a:schemeClr>
        </a:solidFill>
        <a:ln w="25400" cap="flat" cmpd="sng" algn="ctr">
          <a:solidFill>
            <a:schemeClr val="accent3">
              <a:hueOff val="4512359"/>
              <a:satOff val="-8483"/>
              <a:lumOff val="1241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dirty="0" smtClean="0">
              <a:latin typeface="Gill Sans MT" pitchFamily="34" charset="0"/>
            </a:rPr>
            <a:t>Consolidated</a:t>
          </a:r>
          <a:endParaRPr lang="en-US" sz="2000" b="1" kern="1200" dirty="0">
            <a:latin typeface="Gill Sans MT" pitchFamily="34" charset="0"/>
          </a:endParaRPr>
        </a:p>
      </dsp:txBody>
      <dsp:txXfrm>
        <a:off x="4592964" y="29356"/>
        <a:ext cx="2012989" cy="513636"/>
      </dsp:txXfrm>
    </dsp:sp>
    <dsp:sp modelId="{2C9757D0-9CD1-44DB-A785-652EDDC8A219}">
      <dsp:nvSpPr>
        <dsp:cNvPr id="0" name=""/>
        <dsp:cNvSpPr/>
      </dsp:nvSpPr>
      <dsp:spPr>
        <a:xfrm>
          <a:off x="4592964" y="542992"/>
          <a:ext cx="2012989" cy="4503515"/>
        </a:xfrm>
        <a:prstGeom prst="rect">
          <a:avLst/>
        </a:prstGeom>
        <a:solidFill>
          <a:schemeClr val="accent3">
            <a:tint val="40000"/>
            <a:alpha val="90000"/>
            <a:hueOff val="4607393"/>
            <a:satOff val="5644"/>
            <a:lumOff val="2076"/>
            <a:alphaOff val="0"/>
          </a:schemeClr>
        </a:solidFill>
        <a:ln w="25400" cap="flat" cmpd="sng" algn="ctr">
          <a:solidFill>
            <a:schemeClr val="accent3">
              <a:tint val="40000"/>
              <a:alpha val="90000"/>
              <a:hueOff val="4607393"/>
              <a:satOff val="5644"/>
              <a:lumOff val="207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100000"/>
            </a:lnSpc>
            <a:spcBef>
              <a:spcPct val="0"/>
            </a:spcBef>
            <a:spcAft>
              <a:spcPts val="600"/>
            </a:spcAft>
            <a:buChar char="••"/>
          </a:pPr>
          <a:r>
            <a:rPr lang="en-US" sz="1500" kern="1200" dirty="0" smtClean="0">
              <a:latin typeface="Gill Sans MT" pitchFamily="34" charset="0"/>
            </a:rPr>
            <a:t>Public Transportation Innovation (Research &amp; TCRP) (5312)</a:t>
          </a:r>
        </a:p>
        <a:p>
          <a:pPr marL="114300" lvl="1" indent="-114300" algn="l" defTabSz="666750">
            <a:lnSpc>
              <a:spcPct val="100000"/>
            </a:lnSpc>
            <a:spcBef>
              <a:spcPct val="0"/>
            </a:spcBef>
            <a:spcAft>
              <a:spcPts val="600"/>
            </a:spcAft>
            <a:buChar char="••"/>
          </a:pPr>
          <a:r>
            <a:rPr lang="en-US" sz="1500" kern="1200" dirty="0" smtClean="0">
              <a:latin typeface="Gill Sans MT" pitchFamily="34" charset="0"/>
            </a:rPr>
            <a:t>Technical Assistance &amp; Workforce Development (5314)</a:t>
          </a:r>
        </a:p>
      </dsp:txBody>
      <dsp:txXfrm>
        <a:off x="4592964" y="542992"/>
        <a:ext cx="2012989" cy="4503515"/>
      </dsp:txXfrm>
    </dsp:sp>
    <dsp:sp modelId="{46EBDAB2-742A-6440-B7BB-13E1DB492AE8}">
      <dsp:nvSpPr>
        <dsp:cNvPr id="0" name=""/>
        <dsp:cNvSpPr/>
      </dsp:nvSpPr>
      <dsp:spPr>
        <a:xfrm>
          <a:off x="6887773" y="29356"/>
          <a:ext cx="2012989" cy="513636"/>
        </a:xfrm>
        <a:prstGeom prst="rect">
          <a:avLst/>
        </a:prstGeom>
        <a:solidFill>
          <a:schemeClr val="accent3">
            <a:hueOff val="6768538"/>
            <a:satOff val="-12724"/>
            <a:lumOff val="18628"/>
            <a:alphaOff val="0"/>
          </a:schemeClr>
        </a:solidFill>
        <a:ln w="25400" cap="flat" cmpd="sng" algn="ctr">
          <a:solidFill>
            <a:schemeClr val="accent3">
              <a:hueOff val="6768538"/>
              <a:satOff val="-12724"/>
              <a:lumOff val="1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ts val="600"/>
            </a:spcAft>
          </a:pPr>
          <a:r>
            <a:rPr lang="en-US" sz="2400" b="1" kern="1200" dirty="0" smtClean="0">
              <a:latin typeface="Gill Sans MT" pitchFamily="34" charset="0"/>
            </a:rPr>
            <a:t>Modified</a:t>
          </a:r>
          <a:endParaRPr lang="en-US" sz="2400" b="1" kern="1200" dirty="0">
            <a:latin typeface="Gill Sans MT" pitchFamily="34" charset="0"/>
          </a:endParaRPr>
        </a:p>
      </dsp:txBody>
      <dsp:txXfrm>
        <a:off x="6887773" y="29356"/>
        <a:ext cx="2012989" cy="513636"/>
      </dsp:txXfrm>
    </dsp:sp>
    <dsp:sp modelId="{513D6B49-0F1C-8B44-9B7B-3618881C7B02}">
      <dsp:nvSpPr>
        <dsp:cNvPr id="0" name=""/>
        <dsp:cNvSpPr/>
      </dsp:nvSpPr>
      <dsp:spPr>
        <a:xfrm>
          <a:off x="6887773" y="542992"/>
          <a:ext cx="2012989" cy="4503515"/>
        </a:xfrm>
        <a:prstGeom prst="rect">
          <a:avLst/>
        </a:prstGeom>
        <a:solidFill>
          <a:schemeClr val="accent3">
            <a:tint val="40000"/>
            <a:alpha val="90000"/>
            <a:hueOff val="6911090"/>
            <a:satOff val="8466"/>
            <a:lumOff val="3114"/>
            <a:alphaOff val="0"/>
          </a:schemeClr>
        </a:solidFill>
        <a:ln w="25400" cap="flat" cmpd="sng" algn="ctr">
          <a:solidFill>
            <a:schemeClr val="accent3">
              <a:tint val="40000"/>
              <a:alpha val="90000"/>
              <a:hueOff val="6911090"/>
              <a:satOff val="8466"/>
              <a:lumOff val="31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09538" marR="0" lvl="1" indent="-109538" algn="l" defTabSz="914400" eaLnBrk="1" fontAlgn="auto" latinLnBrk="0" hangingPunct="1">
            <a:lnSpc>
              <a:spcPct val="100000"/>
            </a:lnSpc>
            <a:spcBef>
              <a:spcPct val="0"/>
            </a:spcBef>
            <a:spcAft>
              <a:spcPts val="600"/>
            </a:spcAft>
            <a:buClrTx/>
            <a:buSzTx/>
            <a:buFontTx/>
            <a:buChar char="••"/>
            <a:tabLst/>
            <a:defRPr/>
          </a:pPr>
          <a:r>
            <a:rPr lang="en-US" sz="1500" kern="1200" dirty="0" smtClean="0">
              <a:latin typeface="Gill Sans MT" pitchFamily="34" charset="0"/>
            </a:rPr>
            <a:t>Planning (5303/5304)</a:t>
          </a:r>
          <a:endParaRPr lang="en-US" sz="1500" kern="1200" dirty="0">
            <a:latin typeface="Gill Sans MT" pitchFamily="34" charset="0"/>
          </a:endParaRPr>
        </a:p>
        <a:p>
          <a:pPr marL="109538" marR="0" lvl="1" indent="-109538" algn="l" defTabSz="914400" eaLnBrk="1" fontAlgn="auto" latinLnBrk="0" hangingPunct="1">
            <a:lnSpc>
              <a:spcPct val="100000"/>
            </a:lnSpc>
            <a:spcBef>
              <a:spcPct val="0"/>
            </a:spcBef>
            <a:spcAft>
              <a:spcPts val="600"/>
            </a:spcAft>
            <a:buClrTx/>
            <a:buSzTx/>
            <a:buFontTx/>
            <a:buChar char="••"/>
            <a:tabLst/>
            <a:defRPr/>
          </a:pPr>
          <a:r>
            <a:rPr lang="en-US" sz="1500" kern="1200" dirty="0" smtClean="0">
              <a:latin typeface="Gill Sans MT" pitchFamily="34" charset="0"/>
            </a:rPr>
            <a:t>Urbanized Area Formula (5307)</a:t>
          </a:r>
          <a:endParaRPr lang="en-US" sz="1500" kern="1200" dirty="0">
            <a:latin typeface="Gill Sans MT" pitchFamily="34" charset="0"/>
          </a:endParaRPr>
        </a:p>
        <a:p>
          <a:pPr marL="109538" marR="0" lvl="1" indent="-109538" algn="l" defTabSz="914400" eaLnBrk="1" fontAlgn="auto" latinLnBrk="0" hangingPunct="1">
            <a:lnSpc>
              <a:spcPct val="100000"/>
            </a:lnSpc>
            <a:spcBef>
              <a:spcPct val="0"/>
            </a:spcBef>
            <a:spcAft>
              <a:spcPts val="600"/>
            </a:spcAft>
            <a:buClrTx/>
            <a:buSzTx/>
            <a:buFontTx/>
            <a:buChar char="••"/>
            <a:tabLst/>
            <a:defRPr/>
          </a:pPr>
          <a:r>
            <a:rPr lang="en-US" sz="1500" kern="1200" dirty="0" smtClean="0">
              <a:latin typeface="Gill Sans MT" pitchFamily="34" charset="0"/>
            </a:rPr>
            <a:t>Fixed Guideway Capital Investment Grants (5309)</a:t>
          </a:r>
          <a:endParaRPr lang="en-US" sz="1500" kern="1200" dirty="0">
            <a:latin typeface="Gill Sans MT" pitchFamily="34" charset="0"/>
          </a:endParaRPr>
        </a:p>
        <a:p>
          <a:pPr marL="109538" marR="0" lvl="1" indent="-109538" algn="l" defTabSz="914400" eaLnBrk="1" fontAlgn="auto" latinLnBrk="0" hangingPunct="1">
            <a:lnSpc>
              <a:spcPct val="100000"/>
            </a:lnSpc>
            <a:spcBef>
              <a:spcPct val="0"/>
            </a:spcBef>
            <a:spcAft>
              <a:spcPts val="600"/>
            </a:spcAft>
            <a:buClrTx/>
            <a:buSzTx/>
            <a:buFontTx/>
            <a:buChar char="••"/>
            <a:tabLst/>
            <a:defRPr/>
          </a:pPr>
          <a:r>
            <a:rPr lang="en-US" sz="1500" kern="1200" dirty="0" smtClean="0">
              <a:latin typeface="Gill Sans MT" pitchFamily="34" charset="0"/>
            </a:rPr>
            <a:t>Elderly &amp; Disabled (5310)</a:t>
          </a:r>
          <a:endParaRPr lang="en-US" sz="1500" kern="1200" dirty="0">
            <a:latin typeface="Gill Sans MT" pitchFamily="34" charset="0"/>
          </a:endParaRPr>
        </a:p>
        <a:p>
          <a:pPr marL="109538" marR="0" lvl="1" indent="-109538" algn="l" defTabSz="914400" eaLnBrk="1" fontAlgn="auto" latinLnBrk="0" hangingPunct="1">
            <a:lnSpc>
              <a:spcPct val="100000"/>
            </a:lnSpc>
            <a:spcBef>
              <a:spcPct val="0"/>
            </a:spcBef>
            <a:spcAft>
              <a:spcPts val="600"/>
            </a:spcAft>
            <a:buClrTx/>
            <a:buSzTx/>
            <a:buFontTx/>
            <a:buChar char="••"/>
            <a:tabLst/>
            <a:defRPr/>
          </a:pPr>
          <a:r>
            <a:rPr lang="en-US" sz="1500" kern="1200" dirty="0" smtClean="0">
              <a:latin typeface="Gill Sans MT" pitchFamily="34" charset="0"/>
            </a:rPr>
            <a:t>Formula Grants for Rural Areas (5311)  </a:t>
          </a:r>
          <a:endParaRPr lang="en-US" sz="1500" kern="1200" dirty="0">
            <a:latin typeface="Gill Sans MT" pitchFamily="34" charset="0"/>
          </a:endParaRPr>
        </a:p>
        <a:p>
          <a:pPr marL="109538" marR="0" lvl="1" indent="-109538" algn="l" defTabSz="914400" eaLnBrk="1" fontAlgn="auto" latinLnBrk="0" hangingPunct="1">
            <a:lnSpc>
              <a:spcPct val="100000"/>
            </a:lnSpc>
            <a:spcBef>
              <a:spcPct val="0"/>
            </a:spcBef>
            <a:spcAft>
              <a:spcPts val="600"/>
            </a:spcAft>
            <a:buClrTx/>
            <a:buSzTx/>
            <a:buFontTx/>
            <a:buChar char="••"/>
            <a:tabLst/>
            <a:defRPr/>
          </a:pPr>
          <a:r>
            <a:rPr lang="en-US" sz="1500" kern="1200" dirty="0" smtClean="0">
              <a:latin typeface="Gill Sans MT" pitchFamily="34" charset="0"/>
            </a:rPr>
            <a:t>Public Transportation Safety Program (5329) </a:t>
          </a:r>
          <a:endParaRPr lang="en-US" sz="1500" kern="1200" dirty="0">
            <a:latin typeface="Gill Sans MT" pitchFamily="34" charset="0"/>
          </a:endParaRPr>
        </a:p>
        <a:p>
          <a:pPr marL="109538" marR="0" lvl="1" indent="-109538" algn="l" defTabSz="914400" eaLnBrk="1" fontAlgn="auto" latinLnBrk="0" hangingPunct="1">
            <a:lnSpc>
              <a:spcPct val="100000"/>
            </a:lnSpc>
            <a:spcBef>
              <a:spcPct val="0"/>
            </a:spcBef>
            <a:spcAft>
              <a:spcPts val="600"/>
            </a:spcAft>
            <a:buClrTx/>
            <a:buSzTx/>
            <a:buFontTx/>
            <a:buChar char="••"/>
            <a:tabLst/>
            <a:defRPr/>
          </a:pPr>
          <a:r>
            <a:rPr lang="en-US" sz="1500" kern="1200" dirty="0" smtClean="0">
              <a:latin typeface="Gill Sans MT" pitchFamily="34" charset="0"/>
            </a:rPr>
            <a:t>State of Good Repair (5337) </a:t>
          </a:r>
          <a:endParaRPr lang="en-US" sz="1500" kern="1200" dirty="0">
            <a:latin typeface="Gill Sans MT" pitchFamily="34" charset="0"/>
          </a:endParaRPr>
        </a:p>
        <a:p>
          <a:pPr marL="109538" marR="0" lvl="1" indent="-109538" algn="l" defTabSz="914400" eaLnBrk="1" fontAlgn="auto" latinLnBrk="0" hangingPunct="1">
            <a:lnSpc>
              <a:spcPct val="100000"/>
            </a:lnSpc>
            <a:spcBef>
              <a:spcPct val="0"/>
            </a:spcBef>
            <a:spcAft>
              <a:spcPts val="600"/>
            </a:spcAft>
            <a:buClrTx/>
            <a:buSzTx/>
            <a:buFontTx/>
            <a:buChar char="••"/>
            <a:tabLst/>
            <a:defRPr/>
          </a:pPr>
          <a:r>
            <a:rPr lang="en-US" sz="1500" kern="1200" dirty="0" smtClean="0">
              <a:latin typeface="Gill Sans MT" pitchFamily="34" charset="0"/>
            </a:rPr>
            <a:t>Bus and Bus Facilities (5339(a))</a:t>
          </a:r>
          <a:endParaRPr lang="en-US" sz="1500" kern="1200" dirty="0">
            <a:latin typeface="Gill Sans MT" pitchFamily="34" charset="0"/>
          </a:endParaRPr>
        </a:p>
      </dsp:txBody>
      <dsp:txXfrm>
        <a:off x="6887773" y="542992"/>
        <a:ext cx="2012989" cy="450351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0.72351</cdr:x>
      <cdr:y>0.09577</cdr:y>
    </cdr:from>
    <cdr:to>
      <cdr:x>0.83463</cdr:x>
      <cdr:y>0.29508</cdr:y>
    </cdr:to>
    <cdr:sp macro="" textlink="">
      <cdr:nvSpPr>
        <cdr:cNvPr id="2" name="TextBox 1"/>
        <cdr:cNvSpPr txBox="1"/>
      </cdr:nvSpPr>
      <cdr:spPr>
        <a:xfrm xmlns:a="http://schemas.openxmlformats.org/drawingml/2006/main">
          <a:off x="5954233" y="43936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0.65633</cdr:x>
      <cdr:y>0.07491</cdr:y>
    </cdr:from>
    <cdr:to>
      <cdr:x>0.84496</cdr:x>
      <cdr:y>0.16993</cdr:y>
    </cdr:to>
    <cdr:sp macro="" textlink="">
      <cdr:nvSpPr>
        <cdr:cNvPr id="4" name="TextBox 3"/>
        <cdr:cNvSpPr txBox="1"/>
      </cdr:nvSpPr>
      <cdr:spPr>
        <a:xfrm xmlns:a="http://schemas.openxmlformats.org/drawingml/2006/main">
          <a:off x="5401339" y="343675"/>
          <a:ext cx="1552353" cy="43593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b="1" dirty="0" smtClean="0"/>
            <a:t>FY15: $10,858 Billion</a:t>
          </a:r>
          <a:endParaRPr lang="en-US" sz="18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0860" cy="468630"/>
          </a:xfrm>
          <a:prstGeom prst="rect">
            <a:avLst/>
          </a:prstGeom>
        </p:spPr>
        <p:txBody>
          <a:bodyPr vert="horz" lIns="94044" tIns="47022" rIns="94044" bIns="47022" rtlCol="0"/>
          <a:lstStyle>
            <a:lvl1pPr algn="l">
              <a:defRPr sz="1200"/>
            </a:lvl1pPr>
          </a:lstStyle>
          <a:p>
            <a:endParaRPr lang="en-US"/>
          </a:p>
        </p:txBody>
      </p:sp>
      <p:sp>
        <p:nvSpPr>
          <p:cNvPr id="3" name="Date Placeholder 2"/>
          <p:cNvSpPr>
            <a:spLocks noGrp="1"/>
          </p:cNvSpPr>
          <p:nvPr>
            <p:ph type="dt" sz="quarter" idx="1"/>
          </p:nvPr>
        </p:nvSpPr>
        <p:spPr>
          <a:xfrm>
            <a:off x="4014101" y="0"/>
            <a:ext cx="3070860" cy="468630"/>
          </a:xfrm>
          <a:prstGeom prst="rect">
            <a:avLst/>
          </a:prstGeom>
        </p:spPr>
        <p:txBody>
          <a:bodyPr vert="horz" lIns="94044" tIns="47022" rIns="94044" bIns="47022" rtlCol="0"/>
          <a:lstStyle>
            <a:lvl1pPr algn="r">
              <a:defRPr sz="1200"/>
            </a:lvl1pPr>
          </a:lstStyle>
          <a:p>
            <a:fld id="{1DC33813-86A8-492A-AE12-98AAEACF43FF}" type="datetimeFigureOut">
              <a:rPr lang="en-US" smtClean="0"/>
              <a:pPr/>
              <a:t>4/4/2016</a:t>
            </a:fld>
            <a:endParaRPr lang="en-US"/>
          </a:p>
        </p:txBody>
      </p:sp>
      <p:sp>
        <p:nvSpPr>
          <p:cNvPr id="4" name="Footer Placeholder 3"/>
          <p:cNvSpPr>
            <a:spLocks noGrp="1"/>
          </p:cNvSpPr>
          <p:nvPr>
            <p:ph type="ftr" sz="quarter" idx="2"/>
          </p:nvPr>
        </p:nvSpPr>
        <p:spPr>
          <a:xfrm>
            <a:off x="1" y="8902344"/>
            <a:ext cx="3070860" cy="468630"/>
          </a:xfrm>
          <a:prstGeom prst="rect">
            <a:avLst/>
          </a:prstGeom>
        </p:spPr>
        <p:txBody>
          <a:bodyPr vert="horz" lIns="94044" tIns="47022" rIns="94044" bIns="47022" rtlCol="0" anchor="b"/>
          <a:lstStyle>
            <a:lvl1pPr algn="l">
              <a:defRPr sz="1200"/>
            </a:lvl1pPr>
          </a:lstStyle>
          <a:p>
            <a:endParaRPr lang="en-US"/>
          </a:p>
        </p:txBody>
      </p:sp>
      <p:sp>
        <p:nvSpPr>
          <p:cNvPr id="5" name="Slide Number Placeholder 4"/>
          <p:cNvSpPr>
            <a:spLocks noGrp="1"/>
          </p:cNvSpPr>
          <p:nvPr>
            <p:ph type="sldNum" sz="quarter" idx="3"/>
          </p:nvPr>
        </p:nvSpPr>
        <p:spPr>
          <a:xfrm>
            <a:off x="4014101" y="8902344"/>
            <a:ext cx="3070860" cy="468630"/>
          </a:xfrm>
          <a:prstGeom prst="rect">
            <a:avLst/>
          </a:prstGeom>
        </p:spPr>
        <p:txBody>
          <a:bodyPr vert="horz" lIns="94044" tIns="47022" rIns="94044" bIns="47022" rtlCol="0" anchor="b"/>
          <a:lstStyle>
            <a:lvl1pPr algn="r">
              <a:defRPr sz="1200"/>
            </a:lvl1pPr>
          </a:lstStyle>
          <a:p>
            <a:fld id="{32BDEEE6-70E4-425C-905B-2A4AC3985FF0}" type="slidenum">
              <a:rPr lang="en-US" smtClean="0"/>
              <a:pPr/>
              <a:t>‹#›</a:t>
            </a:fld>
            <a:endParaRPr lang="en-US"/>
          </a:p>
        </p:txBody>
      </p:sp>
    </p:spTree>
    <p:extLst>
      <p:ext uri="{BB962C8B-B14F-4D97-AF65-F5344CB8AC3E}">
        <p14:creationId xmlns:p14="http://schemas.microsoft.com/office/powerpoint/2010/main" val="29813811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0860" cy="468630"/>
          </a:xfrm>
          <a:prstGeom prst="rect">
            <a:avLst/>
          </a:prstGeom>
        </p:spPr>
        <p:txBody>
          <a:bodyPr vert="horz" lIns="94044" tIns="47022" rIns="94044" bIns="47022" rtlCol="0"/>
          <a:lstStyle>
            <a:lvl1pPr algn="l">
              <a:defRPr sz="1200"/>
            </a:lvl1pPr>
          </a:lstStyle>
          <a:p>
            <a:endParaRPr lang="en-US"/>
          </a:p>
        </p:txBody>
      </p:sp>
      <p:sp>
        <p:nvSpPr>
          <p:cNvPr id="3" name="Date Placeholder 2"/>
          <p:cNvSpPr>
            <a:spLocks noGrp="1"/>
          </p:cNvSpPr>
          <p:nvPr>
            <p:ph type="dt" idx="1"/>
          </p:nvPr>
        </p:nvSpPr>
        <p:spPr>
          <a:xfrm>
            <a:off x="4014101" y="0"/>
            <a:ext cx="3070860" cy="468630"/>
          </a:xfrm>
          <a:prstGeom prst="rect">
            <a:avLst/>
          </a:prstGeom>
        </p:spPr>
        <p:txBody>
          <a:bodyPr vert="horz" lIns="94044" tIns="47022" rIns="94044" bIns="47022" rtlCol="0"/>
          <a:lstStyle>
            <a:lvl1pPr algn="r">
              <a:defRPr sz="1200"/>
            </a:lvl1pPr>
          </a:lstStyle>
          <a:p>
            <a:fld id="{C212F185-B6B5-4E3A-AD87-2FF3BCD19979}" type="datetimeFigureOut">
              <a:rPr lang="en-US" smtClean="0"/>
              <a:pPr/>
              <a:t>4/4/2016</a:t>
            </a:fld>
            <a:endParaRPr lang="en-US"/>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4044" tIns="47022" rIns="94044" bIns="47022" rtlCol="0" anchor="ctr"/>
          <a:lstStyle/>
          <a:p>
            <a:endParaRPr lang="en-US"/>
          </a:p>
        </p:txBody>
      </p:sp>
      <p:sp>
        <p:nvSpPr>
          <p:cNvPr id="5" name="Notes Placeholder 4"/>
          <p:cNvSpPr>
            <a:spLocks noGrp="1"/>
          </p:cNvSpPr>
          <p:nvPr>
            <p:ph type="body" sz="quarter" idx="3"/>
          </p:nvPr>
        </p:nvSpPr>
        <p:spPr>
          <a:xfrm>
            <a:off x="708661" y="4451985"/>
            <a:ext cx="5669280" cy="4217670"/>
          </a:xfrm>
          <a:prstGeom prst="rect">
            <a:avLst/>
          </a:prstGeom>
        </p:spPr>
        <p:txBody>
          <a:bodyPr vert="horz" lIns="94044" tIns="47022" rIns="94044" bIns="4702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902344"/>
            <a:ext cx="3070860" cy="468630"/>
          </a:xfrm>
          <a:prstGeom prst="rect">
            <a:avLst/>
          </a:prstGeom>
        </p:spPr>
        <p:txBody>
          <a:bodyPr vert="horz" lIns="94044" tIns="47022" rIns="94044" bIns="47022" rtlCol="0" anchor="b"/>
          <a:lstStyle>
            <a:lvl1pPr algn="l">
              <a:defRPr sz="1200"/>
            </a:lvl1pPr>
          </a:lstStyle>
          <a:p>
            <a:endParaRPr lang="en-US"/>
          </a:p>
        </p:txBody>
      </p:sp>
      <p:sp>
        <p:nvSpPr>
          <p:cNvPr id="7" name="Slide Number Placeholder 6"/>
          <p:cNvSpPr>
            <a:spLocks noGrp="1"/>
          </p:cNvSpPr>
          <p:nvPr>
            <p:ph type="sldNum" sz="quarter" idx="5"/>
          </p:nvPr>
        </p:nvSpPr>
        <p:spPr>
          <a:xfrm>
            <a:off x="4014101" y="8902344"/>
            <a:ext cx="3070860" cy="468630"/>
          </a:xfrm>
          <a:prstGeom prst="rect">
            <a:avLst/>
          </a:prstGeom>
        </p:spPr>
        <p:txBody>
          <a:bodyPr vert="horz" lIns="94044" tIns="47022" rIns="94044" bIns="47022" rtlCol="0" anchor="b"/>
          <a:lstStyle>
            <a:lvl1pPr algn="r">
              <a:defRPr sz="1200"/>
            </a:lvl1pPr>
          </a:lstStyle>
          <a:p>
            <a:fld id="{74FDF521-A8C0-47CF-B688-3383CB252F15}" type="slidenum">
              <a:rPr lang="en-US" smtClean="0"/>
              <a:pPr/>
              <a:t>‹#›</a:t>
            </a:fld>
            <a:endParaRPr lang="en-US"/>
          </a:p>
        </p:txBody>
      </p:sp>
    </p:spTree>
    <p:extLst>
      <p:ext uri="{BB962C8B-B14F-4D97-AF65-F5344CB8AC3E}">
        <p14:creationId xmlns:p14="http://schemas.microsoft.com/office/powerpoint/2010/main" val="1951600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1</a:t>
            </a:fld>
            <a:endParaRPr lang="en-US"/>
          </a:p>
        </p:txBody>
      </p:sp>
    </p:spTree>
    <p:extLst>
      <p:ext uri="{BB962C8B-B14F-4D97-AF65-F5344CB8AC3E}">
        <p14:creationId xmlns:p14="http://schemas.microsoft.com/office/powerpoint/2010/main" val="3437729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Transit Agencies must be on MPO boards.  Full </a:t>
            </a:r>
            <a:r>
              <a:rPr lang="en-US" dirty="0" err="1" smtClean="0"/>
              <a:t>redesignation</a:t>
            </a:r>
            <a:r>
              <a:rPr lang="en-US" dirty="0"/>
              <a:t> </a:t>
            </a:r>
            <a:r>
              <a:rPr lang="en-US" dirty="0" smtClean="0"/>
              <a:t>not required to add transit agency representation</a:t>
            </a:r>
          </a:p>
          <a:p>
            <a:endParaRPr lang="en-US" dirty="0"/>
          </a:p>
          <a:p>
            <a:r>
              <a:rPr lang="en-US" dirty="0" smtClean="0"/>
              <a:t>Major emphasis on Performance Based Planning.  FTA/FHWA to develop performance measurement approach</a:t>
            </a:r>
          </a:p>
          <a:p>
            <a:endParaRPr lang="en-US" dirty="0"/>
          </a:p>
          <a:p>
            <a:r>
              <a:rPr lang="en-US" dirty="0" smtClean="0"/>
              <a:t>Slight increase in funding level over SAFETEA-LU</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12</a:t>
            </a:fld>
            <a:endParaRPr lang="en-US"/>
          </a:p>
        </p:txBody>
      </p:sp>
    </p:spTree>
    <p:extLst>
      <p:ext uri="{BB962C8B-B14F-4D97-AF65-F5344CB8AC3E}">
        <p14:creationId xmlns:p14="http://schemas.microsoft.com/office/powerpoint/2010/main" val="90746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Separate Research, Technical Assistance, and Workforce Development programs.</a:t>
            </a:r>
          </a:p>
          <a:p>
            <a:endParaRPr lang="en-US" dirty="0"/>
          </a:p>
          <a:p>
            <a:r>
              <a:rPr lang="en-US" dirty="0" smtClean="0"/>
              <a:t>Major emphasis on Competitive program for deployment of low or no emission vehicles (much like TIGGER and Clean Fuels).</a:t>
            </a:r>
          </a:p>
          <a:p>
            <a:endParaRPr lang="en-US" dirty="0"/>
          </a:p>
          <a:p>
            <a:r>
              <a:rPr lang="en-US" dirty="0" smtClean="0"/>
              <a:t>Funding authorization also includes funds for Transit Cooperative Research Program</a:t>
            </a:r>
          </a:p>
          <a:p>
            <a:endParaRPr lang="en-US" dirty="0"/>
          </a:p>
          <a:p>
            <a:r>
              <a:rPr lang="en-US" dirty="0" smtClean="0"/>
              <a:t>University Transportation Centers no longer funded from FTA authorizations.  DOT will continue to operate the program.</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13</a:t>
            </a:fld>
            <a:endParaRPr lang="en-US"/>
          </a:p>
        </p:txBody>
      </p:sp>
    </p:spTree>
    <p:extLst>
      <p:ext uri="{BB962C8B-B14F-4D97-AF65-F5344CB8AC3E}">
        <p14:creationId xmlns:p14="http://schemas.microsoft.com/office/powerpoint/2010/main" val="42410140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NOW ON TO THE MODIFIED PROGRAMS</a:t>
            </a:r>
          </a:p>
          <a:p>
            <a:endParaRPr lang="en-US" dirty="0"/>
          </a:p>
          <a:p>
            <a:r>
              <a:rPr lang="en-US" dirty="0" smtClean="0"/>
              <a:t>Significant streamlining of the New Starts process</a:t>
            </a:r>
          </a:p>
          <a:p>
            <a:pPr marL="173044" indent="-173044">
              <a:buFont typeface="Arial" pitchFamily="34" charset="0"/>
              <a:buChar char="•"/>
            </a:pPr>
            <a:r>
              <a:rPr lang="en-US" dirty="0" smtClean="0"/>
              <a:t>Eliminates stand-alone New Starts Alternatives Analysis (relies on NEPA review)</a:t>
            </a:r>
          </a:p>
          <a:p>
            <a:pPr marL="173044" indent="-173044">
              <a:buFont typeface="Arial" pitchFamily="34" charset="0"/>
              <a:buChar char="•"/>
            </a:pPr>
            <a:r>
              <a:rPr lang="en-US" dirty="0" smtClean="0"/>
              <a:t>Eliminates Final Design as a separate step requiring FTA approval of entry</a:t>
            </a:r>
          </a:p>
          <a:p>
            <a:pPr marL="173044" indent="-173044">
              <a:buFont typeface="Arial" pitchFamily="34" charset="0"/>
              <a:buChar char="•"/>
            </a:pPr>
            <a:r>
              <a:rPr lang="en-US" dirty="0" smtClean="0"/>
              <a:t>Projects now request designation as being in Project Development, two years allowed, NEPA to be completed</a:t>
            </a:r>
          </a:p>
          <a:p>
            <a:pPr marL="173044" indent="-173044">
              <a:buFont typeface="Arial" pitchFamily="34" charset="0"/>
              <a:buChar char="•"/>
            </a:pPr>
            <a:r>
              <a:rPr lang="en-US" dirty="0" smtClean="0"/>
              <a:t>Once done with PD, FTA must approve entry into Engineering </a:t>
            </a:r>
          </a:p>
          <a:p>
            <a:pPr marL="173044" indent="-173044">
              <a:buFont typeface="Arial" pitchFamily="34" charset="0"/>
              <a:buChar char="•"/>
            </a:pPr>
            <a:r>
              <a:rPr lang="en-US" dirty="0" smtClean="0"/>
              <a:t>Engineering includes all additional worked needed prior to an FFGA.</a:t>
            </a:r>
          </a:p>
          <a:p>
            <a:endParaRPr lang="en-US" dirty="0" smtClean="0"/>
          </a:p>
          <a:p>
            <a:r>
              <a:rPr lang="en-US" dirty="0" smtClean="0"/>
              <a:t>Evaluation criteria largely unchanged—”congestion relief” replaces “operating efficiencies” as a justification criterion.  As in FTA’s New Starts NPRM, the criterion for “cost effectiveness” is to be cost per rider</a:t>
            </a:r>
          </a:p>
          <a:p>
            <a:endParaRPr lang="en-US" dirty="0"/>
          </a:p>
          <a:p>
            <a:r>
              <a:rPr lang="en-US" dirty="0" smtClean="0"/>
              <a:t>New eligibility for “core capacity” project which increase the capacity of an existing fixed guideway system by more than 10 percent.  Similar process as for New Starts.  FTA will have to define eligibility, and measures for the evaluation criteria.</a:t>
            </a:r>
          </a:p>
          <a:p>
            <a:endParaRPr lang="en-US" dirty="0"/>
          </a:p>
          <a:p>
            <a:r>
              <a:rPr lang="en-US" dirty="0" smtClean="0"/>
              <a:t>Small Starts process streamlined with similar eligibilities as before</a:t>
            </a:r>
          </a:p>
          <a:p>
            <a:pPr marL="173044" indent="-173044">
              <a:buFont typeface="Arial" pitchFamily="34" charset="0"/>
              <a:buChar char="•"/>
            </a:pPr>
            <a:r>
              <a:rPr lang="en-US" dirty="0" smtClean="0"/>
              <a:t>Eliminates stand-alone Small Starts Alternatives Analysis</a:t>
            </a:r>
          </a:p>
          <a:p>
            <a:pPr marL="173044" indent="-173044">
              <a:buFont typeface="Arial" pitchFamily="34" charset="0"/>
              <a:buChar char="•"/>
            </a:pPr>
            <a:r>
              <a:rPr lang="en-US" dirty="0" smtClean="0"/>
              <a:t>Uses all 6 project justification criteria instead of just 3</a:t>
            </a:r>
          </a:p>
          <a:p>
            <a:pPr marL="173044" indent="-173044">
              <a:buFont typeface="Arial" pitchFamily="34" charset="0"/>
              <a:buChar char="•"/>
            </a:pPr>
            <a:r>
              <a:rPr lang="en-US" dirty="0" smtClean="0"/>
              <a:t>Permits “warrants” (by way of which projects can pre-qualify</a:t>
            </a:r>
          </a:p>
          <a:p>
            <a:pPr marL="173044" indent="-173044">
              <a:buFont typeface="Arial" pitchFamily="34" charset="0"/>
              <a:buChar char="•"/>
            </a:pPr>
            <a:r>
              <a:rPr lang="en-US" dirty="0" smtClean="0"/>
              <a:t>Cost Effectiveness based on Federal share, not total project cost</a:t>
            </a:r>
          </a:p>
          <a:p>
            <a:endParaRPr lang="en-US" dirty="0" smtClean="0"/>
          </a:p>
          <a:p>
            <a:r>
              <a:rPr lang="en-US" dirty="0" smtClean="0"/>
              <a:t>Funding level set at $1.9 billion (down from current level).  No ceilings or floors on amounts for Small Starts or Core Capacity.</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14</a:t>
            </a:fld>
            <a:endParaRPr lang="en-US"/>
          </a:p>
        </p:txBody>
      </p:sp>
    </p:spTree>
    <p:extLst>
      <p:ext uri="{BB962C8B-B14F-4D97-AF65-F5344CB8AC3E}">
        <p14:creationId xmlns:p14="http://schemas.microsoft.com/office/powerpoint/2010/main" val="32269753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Separate program for Technical Assistance and Standards</a:t>
            </a:r>
          </a:p>
          <a:p>
            <a:endParaRPr lang="en-US" dirty="0"/>
          </a:p>
          <a:p>
            <a:r>
              <a:rPr lang="en-US" dirty="0" smtClean="0"/>
              <a:t>Allows for continuation of the technical assistance Centers under SAFETEA-LU but does not set funding levels.</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15</a:t>
            </a:fld>
            <a:endParaRPr lang="en-US"/>
          </a:p>
        </p:txBody>
      </p:sp>
    </p:spTree>
    <p:extLst>
      <p:ext uri="{BB962C8B-B14F-4D97-AF65-F5344CB8AC3E}">
        <p14:creationId xmlns:p14="http://schemas.microsoft.com/office/powerpoint/2010/main" val="27140542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Separate program for Human Resources and Training</a:t>
            </a:r>
          </a:p>
          <a:p>
            <a:endParaRPr lang="en-US" dirty="0"/>
          </a:p>
          <a:p>
            <a:r>
              <a:rPr lang="en-US" dirty="0" smtClean="0"/>
              <a:t>New emphasis on a competitive program for workforce development</a:t>
            </a:r>
          </a:p>
          <a:p>
            <a:endParaRPr lang="en-US" dirty="0"/>
          </a:p>
          <a:p>
            <a:r>
              <a:rPr lang="en-US" dirty="0" smtClean="0"/>
              <a:t>Continues NTI, requires competitive selection, provides a Trust Fund authorization for it.</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16</a:t>
            </a:fld>
            <a:endParaRPr lang="en-US"/>
          </a:p>
        </p:txBody>
      </p:sp>
    </p:spTree>
    <p:extLst>
      <p:ext uri="{BB962C8B-B14F-4D97-AF65-F5344CB8AC3E}">
        <p14:creationId xmlns:p14="http://schemas.microsoft.com/office/powerpoint/2010/main" val="37417998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Separate program for Human Resources and Training</a:t>
            </a:r>
          </a:p>
          <a:p>
            <a:endParaRPr lang="en-US" dirty="0"/>
          </a:p>
          <a:p>
            <a:r>
              <a:rPr lang="en-US" dirty="0" smtClean="0"/>
              <a:t>New emphasis on a competitive program for workforce development</a:t>
            </a:r>
          </a:p>
          <a:p>
            <a:endParaRPr lang="en-US" dirty="0"/>
          </a:p>
          <a:p>
            <a:r>
              <a:rPr lang="en-US" dirty="0" smtClean="0"/>
              <a:t>Continues NTI, requires competitive selection, provides a Trust Fund authorization for it.</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17</a:t>
            </a:fld>
            <a:endParaRPr lang="en-US"/>
          </a:p>
        </p:txBody>
      </p:sp>
    </p:spTree>
    <p:extLst>
      <p:ext uri="{BB962C8B-B14F-4D97-AF65-F5344CB8AC3E}">
        <p14:creationId xmlns:p14="http://schemas.microsoft.com/office/powerpoint/2010/main" val="3741799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Separate program for Human Resources and Training</a:t>
            </a:r>
          </a:p>
          <a:p>
            <a:endParaRPr lang="en-US" dirty="0"/>
          </a:p>
          <a:p>
            <a:r>
              <a:rPr lang="en-US" dirty="0" smtClean="0"/>
              <a:t>New emphasis on a competitive program for workforce development</a:t>
            </a:r>
          </a:p>
          <a:p>
            <a:endParaRPr lang="en-US" dirty="0"/>
          </a:p>
          <a:p>
            <a:r>
              <a:rPr lang="en-US" dirty="0" smtClean="0"/>
              <a:t>Continues NTI, requires competitive selection, provides a Trust Fund authorization for it.</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18</a:t>
            </a:fld>
            <a:endParaRPr lang="en-US"/>
          </a:p>
        </p:txBody>
      </p:sp>
    </p:spTree>
    <p:extLst>
      <p:ext uri="{BB962C8B-B14F-4D97-AF65-F5344CB8AC3E}">
        <p14:creationId xmlns:p14="http://schemas.microsoft.com/office/powerpoint/2010/main" val="37417998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Separate program for Human Resources and Training</a:t>
            </a:r>
          </a:p>
          <a:p>
            <a:endParaRPr lang="en-US" dirty="0"/>
          </a:p>
          <a:p>
            <a:r>
              <a:rPr lang="en-US" dirty="0" smtClean="0"/>
              <a:t>New emphasis on a competitive program for workforce development</a:t>
            </a:r>
          </a:p>
          <a:p>
            <a:endParaRPr lang="en-US" dirty="0"/>
          </a:p>
          <a:p>
            <a:r>
              <a:rPr lang="en-US" dirty="0" smtClean="0"/>
              <a:t>Continues NTI, requires competitive selection, provides a Trust Fund authorization for it.</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19</a:t>
            </a:fld>
            <a:endParaRPr lang="en-US"/>
          </a:p>
        </p:txBody>
      </p:sp>
    </p:spTree>
    <p:extLst>
      <p:ext uri="{BB962C8B-B14F-4D97-AF65-F5344CB8AC3E}">
        <p14:creationId xmlns:p14="http://schemas.microsoft.com/office/powerpoint/2010/main" val="37417998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Separate program for Human Resources and Training</a:t>
            </a:r>
          </a:p>
          <a:p>
            <a:endParaRPr lang="en-US" dirty="0"/>
          </a:p>
          <a:p>
            <a:r>
              <a:rPr lang="en-US" dirty="0" smtClean="0"/>
              <a:t>New emphasis on a competitive program for workforce development</a:t>
            </a:r>
          </a:p>
          <a:p>
            <a:endParaRPr lang="en-US" dirty="0"/>
          </a:p>
          <a:p>
            <a:r>
              <a:rPr lang="en-US" dirty="0" smtClean="0"/>
              <a:t>Continues NTI, requires competitive selection, provides a Trust Fund authorization for it.</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20</a:t>
            </a:fld>
            <a:endParaRPr lang="en-US"/>
          </a:p>
        </p:txBody>
      </p:sp>
    </p:spTree>
    <p:extLst>
      <p:ext uri="{BB962C8B-B14F-4D97-AF65-F5344CB8AC3E}">
        <p14:creationId xmlns:p14="http://schemas.microsoft.com/office/powerpoint/2010/main" val="37417998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Separate program for Human Resources and Training</a:t>
            </a:r>
          </a:p>
          <a:p>
            <a:endParaRPr lang="en-US" dirty="0"/>
          </a:p>
          <a:p>
            <a:r>
              <a:rPr lang="en-US" dirty="0" smtClean="0"/>
              <a:t>New emphasis on a competitive program for workforce development</a:t>
            </a:r>
          </a:p>
          <a:p>
            <a:endParaRPr lang="en-US" dirty="0"/>
          </a:p>
          <a:p>
            <a:r>
              <a:rPr lang="en-US" dirty="0" smtClean="0"/>
              <a:t>Continues NTI, requires competitive selection, provides a Trust Fund authorization for it.</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21</a:t>
            </a:fld>
            <a:endParaRPr lang="en-US"/>
          </a:p>
        </p:txBody>
      </p:sp>
    </p:spTree>
    <p:extLst>
      <p:ext uri="{BB962C8B-B14F-4D97-AF65-F5344CB8AC3E}">
        <p14:creationId xmlns:p14="http://schemas.microsoft.com/office/powerpoint/2010/main" val="3741799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Provides steady predictable funding over two years to rebuild the nation’s transportation infrastructure</a:t>
            </a:r>
          </a:p>
          <a:p>
            <a:endParaRPr lang="en-US" dirty="0"/>
          </a:p>
          <a:p>
            <a:r>
              <a:rPr lang="en-US" dirty="0" smtClean="0"/>
              <a:t>Retains and creates construction-related jobs</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2</a:t>
            </a:fld>
            <a:endParaRPr lang="en-US"/>
          </a:p>
        </p:txBody>
      </p:sp>
    </p:spTree>
    <p:extLst>
      <p:ext uri="{BB962C8B-B14F-4D97-AF65-F5344CB8AC3E}">
        <p14:creationId xmlns:p14="http://schemas.microsoft.com/office/powerpoint/2010/main" val="16568084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major changes in Buy America, but a new report to Congress on any waivers.</a:t>
            </a:r>
          </a:p>
          <a:p>
            <a:endParaRPr lang="en-US" dirty="0"/>
          </a:p>
          <a:p>
            <a:r>
              <a:rPr lang="en-US" dirty="0" smtClean="0"/>
              <a:t>New provision allowing Veterans preference in construction contracts</a:t>
            </a:r>
          </a:p>
          <a:p>
            <a:endParaRPr lang="en-US" dirty="0"/>
          </a:p>
          <a:p>
            <a:r>
              <a:rPr lang="en-US" dirty="0" smtClean="0"/>
              <a:t>New section on providing technical assistance on private sector involvement in project delivery and operations</a:t>
            </a:r>
          </a:p>
          <a:p>
            <a:endParaRPr lang="en-US" dirty="0"/>
          </a:p>
          <a:p>
            <a:r>
              <a:rPr lang="en-US" dirty="0" smtClean="0"/>
              <a:t>New requirement for pass/fail standards (which FTA will have to define) for buses tested at the Bus Testing facility</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22</a:t>
            </a:fld>
            <a:endParaRPr lang="en-US"/>
          </a:p>
        </p:txBody>
      </p:sp>
    </p:spTree>
    <p:extLst>
      <p:ext uri="{BB962C8B-B14F-4D97-AF65-F5344CB8AC3E}">
        <p14:creationId xmlns:p14="http://schemas.microsoft.com/office/powerpoint/2010/main" val="7913609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FTA’s Web Site is the best place to look for more information</a:t>
            </a:r>
          </a:p>
          <a:p>
            <a:endParaRPr lang="en-US" dirty="0"/>
          </a:p>
          <a:p>
            <a:r>
              <a:rPr lang="en-US" dirty="0" smtClean="0"/>
              <a:t>We will continue to post information there</a:t>
            </a:r>
          </a:p>
          <a:p>
            <a:endParaRPr lang="en-US" dirty="0"/>
          </a:p>
          <a:p>
            <a:r>
              <a:rPr lang="en-US" dirty="0" smtClean="0"/>
              <a:t>Look for Program Fact Sheets with more detail </a:t>
            </a:r>
          </a:p>
          <a:p>
            <a:endParaRPr lang="en-US" dirty="0"/>
          </a:p>
          <a:p>
            <a:r>
              <a:rPr lang="en-US" dirty="0" smtClean="0"/>
              <a:t>FTA will post and update FAQs</a:t>
            </a:r>
          </a:p>
          <a:p>
            <a:endParaRPr lang="en-US" dirty="0"/>
          </a:p>
          <a:p>
            <a:r>
              <a:rPr lang="en-US" dirty="0" smtClean="0"/>
              <a:t>Sign up for </a:t>
            </a:r>
            <a:r>
              <a:rPr lang="en-US" dirty="0" err="1" smtClean="0"/>
              <a:t>Gov</a:t>
            </a:r>
            <a:r>
              <a:rPr lang="en-US" dirty="0" smtClean="0"/>
              <a:t> Delivery to get email notification of new postings on the Web Site</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23</a:t>
            </a:fld>
            <a:endParaRPr lang="en-US"/>
          </a:p>
        </p:txBody>
      </p:sp>
    </p:spTree>
    <p:extLst>
      <p:ext uri="{BB962C8B-B14F-4D97-AF65-F5344CB8AC3E}">
        <p14:creationId xmlns:p14="http://schemas.microsoft.com/office/powerpoint/2010/main" val="35488182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dirty="0"/>
          </a:p>
        </p:txBody>
      </p:sp>
      <p:sp>
        <p:nvSpPr>
          <p:cNvPr id="5" name="Slide Image Placeholder 4"/>
          <p:cNvSpPr>
            <a:spLocks noGrp="1" noRot="1" noChangeAspect="1"/>
          </p:cNvSpPr>
          <p:nvPr>
            <p:ph type="sldImg"/>
          </p:nvPr>
        </p:nvSpPr>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3044" indent="-173044">
              <a:buFont typeface="Arial" charset="0"/>
              <a:buChar char="•"/>
            </a:pPr>
            <a:r>
              <a:rPr lang="en-US" dirty="0" smtClean="0"/>
              <a:t>Programs fall into 4 general categories: New, Repealed, Consolidated, and Modified.  We will discuss each group in turn and some very general details of each program.</a:t>
            </a:r>
          </a:p>
          <a:p>
            <a:pPr marL="173044" indent="-173044">
              <a:buFont typeface="Arial" charset="0"/>
              <a:buChar char="•"/>
            </a:pPr>
            <a:r>
              <a:rPr lang="en-US" dirty="0" smtClean="0"/>
              <a:t>Note that much of the eligibility in the eliminated programs may be found in the programs which are consolidated or continue.</a:t>
            </a:r>
          </a:p>
          <a:p>
            <a:pPr marL="173044" indent="-173044">
              <a:buFont typeface="Arial" charset="0"/>
              <a:buChar char="•"/>
            </a:pPr>
            <a:r>
              <a:rPr lang="en-US" dirty="0" smtClean="0"/>
              <a:t>We are preparing more detailed information in the form of Fact Sheets and FAQs that will appear on our MAP-21 Web Site</a:t>
            </a:r>
          </a:p>
          <a:p>
            <a:pPr marL="173044" indent="-173044">
              <a:buFont typeface="Arial" charset="0"/>
              <a:buChar char="•"/>
            </a:pPr>
            <a:r>
              <a:rPr lang="en-US" dirty="0" smtClean="0"/>
              <a:t>There are also some highway title programs which are probably of interest, but we will not cover those.  In general, much of the flexibility of Title 23 programs such as STP and CMAQ remains.  Also, the Federal Lands program has become more flexible to include what was funded under FTA’s Parks program.</a:t>
            </a:r>
            <a:endParaRPr lang="en-US" dirty="0"/>
          </a:p>
          <a:p>
            <a:pPr marL="173044" indent="-173044">
              <a:buFont typeface="Arial" charset="0"/>
              <a:buChar char="•"/>
            </a:pPr>
            <a:r>
              <a:rPr lang="en-US" dirty="0" smtClean="0"/>
              <a:t>Of some note is that the TIFIA loan program has grown substantially.</a:t>
            </a:r>
          </a:p>
          <a:p>
            <a:pPr marL="173044" indent="-173044">
              <a:buFont typeface="Arial" charset="0"/>
              <a:buChar char="•"/>
            </a:pPr>
            <a:r>
              <a:rPr lang="en-US" dirty="0" smtClean="0"/>
              <a:t>Also, we will be working closely with FHWA to coordinate implementation of several joint programs, such as the flex funding provisions, performance based planning, the changes to NEPA.</a:t>
            </a:r>
          </a:p>
        </p:txBody>
      </p:sp>
      <p:sp>
        <p:nvSpPr>
          <p:cNvPr id="4" name="Slide Number Placeholder 3"/>
          <p:cNvSpPr>
            <a:spLocks noGrp="1"/>
          </p:cNvSpPr>
          <p:nvPr>
            <p:ph type="sldNum" sz="quarter" idx="10"/>
          </p:nvPr>
        </p:nvSpPr>
        <p:spPr/>
        <p:txBody>
          <a:bodyPr/>
          <a:lstStyle/>
          <a:p>
            <a:fld id="{74FDF521-A8C0-47CF-B688-3383CB252F15}" type="slidenum">
              <a:rPr lang="en-US" smtClean="0"/>
              <a:pPr/>
              <a:t>3</a:t>
            </a:fld>
            <a:endParaRPr lang="en-US"/>
          </a:p>
        </p:txBody>
      </p:sp>
    </p:spTree>
    <p:extLst>
      <p:ext uri="{BB962C8B-B14F-4D97-AF65-F5344CB8AC3E}">
        <p14:creationId xmlns:p14="http://schemas.microsoft.com/office/powerpoint/2010/main" val="1576356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FTA’s programs should be simpler and more predictable.</a:t>
            </a:r>
          </a:p>
          <a:p>
            <a:endParaRPr lang="en-US" dirty="0"/>
          </a:p>
          <a:p>
            <a:r>
              <a:rPr lang="en-US" dirty="0" smtClean="0"/>
              <a:t>With fewer and much smaller discretionary programs, the emphasis needs to be on managing the predictable resources provided by the formula programs.</a:t>
            </a:r>
          </a:p>
        </p:txBody>
      </p:sp>
      <p:sp>
        <p:nvSpPr>
          <p:cNvPr id="4" name="Slide Number Placeholder 3"/>
          <p:cNvSpPr>
            <a:spLocks noGrp="1"/>
          </p:cNvSpPr>
          <p:nvPr>
            <p:ph type="sldNum" sz="quarter" idx="10"/>
          </p:nvPr>
        </p:nvSpPr>
        <p:spPr/>
        <p:txBody>
          <a:bodyPr/>
          <a:lstStyle/>
          <a:p>
            <a:fld id="{74FDF521-A8C0-47CF-B688-3383CB252F15}" type="slidenum">
              <a:rPr lang="en-US" smtClean="0"/>
              <a:pPr/>
              <a:t>4</a:t>
            </a:fld>
            <a:endParaRPr lang="en-US"/>
          </a:p>
        </p:txBody>
      </p:sp>
    </p:spTree>
    <p:extLst>
      <p:ext uri="{BB962C8B-B14F-4D97-AF65-F5344CB8AC3E}">
        <p14:creationId xmlns:p14="http://schemas.microsoft.com/office/powerpoint/2010/main" val="2831323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the NEW PROGRAMS</a:t>
            </a:r>
          </a:p>
          <a:p>
            <a:endParaRPr lang="en-US" dirty="0"/>
          </a:p>
          <a:p>
            <a:r>
              <a:rPr lang="en-US" dirty="0" smtClean="0"/>
              <a:t>Perhaps the biggest change is in FTA’s new Safety authority.  This represents a significant departure from FTA’s historic role as a grant-making agency to one which now involves regulating safety.  Quite a bit of what FTA proposed several years ago has been adopted by Congress.</a:t>
            </a:r>
          </a:p>
          <a:p>
            <a:endParaRPr lang="en-US" dirty="0"/>
          </a:p>
          <a:p>
            <a:r>
              <a:rPr lang="en-US" dirty="0" smtClean="0"/>
              <a:t>FTA will now have some authority to enforce these requirements.</a:t>
            </a:r>
          </a:p>
          <a:p>
            <a:endParaRPr lang="en-US" dirty="0"/>
          </a:p>
          <a:p>
            <a:r>
              <a:rPr lang="en-US" dirty="0" smtClean="0"/>
              <a:t>For State Safety Oversight, specific criteria are established for SSO agencies and FTA must certify that SSO’s meet these requirements and conduct triennial audits.  Importantly, there is now 80/20 funding for SSO’s.</a:t>
            </a:r>
          </a:p>
          <a:p>
            <a:endParaRPr lang="en-US" dirty="0"/>
          </a:p>
          <a:p>
            <a:r>
              <a:rPr lang="en-US" dirty="0" smtClean="0"/>
              <a:t>There are also Safety Plan requirements for all recipients.</a:t>
            </a:r>
          </a:p>
          <a:p>
            <a:endParaRPr lang="en-US" dirty="0"/>
          </a:p>
          <a:p>
            <a:r>
              <a:rPr lang="en-US" dirty="0" smtClean="0"/>
              <a:t>FTA will be working to develop guidance and regulations to implement these new requirements.</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7</a:t>
            </a:fld>
            <a:endParaRPr lang="en-US"/>
          </a:p>
        </p:txBody>
      </p:sp>
    </p:spTree>
    <p:extLst>
      <p:ext uri="{BB962C8B-B14F-4D97-AF65-F5344CB8AC3E}">
        <p14:creationId xmlns:p14="http://schemas.microsoft.com/office/powerpoint/2010/main" val="3347955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4019" y="4417196"/>
            <a:ext cx="5669280" cy="4217670"/>
          </a:xfrm>
        </p:spPr>
        <p:txBody>
          <a:bodyPr>
            <a:normAutofit/>
          </a:bodyPr>
          <a:lstStyle/>
          <a:p>
            <a:r>
              <a:rPr lang="en-US" dirty="0" smtClean="0"/>
              <a:t>FTA is particularly pleased to see SGR called out in MAP-21 as this has been an FTA priority for several years—which we have been advancing through technical assistance and our discretionary programs.</a:t>
            </a:r>
          </a:p>
          <a:p>
            <a:endParaRPr lang="en-US" dirty="0"/>
          </a:p>
          <a:p>
            <a:r>
              <a:rPr lang="en-US" dirty="0" smtClean="0"/>
              <a:t>Besides funding, there is also a new requirement for Transit Asset Management, which is on the next slide.</a:t>
            </a:r>
          </a:p>
          <a:p>
            <a:endParaRPr lang="en-US" dirty="0"/>
          </a:p>
          <a:p>
            <a:r>
              <a:rPr lang="en-US" dirty="0" smtClean="0"/>
              <a:t>This program essentially replaces the current Fixed Guideway Modernization program and is limited to fixed guideway system improvements.</a:t>
            </a:r>
          </a:p>
          <a:p>
            <a:endParaRPr lang="en-US" dirty="0"/>
          </a:p>
          <a:p>
            <a:r>
              <a:rPr lang="en-US" dirty="0" smtClean="0"/>
              <a:t>The major changes here include 1) more funding, and 2) a new more needs-oriented formula.  </a:t>
            </a:r>
          </a:p>
          <a:p>
            <a:endParaRPr lang="en-US" dirty="0"/>
          </a:p>
          <a:p>
            <a:r>
              <a:rPr lang="en-US" dirty="0" smtClean="0"/>
              <a:t>The main formula now excludes mileage and service of buses not operating on lanes only for public transportation vehicles.  Those services are addressed in a separate formula part.  The main formula has half the funding allocated using the old seven tier Section 5309 fixed guideway modernization formula with the other half going out based on all route miles and revenue vehicle miles for segments at least 7 years old.</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8</a:t>
            </a:fld>
            <a:endParaRPr lang="en-US"/>
          </a:p>
        </p:txBody>
      </p:sp>
    </p:spTree>
    <p:extLst>
      <p:ext uri="{BB962C8B-B14F-4D97-AF65-F5344CB8AC3E}">
        <p14:creationId xmlns:p14="http://schemas.microsoft.com/office/powerpoint/2010/main" val="132667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3044" indent="-173044">
              <a:buFont typeface="Arial" pitchFamily="34" charset="0"/>
              <a:buChar char="•"/>
            </a:pPr>
            <a:r>
              <a:rPr lang="en-US" dirty="0" smtClean="0"/>
              <a:t>Transit Asset Management is the foundation element of State of Good Repair</a:t>
            </a:r>
          </a:p>
          <a:p>
            <a:pPr marL="173044" indent="-173044">
              <a:buFont typeface="Arial" pitchFamily="34" charset="0"/>
              <a:buChar char="•"/>
            </a:pPr>
            <a:r>
              <a:rPr lang="en-US" dirty="0" smtClean="0"/>
              <a:t>ALL agencies must have a TAM plan</a:t>
            </a:r>
          </a:p>
          <a:p>
            <a:pPr marL="173044" indent="-173044">
              <a:buFont typeface="Arial" pitchFamily="34" charset="0"/>
              <a:buChar char="•"/>
            </a:pPr>
            <a:r>
              <a:rPr lang="en-US" dirty="0" smtClean="0"/>
              <a:t>FTA must define “State of Good Repair” and develop a national transit asset management system around the concept.</a:t>
            </a:r>
          </a:p>
          <a:p>
            <a:pPr marL="173044" indent="-173044">
              <a:buFont typeface="Arial" pitchFamily="34" charset="0"/>
              <a:buChar char="•"/>
            </a:pPr>
            <a:r>
              <a:rPr lang="en-US" dirty="0" smtClean="0"/>
              <a:t>This definition will also play into the Safety and Core Capacity programs.</a:t>
            </a:r>
          </a:p>
          <a:p>
            <a:pPr marL="173044" indent="-173044">
              <a:buFont typeface="Arial" pitchFamily="34" charset="0"/>
              <a:buChar char="•"/>
            </a:pPr>
            <a:r>
              <a:rPr lang="en-US" dirty="0" smtClean="0"/>
              <a:t>FTA will need to develop processes and tools to provide as technical assistance to help grantees estimate their capital investment needs over time and assist with investment prioritization</a:t>
            </a:r>
          </a:p>
          <a:p>
            <a:pPr marL="173044" indent="-173044">
              <a:buFont typeface="Arial" pitchFamily="34" charset="0"/>
              <a:buChar char="•"/>
            </a:pPr>
            <a:r>
              <a:rPr lang="en-US" dirty="0" smtClean="0"/>
              <a:t>MAP-21 also requires NTD reporting of asset conditions</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9</a:t>
            </a:fld>
            <a:endParaRPr lang="en-US"/>
          </a:p>
        </p:txBody>
      </p:sp>
    </p:spTree>
    <p:extLst>
      <p:ext uri="{BB962C8B-B14F-4D97-AF65-F5344CB8AC3E}">
        <p14:creationId xmlns:p14="http://schemas.microsoft.com/office/powerpoint/2010/main" val="3056696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onto the CONSOLIDATED PROGRAMS</a:t>
            </a:r>
          </a:p>
          <a:p>
            <a:endParaRPr lang="en-US" dirty="0"/>
          </a:p>
          <a:p>
            <a:r>
              <a:rPr lang="en-US" dirty="0" smtClean="0"/>
              <a:t>Continues FTA’s core UZA program</a:t>
            </a:r>
          </a:p>
          <a:p>
            <a:endParaRPr lang="en-US" dirty="0"/>
          </a:p>
          <a:p>
            <a:r>
              <a:rPr lang="en-US" dirty="0" smtClean="0"/>
              <a:t>Adds in JARC-like project eligibility (JARC eliminated) with no floor or ceiling</a:t>
            </a:r>
          </a:p>
          <a:p>
            <a:endParaRPr lang="en-US" dirty="0"/>
          </a:p>
          <a:p>
            <a:r>
              <a:rPr lang="en-US" dirty="0" smtClean="0"/>
              <a:t>Allows operating assistance for operators of fewer that 100 buses in urbanized areas over 200,000 population.  Operators of 75 of fewer buses can use up to 75 percent of their share of a UZA’s apportionment (based on revenue vehicle hours).  Operators of 76 to 100 buses can use up to 50 percent of their share of the apportionment.  “Buses” are buses operated in peak service on fixed routes.</a:t>
            </a:r>
          </a:p>
          <a:p>
            <a:endParaRPr lang="en-US" dirty="0"/>
          </a:p>
          <a:p>
            <a:r>
              <a:rPr lang="en-US" dirty="0" smtClean="0"/>
              <a:t>The formula now includes a tier with factors similar to the old JARC formula.</a:t>
            </a:r>
          </a:p>
          <a:p>
            <a:endParaRPr lang="en-US" dirty="0"/>
          </a:p>
          <a:p>
            <a:r>
              <a:rPr lang="en-US" dirty="0" smtClean="0"/>
              <a:t>The formula now allocates 1.5 percent, instead of 1.0 percent for Small Transit Intensive Cities (allowing those UZAs under 200,000 to get an increased allocation based on the amount of service they provide).</a:t>
            </a:r>
          </a:p>
          <a:p>
            <a:endParaRPr lang="en-US" dirty="0"/>
          </a:p>
          <a:p>
            <a:r>
              <a:rPr lang="en-US" dirty="0" smtClean="0"/>
              <a:t>Funds for State Safety Oversight come from a takedown off the top of the 5307 authorization.</a:t>
            </a:r>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10</a:t>
            </a:fld>
            <a:endParaRPr lang="en-US"/>
          </a:p>
        </p:txBody>
      </p:sp>
    </p:spTree>
    <p:extLst>
      <p:ext uri="{BB962C8B-B14F-4D97-AF65-F5344CB8AC3E}">
        <p14:creationId xmlns:p14="http://schemas.microsoft.com/office/powerpoint/2010/main" val="1632166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Merges 5310 and New Freedom programs</a:t>
            </a:r>
          </a:p>
          <a:p>
            <a:endParaRPr lang="en-US" dirty="0"/>
          </a:p>
          <a:p>
            <a:r>
              <a:rPr lang="en-US" dirty="0" smtClean="0"/>
              <a:t>New merged formula allocates 60 percent to UZAs over 200,000, 20 percent to UZA’s 50,000 to 200,000, and 20 percent to States.</a:t>
            </a:r>
          </a:p>
          <a:p>
            <a:endParaRPr lang="en-US" dirty="0"/>
          </a:p>
          <a:p>
            <a:r>
              <a:rPr lang="en-US" dirty="0" smtClean="0"/>
              <a:t>UZA now have direct allocation of funds for Elderly and Disabled.</a:t>
            </a:r>
          </a:p>
          <a:p>
            <a:endParaRPr lang="en-US" dirty="0"/>
          </a:p>
          <a:p>
            <a:r>
              <a:rPr lang="en-US" dirty="0" smtClean="0"/>
              <a:t>Similar eligibilities and requirements to current Elderly and Disabled and New Freedom programs, including coordinated planning requirements.  At least 55 percent of the apportionment must be spent on Elderly and Disabled activities</a:t>
            </a:r>
          </a:p>
          <a:p>
            <a:endParaRPr lang="en-US" dirty="0"/>
          </a:p>
          <a:p>
            <a:r>
              <a:rPr lang="en-US" dirty="0" smtClean="0"/>
              <a:t>Allows for 10 percent takedown for Program Administration</a:t>
            </a:r>
          </a:p>
          <a:p>
            <a:endParaRPr lang="en-US" dirty="0"/>
          </a:p>
          <a:p>
            <a:endParaRPr lang="en-US" dirty="0" smtClean="0"/>
          </a:p>
        </p:txBody>
      </p:sp>
      <p:sp>
        <p:nvSpPr>
          <p:cNvPr id="4" name="Slide Number Placeholder 3"/>
          <p:cNvSpPr>
            <a:spLocks noGrp="1"/>
          </p:cNvSpPr>
          <p:nvPr>
            <p:ph type="sldNum" sz="quarter" idx="10"/>
          </p:nvPr>
        </p:nvSpPr>
        <p:spPr/>
        <p:txBody>
          <a:bodyPr/>
          <a:lstStyle/>
          <a:p>
            <a:fld id="{74FDF521-A8C0-47CF-B688-3383CB252F15}" type="slidenum">
              <a:rPr lang="en-US" smtClean="0"/>
              <a:pPr/>
              <a:t>11</a:t>
            </a:fld>
            <a:endParaRPr lang="en-US"/>
          </a:p>
        </p:txBody>
      </p:sp>
    </p:spTree>
    <p:extLst>
      <p:ext uri="{BB962C8B-B14F-4D97-AF65-F5344CB8AC3E}">
        <p14:creationId xmlns:p14="http://schemas.microsoft.com/office/powerpoint/2010/main" val="4811572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FTA_slide3_edit-01.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14" y="0"/>
            <a:ext cx="9143286" cy="6858000"/>
          </a:xfrm>
          <a:prstGeom prst="rect">
            <a:avLst/>
          </a:prstGeom>
        </p:spPr>
      </p:pic>
      <p:sp>
        <p:nvSpPr>
          <p:cNvPr id="2" name="Title 1"/>
          <p:cNvSpPr>
            <a:spLocks noGrp="1"/>
          </p:cNvSpPr>
          <p:nvPr>
            <p:ph type="ctrTitle"/>
          </p:nvPr>
        </p:nvSpPr>
        <p:spPr>
          <a:xfrm>
            <a:off x="2398713" y="2406759"/>
            <a:ext cx="4395788" cy="1050303"/>
          </a:xfrm>
        </p:spPr>
        <p:txBody>
          <a:bodyPr anchor="t"/>
          <a:lstStyle>
            <a:lvl1pPr algn="r">
              <a:defRPr sz="2800"/>
            </a:lvl1pPr>
          </a:lstStyle>
          <a:p>
            <a:r>
              <a:rPr lang="en-US" dirty="0" smtClean="0"/>
              <a:t>Click to edit Master title style</a:t>
            </a:r>
            <a:endParaRPr lang="en-US" dirty="0"/>
          </a:p>
        </p:txBody>
      </p:sp>
      <p:sp>
        <p:nvSpPr>
          <p:cNvPr id="3" name="Subtitle 2"/>
          <p:cNvSpPr>
            <a:spLocks noGrp="1"/>
          </p:cNvSpPr>
          <p:nvPr>
            <p:ph type="subTitle" idx="1"/>
          </p:nvPr>
        </p:nvSpPr>
        <p:spPr>
          <a:xfrm>
            <a:off x="2398713" y="3656233"/>
            <a:ext cx="4395788" cy="972949"/>
          </a:xfrm>
        </p:spPr>
        <p:txBody>
          <a:bodyPr/>
          <a:lstStyle>
            <a:lvl1pPr marL="0" indent="0" algn="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TextBox 5"/>
          <p:cNvSpPr txBox="1"/>
          <p:nvPr userDrawn="1"/>
        </p:nvSpPr>
        <p:spPr>
          <a:xfrm>
            <a:off x="3580607" y="6536573"/>
            <a:ext cx="184731" cy="307777"/>
          </a:xfrm>
          <a:prstGeom prst="rect">
            <a:avLst/>
          </a:prstGeom>
          <a:noFill/>
          <a:ln>
            <a:noFill/>
          </a:ln>
        </p:spPr>
        <p:txBody>
          <a:bodyPr wrap="none" rtlCol="0">
            <a:spAutoFit/>
          </a:bodyPr>
          <a:lstStyle/>
          <a:p>
            <a:endParaRPr lang="en-US" sz="1400" dirty="0">
              <a:latin typeface="Gill Sans MT" pitchFamily="34"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1860"/>
            <a:ext cx="2057400" cy="556430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561860"/>
            <a:ext cx="6019800" cy="55643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395B74"/>
                </a:solidFill>
                <a:latin typeface="Arial Unicode MS" pitchFamily="34" charset="-128"/>
                <a:cs typeface="Raav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Gill Sans MT" pitchFamily="34" charset="0"/>
              </a:defRPr>
            </a:lvl1pPr>
            <a:lvl2pPr>
              <a:defRPr>
                <a:latin typeface="Gill Sans MT" pitchFamily="34" charset="0"/>
              </a:defRPr>
            </a:lvl2pPr>
            <a:lvl3pPr>
              <a:defRPr>
                <a:latin typeface="Gill Sans MT" pitchFamily="34" charset="0"/>
              </a:defRPr>
            </a:lvl3pPr>
            <a:lvl4pPr>
              <a:defRPr>
                <a:latin typeface="Gill Sans MT" pitchFamily="34" charset="0"/>
              </a:defRPr>
            </a:lvl4pPr>
            <a:lvl5pPr>
              <a:defRPr>
                <a:latin typeface="Gill Sans M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4"/>
          <p:cNvSpPr txBox="1">
            <a:spLocks/>
          </p:cNvSpPr>
          <p:nvPr userDrawn="1"/>
        </p:nvSpPr>
        <p:spPr>
          <a:xfrm>
            <a:off x="8696325" y="6161024"/>
            <a:ext cx="533399" cy="700151"/>
          </a:xfrm>
          <a:prstGeom prst="rect">
            <a:avLst/>
          </a:prstGeom>
        </p:spPr>
        <p:txBody>
          <a:bodyPr vert="horz" wrap="square" lIns="91440" tIns="45720" rIns="91440" bIns="45720" numCol="1" anchor="t" anchorCtr="0" compatLnSpc="1">
            <a:prstTxWarp prst="textNoShape">
              <a:avLst/>
            </a:prstTxWarp>
          </a:bodyPr>
          <a:lstStyle/>
          <a:p>
            <a:pPr marL="0" marR="0" lvl="0" indent="0" algn="l" defTabSz="457200" rtl="0" eaLnBrk="1" fontAlgn="base" latinLnBrk="0" hangingPunct="1">
              <a:lnSpc>
                <a:spcPct val="100000"/>
              </a:lnSpc>
              <a:spcBef>
                <a:spcPct val="0"/>
              </a:spcBef>
              <a:spcAft>
                <a:spcPct val="0"/>
              </a:spcAft>
              <a:buClrTx/>
              <a:buSzTx/>
              <a:buFontTx/>
              <a:buNone/>
              <a:tabLst/>
              <a:defRPr/>
            </a:pPr>
            <a:fld id="{F00A00CB-2C12-43BD-8097-0EF59CD27AF0}" type="slidenum">
              <a:rPr kumimoji="0" lang="en-US" sz="1400" b="0" i="0" u="none" strike="noStrike" kern="1200" cap="none" spc="0" normalizeH="0" baseline="0" noProof="0" smtClean="0">
                <a:ln>
                  <a:noFill/>
                </a:ln>
                <a:solidFill>
                  <a:schemeClr val="tx1"/>
                </a:solidFill>
                <a:effectLst/>
                <a:uLnTx/>
                <a:uFillTx/>
                <a:latin typeface="Gill Sans MT" pitchFamily="34" charset="0"/>
                <a:ea typeface="ＭＳ Ｐゴシック"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Gill Sans MT" pitchFamily="34" charset="0"/>
              <a:ea typeface="ＭＳ Ｐゴシック" charset="-128"/>
              <a:cs typeface="+mn-cs"/>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a:lvl1pPr>
          </a:lstStyle>
          <a:p>
            <a:pPr>
              <a:defRPr/>
            </a:pPr>
            <a:fld id="{F00A00CB-2C12-43BD-8097-0EF59CD27AF0}" type="slidenum">
              <a:rPr lang="en-US" smtClean="0">
                <a:latin typeface="Gill Sans MT" pitchFamily="34" charset="0"/>
              </a:rPr>
              <a:pPr>
                <a:defRPr/>
              </a:pPr>
              <a:t>‹#›</a:t>
            </a:fld>
            <a:endParaRPr lang="en-US" dirty="0">
              <a:latin typeface="Gill Sans MT" pitchFamily="34" charset="0"/>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84908"/>
            <a:ext cx="8229600" cy="93272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a:lvl1pPr>
          </a:lstStyle>
          <a:p>
            <a:pPr>
              <a:defRPr/>
            </a:pPr>
            <a:fld id="{F00A00CB-2C12-43BD-8097-0EF59CD27AF0}" type="slidenum">
              <a:rPr lang="en-US" smtClean="0">
                <a:latin typeface="Gill Sans MT" pitchFamily="34" charset="0"/>
              </a:rPr>
              <a:pPr>
                <a:defRPr/>
              </a:pPr>
              <a:t>‹#›</a:t>
            </a:fld>
            <a:endParaRPr lang="en-US" dirty="0">
              <a:latin typeface="Gill Sans MT" pitchFamily="34" charset="0"/>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436562"/>
            <a:ext cx="8229600" cy="981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538110"/>
            <a:ext cx="8229600" cy="45880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7" name="Picture 6" descr="header4-01-01.png"/>
          <p:cNvPicPr>
            <a:picLocks noChangeAspect="1"/>
          </p:cNvPicPr>
          <p:nvPr userDrawn="1"/>
        </p:nvPicPr>
        <p:blipFill>
          <a:blip r:embed="rId13">
            <a:extLst>
              <a:ext uri="{28A0092B-C50C-407E-A947-70E740481C1C}">
                <a14:useLocalDpi xmlns:a14="http://schemas.microsoft.com/office/drawing/2010/main"/>
              </a:ext>
            </a:extLst>
          </a:blip>
          <a:stretch>
            <a:fillRect/>
          </a:stretch>
        </p:blipFill>
        <p:spPr>
          <a:xfrm>
            <a:off x="0" y="-16388"/>
            <a:ext cx="9144000" cy="473273"/>
          </a:xfrm>
          <a:prstGeom prst="rect">
            <a:avLst/>
          </a:prstGeom>
        </p:spPr>
      </p:pic>
      <p:pic>
        <p:nvPicPr>
          <p:cNvPr id="6" name="Picture 5" descr="FTA_footer-01.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6047680"/>
            <a:ext cx="9144000" cy="830804"/>
          </a:xfrm>
          <a:prstGeom prst="rect">
            <a:avLst/>
          </a:prstGeom>
        </p:spPr>
      </p:pic>
      <p:sp>
        <p:nvSpPr>
          <p:cNvPr id="8" name="TextBox 7"/>
          <p:cNvSpPr txBox="1"/>
          <p:nvPr userDrawn="1"/>
        </p:nvSpPr>
        <p:spPr>
          <a:xfrm>
            <a:off x="6860618" y="6553339"/>
            <a:ext cx="184731" cy="307777"/>
          </a:xfrm>
          <a:prstGeom prst="rect">
            <a:avLst/>
          </a:prstGeom>
          <a:noFill/>
          <a:ln>
            <a:noFill/>
          </a:ln>
        </p:spPr>
        <p:txBody>
          <a:bodyPr wrap="none" rtlCol="0">
            <a:spAutoFit/>
          </a:bodyPr>
          <a:lstStyle/>
          <a:p>
            <a:endParaRPr lang="en-US" sz="1400" dirty="0">
              <a:latin typeface="Gill Sans MT" pitchFamily="34" charset="0"/>
            </a:endParaRP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4100" b="1" i="0" kern="1200" baseline="0">
          <a:solidFill>
            <a:srgbClr val="395B74"/>
          </a:solidFill>
          <a:latin typeface="Arial Unicode MS" pitchFamily="34" charset="-128"/>
          <a:ea typeface="ＭＳ Ｐゴシック" charset="-128"/>
          <a:cs typeface="Raavi" pitchFamily="34" charset="0"/>
        </a:defRPr>
      </a:lvl1pPr>
      <a:lvl2pPr algn="ctr" rtl="0" eaLnBrk="1" fontAlgn="base" hangingPunct="1">
        <a:spcBef>
          <a:spcPct val="0"/>
        </a:spcBef>
        <a:spcAft>
          <a:spcPct val="0"/>
        </a:spcAft>
        <a:defRPr sz="4400">
          <a:solidFill>
            <a:schemeClr val="tx1"/>
          </a:solidFill>
          <a:latin typeface="Calibri" charset="0"/>
          <a:ea typeface="ＭＳ Ｐゴシック" charset="-128"/>
        </a:defRPr>
      </a:lvl2pPr>
      <a:lvl3pPr algn="ctr" rtl="0" eaLnBrk="1" fontAlgn="base" hangingPunct="1">
        <a:spcBef>
          <a:spcPct val="0"/>
        </a:spcBef>
        <a:spcAft>
          <a:spcPct val="0"/>
        </a:spcAft>
        <a:defRPr sz="4400">
          <a:solidFill>
            <a:schemeClr val="tx1"/>
          </a:solidFill>
          <a:latin typeface="Calibri" charset="0"/>
          <a:ea typeface="ＭＳ Ｐゴシック" charset="-128"/>
        </a:defRPr>
      </a:lvl3pPr>
      <a:lvl4pPr algn="ctr" rtl="0" eaLnBrk="1" fontAlgn="base" hangingPunct="1">
        <a:spcBef>
          <a:spcPct val="0"/>
        </a:spcBef>
        <a:spcAft>
          <a:spcPct val="0"/>
        </a:spcAft>
        <a:defRPr sz="4400">
          <a:solidFill>
            <a:schemeClr val="tx1"/>
          </a:solidFill>
          <a:latin typeface="Calibri" charset="0"/>
          <a:ea typeface="ＭＳ Ｐゴシック" charset="-128"/>
        </a:defRPr>
      </a:lvl4pPr>
      <a:lvl5pPr algn="ctr" rtl="0" eaLnBrk="1" fontAlgn="base" hangingPunct="1">
        <a:spcBef>
          <a:spcPct val="0"/>
        </a:spcBef>
        <a:spcAft>
          <a:spcPct val="0"/>
        </a:spcAft>
        <a:defRPr sz="4400">
          <a:solidFill>
            <a:schemeClr val="tx1"/>
          </a:solidFill>
          <a:latin typeface="Calibri" charset="0"/>
          <a:ea typeface="ＭＳ Ｐゴシック" charset="-128"/>
        </a:defRPr>
      </a:lvl5pPr>
      <a:lvl6pPr marL="457200" algn="ctr" rtl="0" eaLnBrk="1" fontAlgn="base" hangingPunct="1">
        <a:spcBef>
          <a:spcPct val="0"/>
        </a:spcBef>
        <a:spcAft>
          <a:spcPct val="0"/>
        </a:spcAft>
        <a:defRPr sz="4400">
          <a:solidFill>
            <a:schemeClr val="tx1"/>
          </a:solidFill>
          <a:latin typeface="Calibri" charset="0"/>
        </a:defRPr>
      </a:lvl6pPr>
      <a:lvl7pPr marL="914400" algn="ctr" rtl="0" eaLnBrk="1" fontAlgn="base" hangingPunct="1">
        <a:spcBef>
          <a:spcPct val="0"/>
        </a:spcBef>
        <a:spcAft>
          <a:spcPct val="0"/>
        </a:spcAft>
        <a:defRPr sz="4400">
          <a:solidFill>
            <a:schemeClr val="tx1"/>
          </a:solidFill>
          <a:latin typeface="Calibri" charset="0"/>
        </a:defRPr>
      </a:lvl7pPr>
      <a:lvl8pPr marL="1371600" algn="ctr" rtl="0" eaLnBrk="1" fontAlgn="base" hangingPunct="1">
        <a:spcBef>
          <a:spcPct val="0"/>
        </a:spcBef>
        <a:spcAft>
          <a:spcPct val="0"/>
        </a:spcAft>
        <a:defRPr sz="4400">
          <a:solidFill>
            <a:schemeClr val="tx1"/>
          </a:solidFill>
          <a:latin typeface="Calibri" charset="0"/>
        </a:defRPr>
      </a:lvl8pPr>
      <a:lvl9pPr marL="1828800" algn="ctr" rtl="0" eaLnBrk="1" fontAlgn="base" hangingPunct="1">
        <a:spcBef>
          <a:spcPct val="0"/>
        </a:spcBef>
        <a:spcAft>
          <a:spcPct val="0"/>
        </a:spcAft>
        <a:defRPr sz="4400">
          <a:solidFill>
            <a:schemeClr val="tx1"/>
          </a:solidFill>
          <a:latin typeface="Calibri"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Gill Sans MT" pitchFamily="34" charset="0"/>
          <a:ea typeface="ＭＳ Ｐゴシック" charset="-128"/>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Gill Sans MT" pitchFamily="34" charset="0"/>
          <a:ea typeface="ＭＳ Ｐゴシック"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Gill Sans MT" pitchFamily="34" charset="0"/>
          <a:ea typeface="ＭＳ Ｐゴシック"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Gill Sans MT" pitchFamily="34" charset="0"/>
          <a:ea typeface="ＭＳ Ｐゴシック"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Gill Sans MT" pitchFamily="34" charset="0"/>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98713" y="2409822"/>
            <a:ext cx="4395787" cy="3059112"/>
          </a:xfrm>
        </p:spPr>
        <p:txBody>
          <a:bodyPr rtlCol="0" anchor="t">
            <a:normAutofit fontScale="90000"/>
          </a:bodyPr>
          <a:lstStyle/>
          <a:p>
            <a:pPr algn="ctr" eaLnBrk="1" fontAlgn="auto" hangingPunct="1">
              <a:spcAft>
                <a:spcPts val="0"/>
              </a:spcAft>
              <a:defRPr/>
            </a:pPr>
            <a:r>
              <a:rPr lang="en-US" sz="2500" dirty="0" smtClean="0">
                <a:latin typeface="Raavi" pitchFamily="34" charset="0"/>
                <a:ea typeface="+mj-ea"/>
                <a:cs typeface="Raavi" pitchFamily="34" charset="0"/>
              </a:rPr>
              <a:t/>
            </a:r>
            <a:br>
              <a:rPr lang="en-US" sz="2500" dirty="0" smtClean="0">
                <a:latin typeface="Raavi" pitchFamily="34" charset="0"/>
                <a:ea typeface="+mj-ea"/>
                <a:cs typeface="Raavi" pitchFamily="34" charset="0"/>
              </a:rPr>
            </a:br>
            <a:r>
              <a:rPr lang="en-US" sz="4000" dirty="0" smtClean="0">
                <a:latin typeface="Raavi" pitchFamily="34" charset="0"/>
                <a:ea typeface="+mj-ea"/>
              </a:rPr>
              <a:t>The Federal Transit Administration’s Programs under the </a:t>
            </a:r>
            <a:r>
              <a:rPr lang="en-US" sz="4000" i="1" dirty="0" smtClean="0">
                <a:latin typeface="Raavi" pitchFamily="34" charset="0"/>
                <a:ea typeface="+mj-ea"/>
              </a:rPr>
              <a:t>FAST Act</a:t>
            </a:r>
            <a:r>
              <a:rPr lang="en-US" sz="2400" dirty="0" smtClean="0">
                <a:latin typeface="Helvetica Neue"/>
                <a:ea typeface="+mj-ea"/>
              </a:rPr>
              <a:t/>
            </a:r>
            <a:br>
              <a:rPr lang="en-US" sz="2400" dirty="0" smtClean="0">
                <a:latin typeface="Helvetica Neue"/>
                <a:ea typeface="+mj-ea"/>
              </a:rPr>
            </a:br>
            <a:r>
              <a:rPr lang="en-US" sz="2000" b="0" dirty="0" smtClean="0">
                <a:solidFill>
                  <a:schemeClr val="tx1"/>
                </a:solidFill>
                <a:latin typeface="Gill Sans MT" pitchFamily="34" charset="0"/>
                <a:ea typeface="+mj-ea"/>
              </a:rPr>
              <a:t/>
            </a:r>
            <a:br>
              <a:rPr lang="en-US" sz="2000" b="0" dirty="0" smtClean="0">
                <a:solidFill>
                  <a:schemeClr val="tx1"/>
                </a:solidFill>
                <a:latin typeface="Gill Sans MT" pitchFamily="34" charset="0"/>
                <a:ea typeface="+mj-ea"/>
              </a:rPr>
            </a:br>
            <a:endParaRPr lang="en-US" sz="1900" b="0" dirty="0" smtClean="0">
              <a:solidFill>
                <a:schemeClr val="tx1"/>
              </a:solidFill>
              <a:latin typeface="Gill Sans MT" pitchFamily="34" charset="0"/>
              <a:ea typeface="+mj-ea"/>
            </a:endParaRPr>
          </a:p>
        </p:txBody>
      </p:sp>
      <p:sp>
        <p:nvSpPr>
          <p:cNvPr id="3" name="TextBox 2"/>
          <p:cNvSpPr txBox="1"/>
          <p:nvPr/>
        </p:nvSpPr>
        <p:spPr>
          <a:xfrm>
            <a:off x="4954772" y="5699051"/>
            <a:ext cx="1977656" cy="369332"/>
          </a:xfrm>
          <a:prstGeom prst="rect">
            <a:avLst/>
          </a:prstGeom>
          <a:noFill/>
        </p:spPr>
        <p:txBody>
          <a:bodyPr wrap="square" rtlCol="0">
            <a:spAutoFit/>
          </a:bodyPr>
          <a:lstStyle/>
          <a:p>
            <a:r>
              <a:rPr lang="en-US" dirty="0" smtClean="0">
                <a:solidFill>
                  <a:srgbClr val="395B74"/>
                </a:solidFill>
                <a:latin typeface="Raavi" panose="020B0502040204020203" pitchFamily="34" charset="0"/>
                <a:cs typeface="Raavi" panose="020B0502040204020203" pitchFamily="34" charset="0"/>
              </a:rPr>
              <a:t>April 2016</a:t>
            </a:r>
            <a:endParaRPr lang="en-US" dirty="0">
              <a:solidFill>
                <a:srgbClr val="395B74"/>
              </a:solidFill>
              <a:latin typeface="Raavi" panose="020B0502040204020203" pitchFamily="34" charset="0"/>
              <a:cs typeface="Raavi" panose="020B0502040204020203"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&amp; TCRP (5312)</a:t>
            </a:r>
            <a:endParaRPr lang="en-US" dirty="0"/>
          </a:p>
        </p:txBody>
      </p:sp>
      <p:sp>
        <p:nvSpPr>
          <p:cNvPr id="3" name="Content Placeholder 2"/>
          <p:cNvSpPr>
            <a:spLocks noGrp="1"/>
          </p:cNvSpPr>
          <p:nvPr>
            <p:ph idx="1"/>
          </p:nvPr>
        </p:nvSpPr>
        <p:spPr/>
        <p:txBody>
          <a:bodyPr/>
          <a:lstStyle/>
          <a:p>
            <a:r>
              <a:rPr lang="en-US" sz="3100" dirty="0" smtClean="0"/>
              <a:t>Renames 5312: </a:t>
            </a:r>
            <a:r>
              <a:rPr lang="en-US" sz="3100" i="1" dirty="0" smtClean="0"/>
              <a:t>Public Transportation Innovation</a:t>
            </a:r>
          </a:p>
          <a:p>
            <a:r>
              <a:rPr lang="en-US" sz="3100" dirty="0" smtClean="0"/>
              <a:t>Funds demonstration, deployment &amp; evaluation research projects </a:t>
            </a:r>
          </a:p>
          <a:p>
            <a:r>
              <a:rPr lang="en-US" sz="3100" dirty="0" smtClean="0"/>
              <a:t>Introduces a Low/No Vehicle component testing program (funded at $3M/year) </a:t>
            </a:r>
          </a:p>
          <a:p>
            <a:r>
              <a:rPr lang="en-US" sz="3100" dirty="0" smtClean="0"/>
              <a:t>Funding: Research is now funded from both the Trust and General Funds</a:t>
            </a:r>
          </a:p>
          <a:p>
            <a:r>
              <a:rPr lang="en-US" sz="3100" dirty="0" smtClean="0"/>
              <a:t>TCRP has moved into this section, from 5313</a:t>
            </a:r>
            <a:endParaRPr lang="en-US" sz="3100" dirty="0"/>
          </a:p>
          <a:p>
            <a:pPr marL="0" indent="0">
              <a:buNone/>
            </a:pPr>
            <a:endParaRPr lang="en-US" dirty="0" smtClean="0"/>
          </a:p>
        </p:txBody>
      </p:sp>
      <p:grpSp>
        <p:nvGrpSpPr>
          <p:cNvPr id="5" name="Group 4"/>
          <p:cNvGrpSpPr/>
          <p:nvPr/>
        </p:nvGrpSpPr>
        <p:grpSpPr>
          <a:xfrm>
            <a:off x="0" y="-29449"/>
            <a:ext cx="2012989" cy="370643"/>
            <a:chOff x="4592964" y="304714"/>
            <a:chExt cx="2012989" cy="513636"/>
          </a:xfrm>
        </p:grpSpPr>
        <p:sp>
          <p:nvSpPr>
            <p:cNvPr id="6" name="Rectangle 5"/>
            <p:cNvSpPr/>
            <p:nvPr/>
          </p:nvSpPr>
          <p:spPr>
            <a:xfrm>
              <a:off x="4592964" y="304714"/>
              <a:ext cx="2012989" cy="513636"/>
            </a:xfrm>
            <a:prstGeom prst="rect">
              <a:avLst/>
            </a:prstGeom>
          </p:spPr>
          <p:style>
            <a:lnRef idx="2">
              <a:schemeClr val="accent3">
                <a:hueOff val="4512359"/>
                <a:satOff val="-8483"/>
                <a:lumOff val="12419"/>
                <a:alphaOff val="0"/>
              </a:schemeClr>
            </a:lnRef>
            <a:fillRef idx="1">
              <a:schemeClr val="accent3">
                <a:hueOff val="4512359"/>
                <a:satOff val="-8483"/>
                <a:lumOff val="12419"/>
                <a:alphaOff val="0"/>
              </a:schemeClr>
            </a:fillRef>
            <a:effectRef idx="0">
              <a:schemeClr val="accent3">
                <a:hueOff val="4512359"/>
                <a:satOff val="-8483"/>
                <a:lumOff val="12419"/>
                <a:alphaOff val="0"/>
              </a:schemeClr>
            </a:effectRef>
            <a:fontRef idx="minor">
              <a:schemeClr val="lt1"/>
            </a:fontRef>
          </p:style>
        </p:sp>
        <p:sp>
          <p:nvSpPr>
            <p:cNvPr id="7" name="Rectangle 6"/>
            <p:cNvSpPr/>
            <p:nvPr/>
          </p:nvSpPr>
          <p:spPr>
            <a:xfrm>
              <a:off x="4592964" y="304714"/>
              <a:ext cx="2012989" cy="5136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dirty="0" smtClean="0">
                  <a:latin typeface="Gill Sans MT" pitchFamily="34" charset="0"/>
                </a:rPr>
                <a:t>Consolidated</a:t>
              </a:r>
              <a:endParaRPr lang="en-US" sz="2000" b="1" kern="1200" dirty="0">
                <a:latin typeface="Gill Sans MT" pitchFamily="34" charset="0"/>
              </a:endParaRPr>
            </a:p>
          </p:txBody>
        </p:sp>
      </p:grpSp>
    </p:spTree>
    <p:extLst>
      <p:ext uri="{BB962C8B-B14F-4D97-AF65-F5344CB8AC3E}">
        <p14:creationId xmlns:p14="http://schemas.microsoft.com/office/powerpoint/2010/main" val="836026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Assistance &amp; Workforce Development (5314)</a:t>
            </a:r>
            <a:endParaRPr lang="en-US" dirty="0"/>
          </a:p>
        </p:txBody>
      </p:sp>
      <p:sp>
        <p:nvSpPr>
          <p:cNvPr id="3" name="Content Placeholder 2"/>
          <p:cNvSpPr>
            <a:spLocks noGrp="1"/>
          </p:cNvSpPr>
          <p:nvPr>
            <p:ph idx="1"/>
          </p:nvPr>
        </p:nvSpPr>
        <p:spPr/>
        <p:txBody>
          <a:bodyPr/>
          <a:lstStyle/>
          <a:p>
            <a:r>
              <a:rPr lang="en-US" sz="2400" dirty="0"/>
              <a:t>Consolidates </a:t>
            </a:r>
            <a:r>
              <a:rPr lang="en-US" sz="2400" dirty="0" smtClean="0"/>
              <a:t>former 5314 and 5322 into a single section for both eligibilities, and maintains the National Transit Institute </a:t>
            </a:r>
          </a:p>
          <a:p>
            <a:r>
              <a:rPr lang="en-US" sz="2400" dirty="0" smtClean="0"/>
              <a:t>Workforce Development remains a competitive program, with </a:t>
            </a:r>
            <a:r>
              <a:rPr lang="en-US" sz="2400" dirty="0"/>
              <a:t>outreach </a:t>
            </a:r>
            <a:r>
              <a:rPr lang="en-US" sz="2400" dirty="0" smtClean="0"/>
              <a:t>to additional populations, a focus on national training standards, increased outcome requirements, and a Report to Congress</a:t>
            </a:r>
          </a:p>
          <a:p>
            <a:r>
              <a:rPr lang="en-US" sz="2400" dirty="0"/>
              <a:t>Allows use of up to 0.5% of 5307 funds for Workforce Development </a:t>
            </a:r>
          </a:p>
          <a:p>
            <a:r>
              <a:rPr lang="en-US" sz="2400" dirty="0"/>
              <a:t>Funding</a:t>
            </a:r>
            <a:r>
              <a:rPr lang="en-US" sz="2400" dirty="0" smtClean="0"/>
              <a:t>: $9M/year from the Trust Fund, with $5M set-aside for NTI, and an additional $5M/year authorized from the General Fund </a:t>
            </a:r>
            <a:endParaRPr lang="en-US" sz="2400" dirty="0"/>
          </a:p>
        </p:txBody>
      </p:sp>
      <p:grpSp>
        <p:nvGrpSpPr>
          <p:cNvPr id="13" name="Group 12"/>
          <p:cNvGrpSpPr/>
          <p:nvPr/>
        </p:nvGrpSpPr>
        <p:grpSpPr>
          <a:xfrm>
            <a:off x="0" y="-29449"/>
            <a:ext cx="2012989" cy="370643"/>
            <a:chOff x="4592964" y="304714"/>
            <a:chExt cx="2012989" cy="513636"/>
          </a:xfrm>
        </p:grpSpPr>
        <p:sp>
          <p:nvSpPr>
            <p:cNvPr id="14" name="Rectangle 13"/>
            <p:cNvSpPr/>
            <p:nvPr/>
          </p:nvSpPr>
          <p:spPr>
            <a:xfrm>
              <a:off x="4592964" y="304714"/>
              <a:ext cx="2012989" cy="513636"/>
            </a:xfrm>
            <a:prstGeom prst="rect">
              <a:avLst/>
            </a:prstGeom>
          </p:spPr>
          <p:style>
            <a:lnRef idx="2">
              <a:schemeClr val="accent3">
                <a:hueOff val="4512359"/>
                <a:satOff val="-8483"/>
                <a:lumOff val="12419"/>
                <a:alphaOff val="0"/>
              </a:schemeClr>
            </a:lnRef>
            <a:fillRef idx="1">
              <a:schemeClr val="accent3">
                <a:hueOff val="4512359"/>
                <a:satOff val="-8483"/>
                <a:lumOff val="12419"/>
                <a:alphaOff val="0"/>
              </a:schemeClr>
            </a:fillRef>
            <a:effectRef idx="0">
              <a:schemeClr val="accent3">
                <a:hueOff val="4512359"/>
                <a:satOff val="-8483"/>
                <a:lumOff val="12419"/>
                <a:alphaOff val="0"/>
              </a:schemeClr>
            </a:effectRef>
            <a:fontRef idx="minor">
              <a:schemeClr val="lt1"/>
            </a:fontRef>
          </p:style>
        </p:sp>
        <p:sp>
          <p:nvSpPr>
            <p:cNvPr id="15" name="Rectangle 14"/>
            <p:cNvSpPr/>
            <p:nvPr/>
          </p:nvSpPr>
          <p:spPr>
            <a:xfrm>
              <a:off x="4592964" y="304714"/>
              <a:ext cx="2012989" cy="5136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dirty="0" smtClean="0">
                  <a:latin typeface="Gill Sans MT" pitchFamily="34" charset="0"/>
                </a:rPr>
                <a:t>Consolidated</a:t>
              </a:r>
              <a:endParaRPr lang="en-US" sz="2000" b="1" kern="1200" dirty="0">
                <a:latin typeface="Gill Sans MT" pitchFamily="34" charset="0"/>
              </a:endParaRPr>
            </a:p>
          </p:txBody>
        </p:sp>
      </p:grpSp>
    </p:spTree>
    <p:extLst>
      <p:ext uri="{BB962C8B-B14F-4D97-AF65-F5344CB8AC3E}">
        <p14:creationId xmlns:p14="http://schemas.microsoft.com/office/powerpoint/2010/main" val="22472353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Metropolitan and Statewide Planning Program (5303/5304)</a:t>
            </a:r>
            <a:endParaRPr lang="en-US" dirty="0"/>
          </a:p>
        </p:txBody>
      </p:sp>
      <p:sp>
        <p:nvSpPr>
          <p:cNvPr id="3" name="Content Placeholder 2"/>
          <p:cNvSpPr>
            <a:spLocks noGrp="1"/>
          </p:cNvSpPr>
          <p:nvPr>
            <p:ph idx="1"/>
          </p:nvPr>
        </p:nvSpPr>
        <p:spPr/>
        <p:txBody>
          <a:bodyPr/>
          <a:lstStyle/>
          <a:p>
            <a:r>
              <a:rPr lang="en-US" sz="3000" dirty="0" smtClean="0"/>
              <a:t>Adds resiliency and intercity bus into planning considerations </a:t>
            </a:r>
          </a:p>
          <a:p>
            <a:r>
              <a:rPr lang="en-US" sz="3000" dirty="0" smtClean="0"/>
              <a:t>Adds congestion management back into planning requirements </a:t>
            </a:r>
          </a:p>
          <a:p>
            <a:r>
              <a:rPr lang="en-US" sz="3000" dirty="0" smtClean="0"/>
              <a:t>Clarifies the role of transit agency representatives on MPO Boards </a:t>
            </a:r>
          </a:p>
          <a:p>
            <a:r>
              <a:rPr lang="en-US" sz="3000" dirty="0" smtClean="0"/>
              <a:t>Funding: $130.7 million</a:t>
            </a:r>
            <a:r>
              <a:rPr lang="en-US" sz="3000" dirty="0"/>
              <a:t> (FY </a:t>
            </a:r>
            <a:r>
              <a:rPr lang="en-US" sz="3000" dirty="0" smtClean="0"/>
              <a:t>2016) authorized</a:t>
            </a:r>
            <a:r>
              <a:rPr lang="en-US" dirty="0" smtClean="0"/>
              <a:t/>
            </a:r>
            <a:br>
              <a:rPr lang="en-US" dirty="0" smtClean="0"/>
            </a:br>
            <a:endParaRPr lang="en-US" dirty="0"/>
          </a:p>
        </p:txBody>
      </p:sp>
      <p:sp>
        <p:nvSpPr>
          <p:cNvPr id="4" name="TextBox 3"/>
          <p:cNvSpPr txBox="1"/>
          <p:nvPr/>
        </p:nvSpPr>
        <p:spPr>
          <a:xfrm>
            <a:off x="136474" y="-68239"/>
            <a:ext cx="2770499" cy="461665"/>
          </a:xfrm>
          <a:prstGeom prst="rect">
            <a:avLst/>
          </a:prstGeom>
          <a:noFill/>
        </p:spPr>
        <p:txBody>
          <a:bodyPr wrap="square" rtlCol="0">
            <a:spAutoFit/>
          </a:bodyPr>
          <a:lstStyle/>
          <a:p>
            <a:r>
              <a:rPr lang="en-US" sz="2400"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MODIFIED</a:t>
            </a:r>
            <a:endParaRPr lang="en-US" sz="2400"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grpSp>
        <p:nvGrpSpPr>
          <p:cNvPr id="8" name="Group 7"/>
          <p:cNvGrpSpPr/>
          <p:nvPr/>
        </p:nvGrpSpPr>
        <p:grpSpPr>
          <a:xfrm>
            <a:off x="0" y="0"/>
            <a:ext cx="2012989" cy="313899"/>
            <a:chOff x="6887773" y="304714"/>
            <a:chExt cx="2012989" cy="513636"/>
          </a:xfrm>
        </p:grpSpPr>
        <p:sp>
          <p:nvSpPr>
            <p:cNvPr id="9" name="Rectangle 8"/>
            <p:cNvSpPr/>
            <p:nvPr/>
          </p:nvSpPr>
          <p:spPr>
            <a:xfrm>
              <a:off x="6887773" y="304714"/>
              <a:ext cx="2012989" cy="513636"/>
            </a:xfrm>
            <a:prstGeom prst="rect">
              <a:avLst/>
            </a:prstGeom>
          </p:spPr>
          <p:style>
            <a:lnRef idx="2">
              <a:schemeClr val="accent3">
                <a:hueOff val="6768538"/>
                <a:satOff val="-12724"/>
                <a:lumOff val="18628"/>
                <a:alphaOff val="0"/>
              </a:schemeClr>
            </a:lnRef>
            <a:fillRef idx="1">
              <a:schemeClr val="accent3">
                <a:hueOff val="6768538"/>
                <a:satOff val="-12724"/>
                <a:lumOff val="18628"/>
                <a:alphaOff val="0"/>
              </a:schemeClr>
            </a:fillRef>
            <a:effectRef idx="0">
              <a:schemeClr val="accent3">
                <a:hueOff val="6768538"/>
                <a:satOff val="-12724"/>
                <a:lumOff val="18628"/>
                <a:alphaOff val="0"/>
              </a:schemeClr>
            </a:effectRef>
            <a:fontRef idx="minor">
              <a:schemeClr val="lt1"/>
            </a:fontRef>
          </p:style>
        </p:sp>
        <p:sp>
          <p:nvSpPr>
            <p:cNvPr id="10" name="Rectangle 9"/>
            <p:cNvSpPr/>
            <p:nvPr/>
          </p:nvSpPr>
          <p:spPr>
            <a:xfrm>
              <a:off x="6887773" y="304714"/>
              <a:ext cx="2012989" cy="5136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0688" tIns="97536" rIns="170688" bIns="97536" numCol="1" spcCol="1270" anchor="ctr" anchorCtr="0">
              <a:noAutofit/>
            </a:bodyPr>
            <a:lstStyle/>
            <a:p>
              <a:pPr lvl="0" algn="ctr" defTabSz="1066800">
                <a:lnSpc>
                  <a:spcPct val="90000"/>
                </a:lnSpc>
                <a:spcBef>
                  <a:spcPct val="0"/>
                </a:spcBef>
                <a:spcAft>
                  <a:spcPts val="600"/>
                </a:spcAft>
              </a:pPr>
              <a:r>
                <a:rPr lang="en-US" sz="2400" b="1" kern="1200" dirty="0" smtClean="0">
                  <a:latin typeface="Gill Sans MT" pitchFamily="34" charset="0"/>
                </a:rPr>
                <a:t>Modified</a:t>
              </a:r>
              <a:endParaRPr lang="en-US" sz="2400" b="1" kern="1200" dirty="0">
                <a:latin typeface="Gill Sans MT" pitchFamily="34" charset="0"/>
              </a:endParaRPr>
            </a:p>
          </p:txBody>
        </p:sp>
      </p:grpSp>
    </p:spTree>
    <p:extLst>
      <p:ext uri="{BB962C8B-B14F-4D97-AF65-F5344CB8AC3E}">
        <p14:creationId xmlns:p14="http://schemas.microsoft.com/office/powerpoint/2010/main" val="31044596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Urbanized Area Formula Program (5307) </a:t>
            </a:r>
            <a:endParaRPr lang="en-US" dirty="0"/>
          </a:p>
        </p:txBody>
      </p:sp>
      <p:sp>
        <p:nvSpPr>
          <p:cNvPr id="3" name="Content Placeholder 2"/>
          <p:cNvSpPr>
            <a:spLocks noGrp="1"/>
          </p:cNvSpPr>
          <p:nvPr>
            <p:ph idx="1"/>
          </p:nvPr>
        </p:nvSpPr>
        <p:spPr>
          <a:xfrm>
            <a:off x="457200" y="1573619"/>
            <a:ext cx="8229600" cy="4552544"/>
          </a:xfrm>
        </p:spPr>
        <p:txBody>
          <a:bodyPr/>
          <a:lstStyle/>
          <a:p>
            <a:r>
              <a:rPr lang="en-US" sz="2400" dirty="0" smtClean="0"/>
              <a:t>‘100 bus rule’ is modified to include non-ADA general population demand response transit service </a:t>
            </a:r>
          </a:p>
          <a:p>
            <a:r>
              <a:rPr lang="en-US" sz="2400" dirty="0" smtClean="0"/>
              <a:t>Allows 20% of allocation to be used for operations of ADA paratransit under certain conditions</a:t>
            </a:r>
          </a:p>
          <a:p>
            <a:r>
              <a:rPr lang="en-US" sz="2400" dirty="0" smtClean="0"/>
              <a:t>Eliminates requirement to spend 1% of 5307 funds on Associated Transit Improvements </a:t>
            </a:r>
          </a:p>
          <a:p>
            <a:r>
              <a:rPr lang="en-US" sz="2400" dirty="0"/>
              <a:t>Allows use of up to 0.5% of 5307 funds for Workforce Development </a:t>
            </a:r>
            <a:endParaRPr lang="en-US" sz="2400" dirty="0" smtClean="0"/>
          </a:p>
          <a:p>
            <a:r>
              <a:rPr lang="en-US" sz="2400" dirty="0" smtClean="0"/>
              <a:t>Increases the Small Transit Intensive Cities (STIC) tier starting in FY 2019</a:t>
            </a:r>
          </a:p>
          <a:p>
            <a:r>
              <a:rPr lang="en-US" sz="2400" dirty="0" smtClean="0"/>
              <a:t>Funding: $4.53 Billion (</a:t>
            </a:r>
            <a:r>
              <a:rPr lang="en-US" sz="2400" dirty="0"/>
              <a:t>FY </a:t>
            </a:r>
            <a:r>
              <a:rPr lang="en-US" sz="2400" dirty="0" smtClean="0"/>
              <a:t>2016) authorized</a:t>
            </a:r>
            <a:r>
              <a:rPr lang="en-US" dirty="0" smtClean="0"/>
              <a:t/>
            </a:r>
            <a:br>
              <a:rPr lang="en-US" dirty="0" smtClean="0"/>
            </a:br>
            <a:endParaRPr lang="en-US" dirty="0"/>
          </a:p>
        </p:txBody>
      </p:sp>
      <p:grpSp>
        <p:nvGrpSpPr>
          <p:cNvPr id="5" name="Group 4"/>
          <p:cNvGrpSpPr/>
          <p:nvPr/>
        </p:nvGrpSpPr>
        <p:grpSpPr>
          <a:xfrm>
            <a:off x="0" y="0"/>
            <a:ext cx="2012989" cy="313899"/>
            <a:chOff x="6887773" y="304714"/>
            <a:chExt cx="2012989" cy="513636"/>
          </a:xfrm>
        </p:grpSpPr>
        <p:sp>
          <p:nvSpPr>
            <p:cNvPr id="6" name="Rectangle 5"/>
            <p:cNvSpPr/>
            <p:nvPr/>
          </p:nvSpPr>
          <p:spPr>
            <a:xfrm>
              <a:off x="6887773" y="304714"/>
              <a:ext cx="2012989" cy="513636"/>
            </a:xfrm>
            <a:prstGeom prst="rect">
              <a:avLst/>
            </a:prstGeom>
          </p:spPr>
          <p:style>
            <a:lnRef idx="2">
              <a:schemeClr val="accent3">
                <a:hueOff val="6768538"/>
                <a:satOff val="-12724"/>
                <a:lumOff val="18628"/>
                <a:alphaOff val="0"/>
              </a:schemeClr>
            </a:lnRef>
            <a:fillRef idx="1">
              <a:schemeClr val="accent3">
                <a:hueOff val="6768538"/>
                <a:satOff val="-12724"/>
                <a:lumOff val="18628"/>
                <a:alphaOff val="0"/>
              </a:schemeClr>
            </a:fillRef>
            <a:effectRef idx="0">
              <a:schemeClr val="accent3">
                <a:hueOff val="6768538"/>
                <a:satOff val="-12724"/>
                <a:lumOff val="18628"/>
                <a:alphaOff val="0"/>
              </a:schemeClr>
            </a:effectRef>
            <a:fontRef idx="minor">
              <a:schemeClr val="lt1"/>
            </a:fontRef>
          </p:style>
        </p:sp>
        <p:sp>
          <p:nvSpPr>
            <p:cNvPr id="7" name="Rectangle 6"/>
            <p:cNvSpPr/>
            <p:nvPr/>
          </p:nvSpPr>
          <p:spPr>
            <a:xfrm>
              <a:off x="6887773" y="304714"/>
              <a:ext cx="2012989" cy="5136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0688" tIns="97536" rIns="170688" bIns="97536" numCol="1" spcCol="1270" anchor="ctr" anchorCtr="0">
              <a:noAutofit/>
            </a:bodyPr>
            <a:lstStyle/>
            <a:p>
              <a:pPr lvl="0" algn="ctr" defTabSz="1066800">
                <a:lnSpc>
                  <a:spcPct val="90000"/>
                </a:lnSpc>
                <a:spcBef>
                  <a:spcPct val="0"/>
                </a:spcBef>
                <a:spcAft>
                  <a:spcPts val="600"/>
                </a:spcAft>
              </a:pPr>
              <a:r>
                <a:rPr lang="en-US" sz="2400" b="1" kern="1200" dirty="0" smtClean="0">
                  <a:latin typeface="Gill Sans MT" pitchFamily="34" charset="0"/>
                </a:rPr>
                <a:t>Modified</a:t>
              </a:r>
              <a:endParaRPr lang="en-US" sz="2400" b="1" kern="1200" dirty="0">
                <a:latin typeface="Gill Sans MT" pitchFamily="34" charset="0"/>
              </a:endParaRPr>
            </a:p>
          </p:txBody>
        </p:sp>
      </p:grpSp>
    </p:spTree>
    <p:extLst>
      <p:ext uri="{BB962C8B-B14F-4D97-AF65-F5344CB8AC3E}">
        <p14:creationId xmlns:p14="http://schemas.microsoft.com/office/powerpoint/2010/main" val="36304307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Fixed Guideway </a:t>
            </a:r>
            <a:br>
              <a:rPr lang="en-US" dirty="0"/>
            </a:br>
            <a:r>
              <a:rPr lang="en-US" dirty="0"/>
              <a:t>Capital Investment </a:t>
            </a:r>
            <a:r>
              <a:rPr lang="en-US" dirty="0" smtClean="0"/>
              <a:t>Grants (5309)</a:t>
            </a:r>
            <a:endParaRPr lang="en-US" dirty="0"/>
          </a:p>
        </p:txBody>
      </p:sp>
      <p:sp>
        <p:nvSpPr>
          <p:cNvPr id="3" name="Content Placeholder 2"/>
          <p:cNvSpPr>
            <a:spLocks noGrp="1"/>
          </p:cNvSpPr>
          <p:nvPr>
            <p:ph idx="1"/>
          </p:nvPr>
        </p:nvSpPr>
        <p:spPr/>
        <p:txBody>
          <a:bodyPr/>
          <a:lstStyle/>
          <a:p>
            <a:r>
              <a:rPr lang="en-US" sz="2400" dirty="0" smtClean="0"/>
              <a:t>Establishes a maximum 60% 5309 share for New Starts projects, with up to 80% federal share (to be made up from other federal sources)</a:t>
            </a:r>
          </a:p>
          <a:p>
            <a:r>
              <a:rPr lang="en-US" sz="2400" dirty="0" smtClean="0"/>
              <a:t>Raises the Small Starts total project cost threshold to $300M, with a maximum 5309 share of $100M;  allows an optional early rating for Small Starts projects</a:t>
            </a:r>
          </a:p>
          <a:p>
            <a:r>
              <a:rPr lang="en-US" sz="2400" dirty="0" smtClean="0"/>
              <a:t>Includes Small Starts in Programs of Interrelated Projects </a:t>
            </a:r>
          </a:p>
          <a:p>
            <a:r>
              <a:rPr lang="en-US" sz="2400" dirty="0" smtClean="0"/>
              <a:t>Establishes a framework for joint intercity rail and public transportation projects</a:t>
            </a:r>
          </a:p>
          <a:p>
            <a:r>
              <a:rPr lang="en-US" sz="2400" dirty="0" smtClean="0"/>
              <a:t>Funding</a:t>
            </a:r>
            <a:r>
              <a:rPr lang="en-US" sz="2400" dirty="0"/>
              <a:t>: </a:t>
            </a:r>
            <a:r>
              <a:rPr lang="en-US" sz="2400" dirty="0" smtClean="0"/>
              <a:t>$2.3 </a:t>
            </a:r>
            <a:r>
              <a:rPr lang="en-US" sz="2400" dirty="0"/>
              <a:t>billion </a:t>
            </a:r>
            <a:r>
              <a:rPr lang="en-US" sz="2400" dirty="0" smtClean="0"/>
              <a:t>per year authorized from the General Fund</a:t>
            </a:r>
            <a:endParaRPr lang="en-US" sz="2400" dirty="0"/>
          </a:p>
        </p:txBody>
      </p:sp>
      <p:grpSp>
        <p:nvGrpSpPr>
          <p:cNvPr id="4" name="Group 3"/>
          <p:cNvGrpSpPr/>
          <p:nvPr/>
        </p:nvGrpSpPr>
        <p:grpSpPr>
          <a:xfrm>
            <a:off x="0" y="0"/>
            <a:ext cx="2012989" cy="313899"/>
            <a:chOff x="6887773" y="304714"/>
            <a:chExt cx="2012989" cy="513636"/>
          </a:xfrm>
        </p:grpSpPr>
        <p:sp>
          <p:nvSpPr>
            <p:cNvPr id="5" name="Rectangle 4"/>
            <p:cNvSpPr/>
            <p:nvPr/>
          </p:nvSpPr>
          <p:spPr>
            <a:xfrm>
              <a:off x="6887773" y="304714"/>
              <a:ext cx="2012989" cy="513636"/>
            </a:xfrm>
            <a:prstGeom prst="rect">
              <a:avLst/>
            </a:prstGeom>
          </p:spPr>
          <p:style>
            <a:lnRef idx="2">
              <a:schemeClr val="accent3">
                <a:hueOff val="6768538"/>
                <a:satOff val="-12724"/>
                <a:lumOff val="18628"/>
                <a:alphaOff val="0"/>
              </a:schemeClr>
            </a:lnRef>
            <a:fillRef idx="1">
              <a:schemeClr val="accent3">
                <a:hueOff val="6768538"/>
                <a:satOff val="-12724"/>
                <a:lumOff val="18628"/>
                <a:alphaOff val="0"/>
              </a:schemeClr>
            </a:fillRef>
            <a:effectRef idx="0">
              <a:schemeClr val="accent3">
                <a:hueOff val="6768538"/>
                <a:satOff val="-12724"/>
                <a:lumOff val="18628"/>
                <a:alphaOff val="0"/>
              </a:schemeClr>
            </a:effectRef>
            <a:fontRef idx="minor">
              <a:schemeClr val="lt1"/>
            </a:fontRef>
          </p:style>
        </p:sp>
        <p:sp>
          <p:nvSpPr>
            <p:cNvPr id="6" name="Rectangle 5"/>
            <p:cNvSpPr/>
            <p:nvPr/>
          </p:nvSpPr>
          <p:spPr>
            <a:xfrm>
              <a:off x="6887773" y="304714"/>
              <a:ext cx="2012989" cy="5136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0688" tIns="97536" rIns="170688" bIns="97536" numCol="1" spcCol="1270" anchor="ctr" anchorCtr="0">
              <a:noAutofit/>
            </a:bodyPr>
            <a:lstStyle/>
            <a:p>
              <a:pPr lvl="0" algn="ctr" defTabSz="1066800">
                <a:lnSpc>
                  <a:spcPct val="90000"/>
                </a:lnSpc>
                <a:spcBef>
                  <a:spcPct val="0"/>
                </a:spcBef>
                <a:spcAft>
                  <a:spcPts val="600"/>
                </a:spcAft>
              </a:pPr>
              <a:r>
                <a:rPr lang="en-US" sz="2400" b="1" kern="1200" dirty="0" smtClean="0">
                  <a:latin typeface="Gill Sans MT" pitchFamily="34" charset="0"/>
                </a:rPr>
                <a:t>Modified</a:t>
              </a:r>
              <a:endParaRPr lang="en-US" sz="2400" b="1" kern="1200" dirty="0">
                <a:latin typeface="Gill Sans MT" pitchFamily="34" charset="0"/>
              </a:endParaRPr>
            </a:p>
          </p:txBody>
        </p:sp>
      </p:grpSp>
    </p:spTree>
    <p:extLst>
      <p:ext uri="{BB962C8B-B14F-4D97-AF65-F5344CB8AC3E}">
        <p14:creationId xmlns:p14="http://schemas.microsoft.com/office/powerpoint/2010/main" val="1436057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6562"/>
            <a:ext cx="9144000" cy="981075"/>
          </a:xfrm>
        </p:spPr>
        <p:txBody>
          <a:bodyPr/>
          <a:lstStyle/>
          <a:p>
            <a:r>
              <a:rPr lang="en-US" dirty="0" smtClean="0"/>
              <a:t>Enhanced Mobility of Seniors &amp; Individuals with Disabilities (5310) </a:t>
            </a:r>
            <a:endParaRPr lang="en-US" dirty="0"/>
          </a:p>
        </p:txBody>
      </p:sp>
      <p:sp>
        <p:nvSpPr>
          <p:cNvPr id="3" name="Content Placeholder 2"/>
          <p:cNvSpPr>
            <a:spLocks noGrp="1"/>
          </p:cNvSpPr>
          <p:nvPr>
            <p:ph idx="1"/>
          </p:nvPr>
        </p:nvSpPr>
        <p:spPr>
          <a:xfrm>
            <a:off x="457200" y="1456660"/>
            <a:ext cx="8229600" cy="4669503"/>
          </a:xfrm>
        </p:spPr>
        <p:txBody>
          <a:bodyPr/>
          <a:lstStyle/>
          <a:p>
            <a:r>
              <a:rPr lang="en-US" sz="2800" dirty="0" smtClean="0"/>
              <a:t>Allows states or localities that provide transit service to be direct recipients under this section </a:t>
            </a:r>
          </a:p>
          <a:p>
            <a:r>
              <a:rPr lang="en-US" sz="2800" dirty="0" smtClean="0"/>
              <a:t>Requires FTA to develop a best practices guide for 5310 service providers</a:t>
            </a:r>
          </a:p>
          <a:p>
            <a:r>
              <a:rPr lang="en-US" sz="2800" dirty="0" smtClean="0"/>
              <a:t>Introduces a new Pilot Program for Innovative Coordinated Access &amp; Mobility </a:t>
            </a:r>
          </a:p>
          <a:p>
            <a:r>
              <a:rPr lang="en-US" sz="2800" dirty="0" smtClean="0"/>
              <a:t>Requires CCAM to produce a strategic plan to address coordination across the federal government</a:t>
            </a:r>
          </a:p>
          <a:p>
            <a:r>
              <a:rPr lang="en-US" sz="2800" dirty="0" smtClean="0"/>
              <a:t>Funding:  $263 </a:t>
            </a:r>
            <a:r>
              <a:rPr lang="en-US" sz="2800" dirty="0"/>
              <a:t>million (FY </a:t>
            </a:r>
            <a:r>
              <a:rPr lang="en-US" sz="2800" dirty="0" smtClean="0"/>
              <a:t>2016) authorized from the Trust Fund </a:t>
            </a:r>
            <a:r>
              <a:rPr lang="en-US" dirty="0" smtClean="0"/>
              <a:t/>
            </a:r>
            <a:br>
              <a:rPr lang="en-US" dirty="0" smtClean="0"/>
            </a:br>
            <a:endParaRPr lang="en-US" dirty="0"/>
          </a:p>
        </p:txBody>
      </p:sp>
      <p:grpSp>
        <p:nvGrpSpPr>
          <p:cNvPr id="5" name="Group 4"/>
          <p:cNvGrpSpPr/>
          <p:nvPr/>
        </p:nvGrpSpPr>
        <p:grpSpPr>
          <a:xfrm>
            <a:off x="0" y="0"/>
            <a:ext cx="2012989" cy="313899"/>
            <a:chOff x="6887773" y="304714"/>
            <a:chExt cx="2012989" cy="513636"/>
          </a:xfrm>
        </p:grpSpPr>
        <p:sp>
          <p:nvSpPr>
            <p:cNvPr id="6" name="Rectangle 5"/>
            <p:cNvSpPr/>
            <p:nvPr/>
          </p:nvSpPr>
          <p:spPr>
            <a:xfrm>
              <a:off x="6887773" y="304714"/>
              <a:ext cx="2012989" cy="513636"/>
            </a:xfrm>
            <a:prstGeom prst="rect">
              <a:avLst/>
            </a:prstGeom>
          </p:spPr>
          <p:style>
            <a:lnRef idx="2">
              <a:schemeClr val="accent3">
                <a:hueOff val="6768538"/>
                <a:satOff val="-12724"/>
                <a:lumOff val="18628"/>
                <a:alphaOff val="0"/>
              </a:schemeClr>
            </a:lnRef>
            <a:fillRef idx="1">
              <a:schemeClr val="accent3">
                <a:hueOff val="6768538"/>
                <a:satOff val="-12724"/>
                <a:lumOff val="18628"/>
                <a:alphaOff val="0"/>
              </a:schemeClr>
            </a:fillRef>
            <a:effectRef idx="0">
              <a:schemeClr val="accent3">
                <a:hueOff val="6768538"/>
                <a:satOff val="-12724"/>
                <a:lumOff val="18628"/>
                <a:alphaOff val="0"/>
              </a:schemeClr>
            </a:effectRef>
            <a:fontRef idx="minor">
              <a:schemeClr val="lt1"/>
            </a:fontRef>
          </p:style>
        </p:sp>
        <p:sp>
          <p:nvSpPr>
            <p:cNvPr id="7" name="Rectangle 6"/>
            <p:cNvSpPr/>
            <p:nvPr/>
          </p:nvSpPr>
          <p:spPr>
            <a:xfrm>
              <a:off x="6887773" y="304714"/>
              <a:ext cx="2012989" cy="5136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0688" tIns="97536" rIns="170688" bIns="97536" numCol="1" spcCol="1270" anchor="ctr" anchorCtr="0">
              <a:noAutofit/>
            </a:bodyPr>
            <a:lstStyle/>
            <a:p>
              <a:pPr lvl="0" algn="ctr" defTabSz="1066800">
                <a:lnSpc>
                  <a:spcPct val="90000"/>
                </a:lnSpc>
                <a:spcBef>
                  <a:spcPct val="0"/>
                </a:spcBef>
                <a:spcAft>
                  <a:spcPts val="600"/>
                </a:spcAft>
              </a:pPr>
              <a:r>
                <a:rPr lang="en-US" sz="2400" b="1" kern="1200" dirty="0" smtClean="0">
                  <a:latin typeface="Gill Sans MT" pitchFamily="34" charset="0"/>
                </a:rPr>
                <a:t>Modified</a:t>
              </a:r>
              <a:endParaRPr lang="en-US" sz="2400" b="1" kern="1200" dirty="0">
                <a:latin typeface="Gill Sans MT" pitchFamily="34" charset="0"/>
              </a:endParaRPr>
            </a:p>
          </p:txBody>
        </p:sp>
      </p:grpSp>
    </p:spTree>
    <p:extLst>
      <p:ext uri="{BB962C8B-B14F-4D97-AF65-F5344CB8AC3E}">
        <p14:creationId xmlns:p14="http://schemas.microsoft.com/office/powerpoint/2010/main" val="29665413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 Grants for Rural Areas (5311)</a:t>
            </a:r>
            <a:endParaRPr lang="en-US" dirty="0"/>
          </a:p>
        </p:txBody>
      </p:sp>
      <p:sp>
        <p:nvSpPr>
          <p:cNvPr id="3" name="Content Placeholder 2"/>
          <p:cNvSpPr>
            <a:spLocks noGrp="1"/>
          </p:cNvSpPr>
          <p:nvPr>
            <p:ph idx="1"/>
          </p:nvPr>
        </p:nvSpPr>
        <p:spPr/>
        <p:txBody>
          <a:bodyPr/>
          <a:lstStyle/>
          <a:p>
            <a:r>
              <a:rPr lang="en-US" sz="2900" dirty="0" smtClean="0"/>
              <a:t>Increases the tribal formula authorization to $30M/year, maintains the $5M discretionary tribal program </a:t>
            </a:r>
          </a:p>
          <a:p>
            <a:r>
              <a:rPr lang="en-US" sz="2900" dirty="0" smtClean="0"/>
              <a:t>Allows advertisement &amp; concessions revenue as local match </a:t>
            </a:r>
          </a:p>
          <a:p>
            <a:r>
              <a:rPr lang="en-US" sz="2900" dirty="0" smtClean="0"/>
              <a:t>Clarifies what costs are to be counted as local match with respect to intercity bus feeder service </a:t>
            </a:r>
          </a:p>
          <a:p>
            <a:r>
              <a:rPr lang="en-US" sz="2900" dirty="0" smtClean="0"/>
              <a:t>Funding: $620M </a:t>
            </a:r>
            <a:r>
              <a:rPr lang="en-US" sz="2900" dirty="0"/>
              <a:t>(FY 2016) authorized from the Trust Fund </a:t>
            </a:r>
            <a:endParaRPr lang="en-US" sz="2900" dirty="0" smtClean="0"/>
          </a:p>
        </p:txBody>
      </p:sp>
      <p:grpSp>
        <p:nvGrpSpPr>
          <p:cNvPr id="5" name="Group 4"/>
          <p:cNvGrpSpPr/>
          <p:nvPr/>
        </p:nvGrpSpPr>
        <p:grpSpPr>
          <a:xfrm>
            <a:off x="0" y="0"/>
            <a:ext cx="2012989" cy="313899"/>
            <a:chOff x="6887773" y="304714"/>
            <a:chExt cx="2012989" cy="513636"/>
          </a:xfrm>
        </p:grpSpPr>
        <p:sp>
          <p:nvSpPr>
            <p:cNvPr id="6" name="Rectangle 5"/>
            <p:cNvSpPr/>
            <p:nvPr/>
          </p:nvSpPr>
          <p:spPr>
            <a:xfrm>
              <a:off x="6887773" y="304714"/>
              <a:ext cx="2012989" cy="513636"/>
            </a:xfrm>
            <a:prstGeom prst="rect">
              <a:avLst/>
            </a:prstGeom>
          </p:spPr>
          <p:style>
            <a:lnRef idx="2">
              <a:schemeClr val="accent3">
                <a:hueOff val="6768538"/>
                <a:satOff val="-12724"/>
                <a:lumOff val="18628"/>
                <a:alphaOff val="0"/>
              </a:schemeClr>
            </a:lnRef>
            <a:fillRef idx="1">
              <a:schemeClr val="accent3">
                <a:hueOff val="6768538"/>
                <a:satOff val="-12724"/>
                <a:lumOff val="18628"/>
                <a:alphaOff val="0"/>
              </a:schemeClr>
            </a:fillRef>
            <a:effectRef idx="0">
              <a:schemeClr val="accent3">
                <a:hueOff val="6768538"/>
                <a:satOff val="-12724"/>
                <a:lumOff val="18628"/>
                <a:alphaOff val="0"/>
              </a:schemeClr>
            </a:effectRef>
            <a:fontRef idx="minor">
              <a:schemeClr val="lt1"/>
            </a:fontRef>
          </p:style>
        </p:sp>
        <p:sp>
          <p:nvSpPr>
            <p:cNvPr id="7" name="Rectangle 6"/>
            <p:cNvSpPr/>
            <p:nvPr/>
          </p:nvSpPr>
          <p:spPr>
            <a:xfrm>
              <a:off x="6887773" y="304714"/>
              <a:ext cx="2012989" cy="5136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0688" tIns="97536" rIns="170688" bIns="97536" numCol="1" spcCol="1270" anchor="ctr" anchorCtr="0">
              <a:noAutofit/>
            </a:bodyPr>
            <a:lstStyle/>
            <a:p>
              <a:pPr lvl="0" algn="ctr" defTabSz="1066800">
                <a:lnSpc>
                  <a:spcPct val="90000"/>
                </a:lnSpc>
                <a:spcBef>
                  <a:spcPct val="0"/>
                </a:spcBef>
                <a:spcAft>
                  <a:spcPts val="600"/>
                </a:spcAft>
              </a:pPr>
              <a:r>
                <a:rPr lang="en-US" sz="2400" b="1" kern="1200" dirty="0" smtClean="0">
                  <a:latin typeface="Gill Sans MT" pitchFamily="34" charset="0"/>
                </a:rPr>
                <a:t>Modified</a:t>
              </a:r>
              <a:endParaRPr lang="en-US" sz="2400" b="1" kern="1200" dirty="0">
                <a:latin typeface="Gill Sans MT" pitchFamily="34" charset="0"/>
              </a:endParaRPr>
            </a:p>
          </p:txBody>
        </p:sp>
      </p:grpSp>
    </p:spTree>
    <p:extLst>
      <p:ext uri="{BB962C8B-B14F-4D97-AF65-F5344CB8AC3E}">
        <p14:creationId xmlns:p14="http://schemas.microsoft.com/office/powerpoint/2010/main" val="35527910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Transportation Safety Program (5329)  </a:t>
            </a:r>
            <a:endParaRPr lang="en-US" dirty="0"/>
          </a:p>
        </p:txBody>
      </p:sp>
      <p:sp>
        <p:nvSpPr>
          <p:cNvPr id="3" name="Content Placeholder 2"/>
          <p:cNvSpPr>
            <a:spLocks noGrp="1"/>
          </p:cNvSpPr>
          <p:nvPr>
            <p:ph idx="1"/>
          </p:nvPr>
        </p:nvSpPr>
        <p:spPr/>
        <p:txBody>
          <a:bodyPr/>
          <a:lstStyle/>
          <a:p>
            <a:r>
              <a:rPr lang="en-US" sz="2400" dirty="0" smtClean="0"/>
              <a:t>Requires the establishment of Minimum Safety Standards as part of the National Safety Plan to </a:t>
            </a:r>
            <a:r>
              <a:rPr lang="en-US" sz="2400" dirty="0"/>
              <a:t>ensure safe transit operations</a:t>
            </a:r>
            <a:r>
              <a:rPr lang="en-US" sz="2400" dirty="0" smtClean="0"/>
              <a:t> </a:t>
            </a:r>
          </a:p>
          <a:p>
            <a:r>
              <a:rPr lang="en-US" sz="2400" dirty="0" smtClean="0"/>
              <a:t>Permits FTA to temporarily take over for an inadequate or incapable State Safety Oversight agency, and permits use of that agency’s SSO grant funds during the corrective time frame </a:t>
            </a:r>
          </a:p>
          <a:p>
            <a:r>
              <a:rPr lang="en-US" sz="2400" dirty="0" smtClean="0"/>
              <a:t>Grants FTA permission to issue nationwide transit safety directives</a:t>
            </a:r>
          </a:p>
          <a:p>
            <a:r>
              <a:rPr lang="en-US" sz="2400" dirty="0" smtClean="0"/>
              <a:t>Grants FTA permission to issue restrictions or prohibitions on operations at unsafe transit agencies</a:t>
            </a:r>
          </a:p>
        </p:txBody>
      </p:sp>
      <p:grpSp>
        <p:nvGrpSpPr>
          <p:cNvPr id="5" name="Group 4"/>
          <p:cNvGrpSpPr/>
          <p:nvPr/>
        </p:nvGrpSpPr>
        <p:grpSpPr>
          <a:xfrm>
            <a:off x="0" y="0"/>
            <a:ext cx="2012989" cy="313899"/>
            <a:chOff x="6887773" y="304714"/>
            <a:chExt cx="2012989" cy="513636"/>
          </a:xfrm>
        </p:grpSpPr>
        <p:sp>
          <p:nvSpPr>
            <p:cNvPr id="6" name="Rectangle 5"/>
            <p:cNvSpPr/>
            <p:nvPr/>
          </p:nvSpPr>
          <p:spPr>
            <a:xfrm>
              <a:off x="6887773" y="304714"/>
              <a:ext cx="2012989" cy="513636"/>
            </a:xfrm>
            <a:prstGeom prst="rect">
              <a:avLst/>
            </a:prstGeom>
          </p:spPr>
          <p:style>
            <a:lnRef idx="2">
              <a:schemeClr val="accent3">
                <a:hueOff val="6768538"/>
                <a:satOff val="-12724"/>
                <a:lumOff val="18628"/>
                <a:alphaOff val="0"/>
              </a:schemeClr>
            </a:lnRef>
            <a:fillRef idx="1">
              <a:schemeClr val="accent3">
                <a:hueOff val="6768538"/>
                <a:satOff val="-12724"/>
                <a:lumOff val="18628"/>
                <a:alphaOff val="0"/>
              </a:schemeClr>
            </a:fillRef>
            <a:effectRef idx="0">
              <a:schemeClr val="accent3">
                <a:hueOff val="6768538"/>
                <a:satOff val="-12724"/>
                <a:lumOff val="18628"/>
                <a:alphaOff val="0"/>
              </a:schemeClr>
            </a:effectRef>
            <a:fontRef idx="minor">
              <a:schemeClr val="lt1"/>
            </a:fontRef>
          </p:style>
        </p:sp>
        <p:sp>
          <p:nvSpPr>
            <p:cNvPr id="7" name="Rectangle 6"/>
            <p:cNvSpPr/>
            <p:nvPr/>
          </p:nvSpPr>
          <p:spPr>
            <a:xfrm>
              <a:off x="6887773" y="304714"/>
              <a:ext cx="2012989" cy="5136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0688" tIns="97536" rIns="170688" bIns="97536" numCol="1" spcCol="1270" anchor="ctr" anchorCtr="0">
              <a:noAutofit/>
            </a:bodyPr>
            <a:lstStyle/>
            <a:p>
              <a:pPr lvl="0" algn="ctr" defTabSz="1066800">
                <a:lnSpc>
                  <a:spcPct val="90000"/>
                </a:lnSpc>
                <a:spcBef>
                  <a:spcPct val="0"/>
                </a:spcBef>
                <a:spcAft>
                  <a:spcPts val="600"/>
                </a:spcAft>
              </a:pPr>
              <a:r>
                <a:rPr lang="en-US" sz="2400" b="1" kern="1200" dirty="0" smtClean="0">
                  <a:latin typeface="Gill Sans MT" pitchFamily="34" charset="0"/>
                </a:rPr>
                <a:t>Modified</a:t>
              </a:r>
              <a:endParaRPr lang="en-US" sz="2400" b="1" kern="1200" dirty="0">
                <a:latin typeface="Gill Sans MT" pitchFamily="34" charset="0"/>
              </a:endParaRPr>
            </a:p>
          </p:txBody>
        </p:sp>
      </p:grpSp>
    </p:spTree>
    <p:extLst>
      <p:ext uri="{BB962C8B-B14F-4D97-AF65-F5344CB8AC3E}">
        <p14:creationId xmlns:p14="http://schemas.microsoft.com/office/powerpoint/2010/main" val="10003770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Transportation Safety Program, continued (5329)  </a:t>
            </a:r>
            <a:endParaRPr lang="en-US" dirty="0"/>
          </a:p>
        </p:txBody>
      </p:sp>
      <p:sp>
        <p:nvSpPr>
          <p:cNvPr id="3" name="Content Placeholder 2"/>
          <p:cNvSpPr>
            <a:spLocks noGrp="1"/>
          </p:cNvSpPr>
          <p:nvPr>
            <p:ph idx="1"/>
          </p:nvPr>
        </p:nvSpPr>
        <p:spPr/>
        <p:txBody>
          <a:bodyPr/>
          <a:lstStyle/>
          <a:p>
            <a:r>
              <a:rPr lang="en-US" sz="2400" dirty="0" smtClean="0"/>
              <a:t>Requires FTA to conduct a review </a:t>
            </a:r>
            <a:r>
              <a:rPr lang="en-US" sz="2400" dirty="0"/>
              <a:t>of the safety standards and protocols used in public </a:t>
            </a:r>
            <a:r>
              <a:rPr lang="en-US" sz="2400" dirty="0" smtClean="0"/>
              <a:t>transportation systems to examine </a:t>
            </a:r>
            <a:r>
              <a:rPr lang="en-US" sz="2400" dirty="0"/>
              <a:t>the efficacy of existing standards and </a:t>
            </a:r>
            <a:r>
              <a:rPr lang="en-US" sz="2400" dirty="0" smtClean="0"/>
              <a:t>protocols;</a:t>
            </a:r>
          </a:p>
          <a:p>
            <a:r>
              <a:rPr lang="en-US" sz="2400" dirty="0" smtClean="0"/>
              <a:t>Requires a Final Report on the findings of the review, with a comprehensive set of recommendations and further actions needed to improve the safety of the public transportation industry by establishing additional Federal </a:t>
            </a:r>
            <a:r>
              <a:rPr lang="en-US" sz="2400" dirty="0"/>
              <a:t>minimum </a:t>
            </a:r>
            <a:r>
              <a:rPr lang="en-US" sz="2400" dirty="0" smtClean="0"/>
              <a:t>safety standards</a:t>
            </a:r>
            <a:r>
              <a:rPr lang="en-US" sz="2400" dirty="0"/>
              <a:t> </a:t>
            </a:r>
            <a:endParaRPr lang="en-US" sz="2400" dirty="0" smtClean="0"/>
          </a:p>
          <a:p>
            <a:r>
              <a:rPr lang="en-US" sz="2400" dirty="0" smtClean="0"/>
              <a:t>Requires a study &amp; report on evidentiary </a:t>
            </a:r>
            <a:r>
              <a:rPr lang="en-US" sz="2400" dirty="0"/>
              <a:t>protection for public transportation safety program </a:t>
            </a:r>
            <a:r>
              <a:rPr lang="en-US" sz="2400" dirty="0" smtClean="0"/>
              <a:t>information &amp; data </a:t>
            </a:r>
          </a:p>
          <a:p>
            <a:r>
              <a:rPr lang="en-US" sz="2400" dirty="0" smtClean="0"/>
              <a:t>Requires an NPRM on transit driver safety &amp; risk of assault </a:t>
            </a:r>
          </a:p>
        </p:txBody>
      </p:sp>
      <p:grpSp>
        <p:nvGrpSpPr>
          <p:cNvPr id="5" name="Group 4"/>
          <p:cNvGrpSpPr/>
          <p:nvPr/>
        </p:nvGrpSpPr>
        <p:grpSpPr>
          <a:xfrm>
            <a:off x="0" y="0"/>
            <a:ext cx="2012989" cy="313899"/>
            <a:chOff x="6887773" y="304714"/>
            <a:chExt cx="2012989" cy="513636"/>
          </a:xfrm>
        </p:grpSpPr>
        <p:sp>
          <p:nvSpPr>
            <p:cNvPr id="6" name="Rectangle 5"/>
            <p:cNvSpPr/>
            <p:nvPr/>
          </p:nvSpPr>
          <p:spPr>
            <a:xfrm>
              <a:off x="6887773" y="304714"/>
              <a:ext cx="2012989" cy="513636"/>
            </a:xfrm>
            <a:prstGeom prst="rect">
              <a:avLst/>
            </a:prstGeom>
          </p:spPr>
          <p:style>
            <a:lnRef idx="2">
              <a:schemeClr val="accent3">
                <a:hueOff val="6768538"/>
                <a:satOff val="-12724"/>
                <a:lumOff val="18628"/>
                <a:alphaOff val="0"/>
              </a:schemeClr>
            </a:lnRef>
            <a:fillRef idx="1">
              <a:schemeClr val="accent3">
                <a:hueOff val="6768538"/>
                <a:satOff val="-12724"/>
                <a:lumOff val="18628"/>
                <a:alphaOff val="0"/>
              </a:schemeClr>
            </a:fillRef>
            <a:effectRef idx="0">
              <a:schemeClr val="accent3">
                <a:hueOff val="6768538"/>
                <a:satOff val="-12724"/>
                <a:lumOff val="18628"/>
                <a:alphaOff val="0"/>
              </a:schemeClr>
            </a:effectRef>
            <a:fontRef idx="minor">
              <a:schemeClr val="lt1"/>
            </a:fontRef>
          </p:style>
        </p:sp>
        <p:sp>
          <p:nvSpPr>
            <p:cNvPr id="7" name="Rectangle 6"/>
            <p:cNvSpPr/>
            <p:nvPr/>
          </p:nvSpPr>
          <p:spPr>
            <a:xfrm>
              <a:off x="6887773" y="304714"/>
              <a:ext cx="2012989" cy="5136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0688" tIns="97536" rIns="170688" bIns="97536" numCol="1" spcCol="1270" anchor="ctr" anchorCtr="0">
              <a:noAutofit/>
            </a:bodyPr>
            <a:lstStyle/>
            <a:p>
              <a:pPr lvl="0" algn="ctr" defTabSz="1066800">
                <a:lnSpc>
                  <a:spcPct val="90000"/>
                </a:lnSpc>
                <a:spcBef>
                  <a:spcPct val="0"/>
                </a:spcBef>
                <a:spcAft>
                  <a:spcPts val="600"/>
                </a:spcAft>
              </a:pPr>
              <a:r>
                <a:rPr lang="en-US" sz="2400" b="1" kern="1200" dirty="0" smtClean="0">
                  <a:latin typeface="Gill Sans MT" pitchFamily="34" charset="0"/>
                </a:rPr>
                <a:t>Modified</a:t>
              </a:r>
              <a:endParaRPr lang="en-US" sz="2400" b="1" kern="1200" dirty="0">
                <a:latin typeface="Gill Sans MT" pitchFamily="34" charset="0"/>
              </a:endParaRPr>
            </a:p>
          </p:txBody>
        </p:sp>
      </p:grpSp>
    </p:spTree>
    <p:extLst>
      <p:ext uri="{BB962C8B-B14F-4D97-AF65-F5344CB8AC3E}">
        <p14:creationId xmlns:p14="http://schemas.microsoft.com/office/powerpoint/2010/main" val="6859004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of Good Repair (5337)</a:t>
            </a:r>
            <a:endParaRPr lang="en-US" dirty="0"/>
          </a:p>
        </p:txBody>
      </p:sp>
      <p:sp>
        <p:nvSpPr>
          <p:cNvPr id="3" name="Content Placeholder 2"/>
          <p:cNvSpPr>
            <a:spLocks noGrp="1"/>
          </p:cNvSpPr>
          <p:nvPr>
            <p:ph idx="1"/>
          </p:nvPr>
        </p:nvSpPr>
        <p:spPr/>
        <p:txBody>
          <a:bodyPr/>
          <a:lstStyle/>
          <a:p>
            <a:r>
              <a:rPr lang="en-US" dirty="0" smtClean="0"/>
              <a:t>Modifies the eligibility in the </a:t>
            </a:r>
            <a:r>
              <a:rPr lang="en-US" dirty="0"/>
              <a:t>High intensity motorbus </a:t>
            </a:r>
            <a:r>
              <a:rPr lang="en-US" dirty="0" smtClean="0"/>
              <a:t>tier to cover only vehicle state of good repair costs </a:t>
            </a:r>
          </a:p>
          <a:p>
            <a:r>
              <a:rPr lang="en-US" dirty="0" smtClean="0"/>
              <a:t>Codifies the federal/local match share at 80/20, and specifies eligible local match funding </a:t>
            </a:r>
          </a:p>
          <a:p>
            <a:r>
              <a:rPr lang="en-US" dirty="0" smtClean="0"/>
              <a:t>Funding: $</a:t>
            </a:r>
            <a:r>
              <a:rPr lang="en-US" dirty="0"/>
              <a:t>2.5 Billion (FY 2016) authorized from the Trust Fund </a:t>
            </a:r>
            <a:r>
              <a:rPr lang="en-US" dirty="0" smtClean="0"/>
              <a:t>(a significant increase from the $2.1 Billion provided in FY15)</a:t>
            </a:r>
            <a:endParaRPr lang="en-US" dirty="0"/>
          </a:p>
          <a:p>
            <a:pPr marL="0" indent="0">
              <a:buNone/>
            </a:pPr>
            <a:r>
              <a:rPr lang="en-US" dirty="0" smtClean="0"/>
              <a:t> </a:t>
            </a:r>
          </a:p>
        </p:txBody>
      </p:sp>
      <p:grpSp>
        <p:nvGrpSpPr>
          <p:cNvPr id="5" name="Group 4"/>
          <p:cNvGrpSpPr/>
          <p:nvPr/>
        </p:nvGrpSpPr>
        <p:grpSpPr>
          <a:xfrm>
            <a:off x="0" y="0"/>
            <a:ext cx="2012989" cy="313899"/>
            <a:chOff x="6887773" y="304714"/>
            <a:chExt cx="2012989" cy="513636"/>
          </a:xfrm>
        </p:grpSpPr>
        <p:sp>
          <p:nvSpPr>
            <p:cNvPr id="6" name="Rectangle 5"/>
            <p:cNvSpPr/>
            <p:nvPr/>
          </p:nvSpPr>
          <p:spPr>
            <a:xfrm>
              <a:off x="6887773" y="304714"/>
              <a:ext cx="2012989" cy="513636"/>
            </a:xfrm>
            <a:prstGeom prst="rect">
              <a:avLst/>
            </a:prstGeom>
          </p:spPr>
          <p:style>
            <a:lnRef idx="2">
              <a:schemeClr val="accent3">
                <a:hueOff val="6768538"/>
                <a:satOff val="-12724"/>
                <a:lumOff val="18628"/>
                <a:alphaOff val="0"/>
              </a:schemeClr>
            </a:lnRef>
            <a:fillRef idx="1">
              <a:schemeClr val="accent3">
                <a:hueOff val="6768538"/>
                <a:satOff val="-12724"/>
                <a:lumOff val="18628"/>
                <a:alphaOff val="0"/>
              </a:schemeClr>
            </a:fillRef>
            <a:effectRef idx="0">
              <a:schemeClr val="accent3">
                <a:hueOff val="6768538"/>
                <a:satOff val="-12724"/>
                <a:lumOff val="18628"/>
                <a:alphaOff val="0"/>
              </a:schemeClr>
            </a:effectRef>
            <a:fontRef idx="minor">
              <a:schemeClr val="lt1"/>
            </a:fontRef>
          </p:style>
        </p:sp>
        <p:sp>
          <p:nvSpPr>
            <p:cNvPr id="7" name="Rectangle 6"/>
            <p:cNvSpPr/>
            <p:nvPr/>
          </p:nvSpPr>
          <p:spPr>
            <a:xfrm>
              <a:off x="6887773" y="304714"/>
              <a:ext cx="2012989" cy="5136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0688" tIns="97536" rIns="170688" bIns="97536" numCol="1" spcCol="1270" anchor="ctr" anchorCtr="0">
              <a:noAutofit/>
            </a:bodyPr>
            <a:lstStyle/>
            <a:p>
              <a:pPr lvl="0" algn="ctr" defTabSz="1066800">
                <a:lnSpc>
                  <a:spcPct val="90000"/>
                </a:lnSpc>
                <a:spcBef>
                  <a:spcPct val="0"/>
                </a:spcBef>
                <a:spcAft>
                  <a:spcPts val="600"/>
                </a:spcAft>
              </a:pPr>
              <a:r>
                <a:rPr lang="en-US" sz="2400" b="1" kern="1200" dirty="0" smtClean="0">
                  <a:latin typeface="Gill Sans MT" pitchFamily="34" charset="0"/>
                </a:rPr>
                <a:t>Modified</a:t>
              </a:r>
              <a:endParaRPr lang="en-US" sz="2400" b="1" kern="1200" dirty="0">
                <a:latin typeface="Gill Sans MT" pitchFamily="34" charset="0"/>
              </a:endParaRPr>
            </a:p>
          </p:txBody>
        </p:sp>
      </p:grpSp>
    </p:spTree>
    <p:extLst>
      <p:ext uri="{BB962C8B-B14F-4D97-AF65-F5344CB8AC3E}">
        <p14:creationId xmlns:p14="http://schemas.microsoft.com/office/powerpoint/2010/main" val="1673732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1337"/>
            <a:ext cx="8229600" cy="981075"/>
          </a:xfrm>
        </p:spPr>
        <p:txBody>
          <a:bodyPr/>
          <a:lstStyle/>
          <a:p>
            <a:pPr marL="0" indent="0"/>
            <a:r>
              <a:rPr lang="en-US" sz="4000" dirty="0" smtClean="0"/>
              <a:t>Fixing America’s Surface Transportation Act (FAST Act)</a:t>
            </a:r>
            <a:endParaRPr lang="en-US" sz="4000" dirty="0"/>
          </a:p>
        </p:txBody>
      </p:sp>
      <p:sp>
        <p:nvSpPr>
          <p:cNvPr id="3" name="Content Placeholder 2"/>
          <p:cNvSpPr>
            <a:spLocks noGrp="1"/>
          </p:cNvSpPr>
          <p:nvPr>
            <p:ph idx="1"/>
          </p:nvPr>
        </p:nvSpPr>
        <p:spPr>
          <a:xfrm>
            <a:off x="457200" y="1876425"/>
            <a:ext cx="8324850" cy="4525963"/>
          </a:xfrm>
        </p:spPr>
        <p:txBody>
          <a:bodyPr/>
          <a:lstStyle/>
          <a:p>
            <a:r>
              <a:rPr lang="en-US" dirty="0"/>
              <a:t>Signed </a:t>
            </a:r>
            <a:r>
              <a:rPr lang="en-US" dirty="0" smtClean="0"/>
              <a:t>into law by </a:t>
            </a:r>
            <a:r>
              <a:rPr lang="en-US" dirty="0"/>
              <a:t>President Obama on </a:t>
            </a:r>
            <a:r>
              <a:rPr lang="en-US" dirty="0" smtClean="0"/>
              <a:t/>
            </a:r>
            <a:br>
              <a:rPr lang="en-US" dirty="0" smtClean="0"/>
            </a:br>
            <a:r>
              <a:rPr lang="en-US" dirty="0" smtClean="0"/>
              <a:t>December </a:t>
            </a:r>
            <a:r>
              <a:rPr lang="en-US" dirty="0"/>
              <a:t>4</a:t>
            </a:r>
            <a:r>
              <a:rPr lang="en-US" dirty="0" smtClean="0"/>
              <a:t>, 2015</a:t>
            </a:r>
            <a:endParaRPr lang="en-US" dirty="0"/>
          </a:p>
          <a:p>
            <a:r>
              <a:rPr lang="en-US" dirty="0" smtClean="0"/>
              <a:t>Effective Date of </a:t>
            </a:r>
            <a:r>
              <a:rPr lang="en-US" dirty="0"/>
              <a:t>October 1, </a:t>
            </a:r>
            <a:r>
              <a:rPr lang="en-US" dirty="0" smtClean="0"/>
              <a:t>2015 </a:t>
            </a:r>
          </a:p>
          <a:p>
            <a:pPr lvl="1"/>
            <a:r>
              <a:rPr lang="en-US" dirty="0" smtClean="0"/>
              <a:t>Applies new program rules to ALL FY16 funds </a:t>
            </a:r>
          </a:p>
          <a:p>
            <a:r>
              <a:rPr lang="en-US" dirty="0" smtClean="0"/>
              <a:t>Authorizes transit programs for five years (FY16-FY20), through September 30, 2020</a:t>
            </a:r>
          </a:p>
        </p:txBody>
      </p:sp>
    </p:spTree>
    <p:extLst>
      <p:ext uri="{BB962C8B-B14F-4D97-AF65-F5344CB8AC3E}">
        <p14:creationId xmlns:p14="http://schemas.microsoft.com/office/powerpoint/2010/main" val="21132223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Buy America </a:t>
            </a:r>
            <a:endParaRPr lang="en-US" dirty="0"/>
          </a:p>
        </p:txBody>
      </p:sp>
      <p:sp>
        <p:nvSpPr>
          <p:cNvPr id="3" name="Content Placeholder 2"/>
          <p:cNvSpPr>
            <a:spLocks noGrp="1"/>
          </p:cNvSpPr>
          <p:nvPr>
            <p:ph idx="1"/>
          </p:nvPr>
        </p:nvSpPr>
        <p:spPr>
          <a:xfrm>
            <a:off x="457200" y="1254642"/>
            <a:ext cx="8229600" cy="4871521"/>
          </a:xfrm>
        </p:spPr>
        <p:txBody>
          <a:bodyPr/>
          <a:lstStyle/>
          <a:p>
            <a:r>
              <a:rPr lang="en-US" sz="2800" dirty="0" smtClean="0"/>
              <a:t>Introduces an increased domestic content percentage requirement: </a:t>
            </a:r>
          </a:p>
          <a:p>
            <a:pPr lvl="2"/>
            <a:r>
              <a:rPr lang="en-US" sz="2000" dirty="0" smtClean="0"/>
              <a:t>FY16/17: 60%</a:t>
            </a:r>
          </a:p>
          <a:p>
            <a:pPr lvl="2"/>
            <a:r>
              <a:rPr lang="en-US" sz="2000" dirty="0" smtClean="0"/>
              <a:t>FY18/19: 65% </a:t>
            </a:r>
          </a:p>
          <a:p>
            <a:pPr lvl="2"/>
            <a:r>
              <a:rPr lang="en-US" sz="2000" dirty="0" smtClean="0"/>
              <a:t>FY20 and beyond: 70% </a:t>
            </a:r>
          </a:p>
          <a:p>
            <a:r>
              <a:rPr lang="en-US" sz="2800" dirty="0" smtClean="0"/>
              <a:t>Permits a transit body shell composed of domestically produced steel and/or iron to be counted towards the domestic content percentage </a:t>
            </a:r>
          </a:p>
          <a:p>
            <a:r>
              <a:rPr lang="en-US" sz="2800" dirty="0" smtClean="0"/>
              <a:t>For denied Buy America waivers, FTA is required to certify availability and quality of the domestically-produced item for which the waiver was denied  </a:t>
            </a:r>
          </a:p>
        </p:txBody>
      </p:sp>
      <p:sp>
        <p:nvSpPr>
          <p:cNvPr id="7" name="Rectangle 6"/>
          <p:cNvSpPr/>
          <p:nvPr/>
        </p:nvSpPr>
        <p:spPr>
          <a:xfrm>
            <a:off x="0" y="0"/>
            <a:ext cx="2012989" cy="3138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0688" tIns="97536" rIns="170688" bIns="97536" numCol="1" spcCol="1270" anchor="ctr" anchorCtr="0">
            <a:noAutofit/>
          </a:bodyPr>
          <a:lstStyle/>
          <a:p>
            <a:pPr lvl="0" algn="ctr" defTabSz="1066800">
              <a:lnSpc>
                <a:spcPct val="90000"/>
              </a:lnSpc>
              <a:spcBef>
                <a:spcPct val="0"/>
              </a:spcBef>
              <a:spcAft>
                <a:spcPts val="600"/>
              </a:spcAft>
            </a:pPr>
            <a:endParaRPr lang="en-US" sz="2400" b="1" kern="1200" dirty="0">
              <a:latin typeface="Gill Sans MT" pitchFamily="34" charset="0"/>
            </a:endParaRPr>
          </a:p>
        </p:txBody>
      </p:sp>
    </p:spTree>
    <p:extLst>
      <p:ext uri="{BB962C8B-B14F-4D97-AF65-F5344CB8AC3E}">
        <p14:creationId xmlns:p14="http://schemas.microsoft.com/office/powerpoint/2010/main" val="33713405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Procurement Changes</a:t>
            </a:r>
            <a:endParaRPr lang="en-US" dirty="0"/>
          </a:p>
        </p:txBody>
      </p:sp>
      <p:sp>
        <p:nvSpPr>
          <p:cNvPr id="3" name="Content Placeholder 2"/>
          <p:cNvSpPr>
            <a:spLocks noGrp="1"/>
          </p:cNvSpPr>
          <p:nvPr>
            <p:ph idx="1"/>
          </p:nvPr>
        </p:nvSpPr>
        <p:spPr>
          <a:xfrm>
            <a:off x="457200" y="1158950"/>
            <a:ext cx="8229600" cy="4967214"/>
          </a:xfrm>
        </p:spPr>
        <p:txBody>
          <a:bodyPr/>
          <a:lstStyle/>
          <a:p>
            <a:r>
              <a:rPr lang="en-US" sz="2800" dirty="0" smtClean="0"/>
              <a:t>Section 3010 of the FAST Act allows for: </a:t>
            </a:r>
          </a:p>
          <a:p>
            <a:pPr lvl="1"/>
            <a:r>
              <a:rPr lang="en-US" sz="2400" dirty="0" smtClean="0"/>
              <a:t>interstate cooperative procurement schedules, </a:t>
            </a:r>
          </a:p>
          <a:p>
            <a:pPr lvl="1"/>
            <a:r>
              <a:rPr lang="en-US" sz="2400" dirty="0" smtClean="0"/>
              <a:t>State-led cooperative procurement schedules on behalf of transit agencies within the state, and </a:t>
            </a:r>
          </a:p>
          <a:p>
            <a:pPr lvl="1"/>
            <a:r>
              <a:rPr lang="en-US" sz="2400" dirty="0" smtClean="0"/>
              <a:t>a non-profit cooperative procurement pilot program </a:t>
            </a:r>
          </a:p>
          <a:p>
            <a:r>
              <a:rPr lang="en-US" sz="2800" dirty="0" smtClean="0"/>
              <a:t>Requires the establishment of a Joint Procurement Clearinghouse to allow</a:t>
            </a:r>
            <a:r>
              <a:rPr lang="en-US" sz="2800" dirty="0"/>
              <a:t> </a:t>
            </a:r>
            <a:r>
              <a:rPr lang="en-US" sz="2800" dirty="0" smtClean="0"/>
              <a:t>grantees </a:t>
            </a:r>
            <a:r>
              <a:rPr lang="en-US" sz="2800" dirty="0"/>
              <a:t>to aggregate planned rolling stock purchases and identify joint </a:t>
            </a:r>
            <a:r>
              <a:rPr lang="en-US" sz="2800" dirty="0" smtClean="0"/>
              <a:t>procurement participants</a:t>
            </a:r>
          </a:p>
          <a:p>
            <a:r>
              <a:rPr lang="en-US" sz="2800" dirty="0" smtClean="0"/>
              <a:t>Encourages capital leasing of assets, including low or no emission assets &amp; components </a:t>
            </a:r>
          </a:p>
          <a:p>
            <a:endParaRPr lang="en-US" sz="2400" dirty="0" smtClean="0"/>
          </a:p>
          <a:p>
            <a:endParaRPr lang="en-US" sz="2000" dirty="0" smtClean="0"/>
          </a:p>
        </p:txBody>
      </p:sp>
      <p:sp>
        <p:nvSpPr>
          <p:cNvPr id="7" name="Rectangle 6"/>
          <p:cNvSpPr/>
          <p:nvPr/>
        </p:nvSpPr>
        <p:spPr>
          <a:xfrm>
            <a:off x="0" y="0"/>
            <a:ext cx="2012989" cy="3138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0688" tIns="97536" rIns="170688" bIns="97536" numCol="1" spcCol="1270" anchor="ctr" anchorCtr="0">
            <a:noAutofit/>
          </a:bodyPr>
          <a:lstStyle/>
          <a:p>
            <a:pPr lvl="0" algn="ctr" defTabSz="1066800">
              <a:lnSpc>
                <a:spcPct val="90000"/>
              </a:lnSpc>
              <a:spcBef>
                <a:spcPct val="0"/>
              </a:spcBef>
              <a:spcAft>
                <a:spcPts val="600"/>
              </a:spcAft>
            </a:pPr>
            <a:endParaRPr lang="en-US" sz="2400" b="1" kern="1200" dirty="0">
              <a:latin typeface="Gill Sans MT" pitchFamily="34" charset="0"/>
            </a:endParaRPr>
          </a:p>
        </p:txBody>
      </p:sp>
    </p:spTree>
    <p:extLst>
      <p:ext uri="{BB962C8B-B14F-4D97-AF65-F5344CB8AC3E}">
        <p14:creationId xmlns:p14="http://schemas.microsoft.com/office/powerpoint/2010/main" val="40687518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Notable Provisions</a:t>
            </a:r>
            <a:endParaRPr lang="en-US" dirty="0"/>
          </a:p>
        </p:txBody>
      </p:sp>
      <p:sp>
        <p:nvSpPr>
          <p:cNvPr id="3" name="Content Placeholder 2"/>
          <p:cNvSpPr>
            <a:spLocks noGrp="1"/>
          </p:cNvSpPr>
          <p:nvPr>
            <p:ph idx="1"/>
          </p:nvPr>
        </p:nvSpPr>
        <p:spPr>
          <a:xfrm>
            <a:off x="457200" y="1201480"/>
            <a:ext cx="8229600" cy="4924684"/>
          </a:xfrm>
        </p:spPr>
        <p:txBody>
          <a:bodyPr/>
          <a:lstStyle/>
          <a:p>
            <a:r>
              <a:rPr lang="en-US" sz="2400" u="sng" dirty="0" smtClean="0"/>
              <a:t>Art &amp; Landscaping</a:t>
            </a:r>
            <a:r>
              <a:rPr lang="en-US" sz="2400" dirty="0" smtClean="0"/>
              <a:t>:  Prohibits federal transit funding from paying for art and/or non-functional landscaping elements of a transit project </a:t>
            </a:r>
          </a:p>
          <a:p>
            <a:r>
              <a:rPr lang="en-US" sz="2400" u="sng" dirty="0" smtClean="0"/>
              <a:t>PMOC</a:t>
            </a:r>
            <a:r>
              <a:rPr lang="en-US" sz="2400" dirty="0" smtClean="0"/>
              <a:t>:  Limits federal project management oversight to quarterly, unless the project or sponsor is deemed at risk of schedule delays or cost overruns </a:t>
            </a:r>
          </a:p>
          <a:p>
            <a:r>
              <a:rPr lang="en-US" sz="2400" u="sng" dirty="0" smtClean="0"/>
              <a:t>Low/No Component Testing </a:t>
            </a:r>
            <a:r>
              <a:rPr lang="en-US" sz="2400" dirty="0"/>
              <a:t>:  Requires </a:t>
            </a:r>
            <a:r>
              <a:rPr lang="en-US" sz="2400" dirty="0" smtClean="0"/>
              <a:t>FTA to competitively </a:t>
            </a:r>
            <a:r>
              <a:rPr lang="en-US" sz="2400" dirty="0"/>
              <a:t>select </a:t>
            </a:r>
            <a:r>
              <a:rPr lang="en-US" sz="2400" dirty="0" smtClean="0"/>
              <a:t>at least </a:t>
            </a:r>
            <a:r>
              <a:rPr lang="en-US" sz="2400" dirty="0"/>
              <a:t>one facility to </a:t>
            </a:r>
            <a:r>
              <a:rPr lang="en-US" sz="2400" dirty="0" smtClean="0"/>
              <a:t>conduct testing</a:t>
            </a:r>
            <a:r>
              <a:rPr lang="en-US" sz="2400" dirty="0"/>
              <a:t>, evaluation, and analysis of low or no emission vehicle </a:t>
            </a:r>
            <a:r>
              <a:rPr lang="en-US" sz="2400" dirty="0" smtClean="0"/>
              <a:t>components.  </a:t>
            </a:r>
          </a:p>
          <a:p>
            <a:pPr lvl="1"/>
            <a:r>
              <a:rPr lang="en-US" sz="2000" dirty="0" smtClean="0"/>
              <a:t>FTA will pay 50% of testing costs (FTA pays 80% in the 5318 bus testing program)</a:t>
            </a:r>
          </a:p>
          <a:p>
            <a:pPr lvl="1"/>
            <a:r>
              <a:rPr lang="en-US" sz="2000" dirty="0" smtClean="0"/>
              <a:t>This testing facility will be separate from 5318 bus testing</a:t>
            </a:r>
            <a:endParaRPr lang="en-US" sz="2000" dirty="0"/>
          </a:p>
        </p:txBody>
      </p:sp>
    </p:spTree>
    <p:extLst>
      <p:ext uri="{BB962C8B-B14F-4D97-AF65-F5344CB8AC3E}">
        <p14:creationId xmlns:p14="http://schemas.microsoft.com/office/powerpoint/2010/main" val="3173733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0786"/>
            <a:ext cx="8229600" cy="981075"/>
          </a:xfrm>
        </p:spPr>
        <p:txBody>
          <a:bodyPr/>
          <a:lstStyle/>
          <a:p>
            <a:r>
              <a:rPr lang="en-US" dirty="0" smtClean="0">
                <a:latin typeface="Gill Sans MT" pitchFamily="34" charset="0"/>
              </a:rPr>
              <a:t>FTA FAST Act Website</a:t>
            </a:r>
            <a:endParaRPr lang="en-US" dirty="0">
              <a:latin typeface="Gill Sans MT" pitchFamily="34" charset="0"/>
            </a:endParaRPr>
          </a:p>
        </p:txBody>
      </p:sp>
      <p:sp>
        <p:nvSpPr>
          <p:cNvPr id="6" name="Title 1"/>
          <p:cNvSpPr txBox="1">
            <a:spLocks/>
          </p:cNvSpPr>
          <p:nvPr/>
        </p:nvSpPr>
        <p:spPr bwMode="auto">
          <a:xfrm>
            <a:off x="355600" y="796724"/>
            <a:ext cx="8229600" cy="981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100" b="1" i="0" kern="1200" baseline="0">
                <a:solidFill>
                  <a:srgbClr val="395B74"/>
                </a:solidFill>
                <a:latin typeface="Arial Unicode MS" pitchFamily="34" charset="-128"/>
                <a:ea typeface="ＭＳ Ｐゴシック" charset="-128"/>
                <a:cs typeface="Raavi" pitchFamily="34" charset="0"/>
              </a:defRPr>
            </a:lvl1pPr>
            <a:lvl2pPr algn="ctr" rtl="0" eaLnBrk="1" fontAlgn="base" hangingPunct="1">
              <a:spcBef>
                <a:spcPct val="0"/>
              </a:spcBef>
              <a:spcAft>
                <a:spcPct val="0"/>
              </a:spcAft>
              <a:defRPr sz="4400">
                <a:solidFill>
                  <a:schemeClr val="tx1"/>
                </a:solidFill>
                <a:latin typeface="Calibri" charset="0"/>
                <a:ea typeface="ＭＳ Ｐゴシック" charset="-128"/>
              </a:defRPr>
            </a:lvl2pPr>
            <a:lvl3pPr algn="ctr" rtl="0" eaLnBrk="1" fontAlgn="base" hangingPunct="1">
              <a:spcBef>
                <a:spcPct val="0"/>
              </a:spcBef>
              <a:spcAft>
                <a:spcPct val="0"/>
              </a:spcAft>
              <a:defRPr sz="4400">
                <a:solidFill>
                  <a:schemeClr val="tx1"/>
                </a:solidFill>
                <a:latin typeface="Calibri" charset="0"/>
                <a:ea typeface="ＭＳ Ｐゴシック" charset="-128"/>
              </a:defRPr>
            </a:lvl3pPr>
            <a:lvl4pPr algn="ctr" rtl="0" eaLnBrk="1" fontAlgn="base" hangingPunct="1">
              <a:spcBef>
                <a:spcPct val="0"/>
              </a:spcBef>
              <a:spcAft>
                <a:spcPct val="0"/>
              </a:spcAft>
              <a:defRPr sz="4400">
                <a:solidFill>
                  <a:schemeClr val="tx1"/>
                </a:solidFill>
                <a:latin typeface="Calibri" charset="0"/>
                <a:ea typeface="ＭＳ Ｐゴシック" charset="-128"/>
              </a:defRPr>
            </a:lvl4pPr>
            <a:lvl5pPr algn="ctr" rtl="0" eaLnBrk="1" fontAlgn="base" hangingPunct="1">
              <a:spcBef>
                <a:spcPct val="0"/>
              </a:spcBef>
              <a:spcAft>
                <a:spcPct val="0"/>
              </a:spcAft>
              <a:defRPr sz="4400">
                <a:solidFill>
                  <a:schemeClr val="tx1"/>
                </a:solidFill>
                <a:latin typeface="Calibri" charset="0"/>
                <a:ea typeface="ＭＳ Ｐゴシック" charset="-128"/>
              </a:defRPr>
            </a:lvl5pPr>
            <a:lvl6pPr marL="457200" algn="ctr" rtl="0" eaLnBrk="1" fontAlgn="base" hangingPunct="1">
              <a:spcBef>
                <a:spcPct val="0"/>
              </a:spcBef>
              <a:spcAft>
                <a:spcPct val="0"/>
              </a:spcAft>
              <a:defRPr sz="4400">
                <a:solidFill>
                  <a:schemeClr val="tx1"/>
                </a:solidFill>
                <a:latin typeface="Calibri" charset="0"/>
              </a:defRPr>
            </a:lvl6pPr>
            <a:lvl7pPr marL="914400" algn="ctr" rtl="0" eaLnBrk="1" fontAlgn="base" hangingPunct="1">
              <a:spcBef>
                <a:spcPct val="0"/>
              </a:spcBef>
              <a:spcAft>
                <a:spcPct val="0"/>
              </a:spcAft>
              <a:defRPr sz="4400">
                <a:solidFill>
                  <a:schemeClr val="tx1"/>
                </a:solidFill>
                <a:latin typeface="Calibri" charset="0"/>
              </a:defRPr>
            </a:lvl7pPr>
            <a:lvl8pPr marL="1371600" algn="ctr" rtl="0" eaLnBrk="1" fontAlgn="base" hangingPunct="1">
              <a:spcBef>
                <a:spcPct val="0"/>
              </a:spcBef>
              <a:spcAft>
                <a:spcPct val="0"/>
              </a:spcAft>
              <a:defRPr sz="4400">
                <a:solidFill>
                  <a:schemeClr val="tx1"/>
                </a:solidFill>
                <a:latin typeface="Calibri" charset="0"/>
              </a:defRPr>
            </a:lvl8pPr>
            <a:lvl9pPr marL="1828800" algn="ctr" rtl="0" eaLnBrk="1" fontAlgn="base" hangingPunct="1">
              <a:spcBef>
                <a:spcPct val="0"/>
              </a:spcBef>
              <a:spcAft>
                <a:spcPct val="0"/>
              </a:spcAft>
              <a:defRPr sz="4400">
                <a:solidFill>
                  <a:schemeClr val="tx1"/>
                </a:solidFill>
                <a:latin typeface="Calibri" charset="0"/>
              </a:defRPr>
            </a:lvl9pPr>
          </a:lstStyle>
          <a:p>
            <a:endParaRPr lang="en-US" sz="3600" spc="100" dirty="0">
              <a:ln w="18000">
                <a:solidFill>
                  <a:schemeClr val="accent1">
                    <a:satMod val="200000"/>
                    <a:tint val="72000"/>
                  </a:schemeClr>
                </a:solidFill>
                <a:prstDash val="solid"/>
              </a:ln>
              <a:solidFill>
                <a:schemeClr val="tx2">
                  <a:alpha val="5700"/>
                </a:schemeClr>
              </a:solidFill>
              <a:latin typeface="Gill Sans MT" pitchFamily="34" charset="0"/>
            </a:endParaRPr>
          </a:p>
        </p:txBody>
      </p:sp>
      <p:sp>
        <p:nvSpPr>
          <p:cNvPr id="3" name="Rectangle 2"/>
          <p:cNvSpPr/>
          <p:nvPr/>
        </p:nvSpPr>
        <p:spPr>
          <a:xfrm>
            <a:off x="2253972" y="1042586"/>
            <a:ext cx="4655249" cy="584775"/>
          </a:xfrm>
          <a:prstGeom prst="rect">
            <a:avLst/>
          </a:prstGeom>
        </p:spPr>
        <p:txBody>
          <a:bodyPr wrap="none">
            <a:spAutoFit/>
          </a:bodyPr>
          <a:lstStyle/>
          <a:p>
            <a:r>
              <a:rPr lang="en-US" sz="3200" b="1" dirty="0" smtClean="0">
                <a:solidFill>
                  <a:schemeClr val="bg2">
                    <a:lumMod val="75000"/>
                  </a:schemeClr>
                </a:solidFill>
                <a:latin typeface="Gill Sans MT" pitchFamily="34" charset="0"/>
                <a:cs typeface="Raavi" pitchFamily="34" charset="0"/>
              </a:rPr>
              <a:t>www.fta.dot.gov/fastact</a:t>
            </a:r>
            <a:endParaRPr lang="en-US" sz="3200" b="1" dirty="0">
              <a:solidFill>
                <a:schemeClr val="bg2">
                  <a:lumMod val="75000"/>
                </a:schemeClr>
              </a:solidFill>
              <a:latin typeface="Gill Sans MT" pitchFamily="34" charset="0"/>
              <a:cs typeface="Raavi" pitchFamily="34" charset="0"/>
            </a:endParaRPr>
          </a:p>
        </p:txBody>
      </p:sp>
    </p:spTree>
    <p:extLst>
      <p:ext uri="{BB962C8B-B14F-4D97-AF65-F5344CB8AC3E}">
        <p14:creationId xmlns:p14="http://schemas.microsoft.com/office/powerpoint/2010/main" val="34492832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his image is a group of four photographs: one shows a hybrid bus pulling up to a bus stop shelter on a downtown street; one shows the interior of rail vehicle with passengers standing inside; one shows an underground subway terminal with a departing train; and one shows an approaching light rail vehicle adjacent to a station with people waiting."/>
          <p:cNvPicPr>
            <a:picLocks noChangeAspect="1"/>
          </p:cNvPicPr>
          <p:nvPr/>
        </p:nvPicPr>
        <p:blipFill>
          <a:blip r:embed="rId3"/>
          <a:stretch>
            <a:fillRect/>
          </a:stretch>
        </p:blipFill>
        <p:spPr>
          <a:xfrm>
            <a:off x="637032" y="703259"/>
            <a:ext cx="7869936" cy="5285232"/>
          </a:xfrm>
          <a:prstGeom prst="rect">
            <a:avLst/>
          </a:prstGeom>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550"/>
            <a:ext cx="8229600" cy="1173088"/>
          </a:xfrm>
        </p:spPr>
        <p:txBody>
          <a:bodyPr/>
          <a:lstStyle/>
          <a:p>
            <a:r>
              <a:rPr lang="en-US" sz="3700" dirty="0" smtClean="0"/>
              <a:t>Highlights of Grant Program Changes</a:t>
            </a:r>
            <a:endParaRPr lang="en-US" sz="3700" dirty="0"/>
          </a:p>
        </p:txBody>
      </p:sp>
      <p:graphicFrame>
        <p:nvGraphicFramePr>
          <p:cNvPr id="4" name="Diagram 3"/>
          <p:cNvGraphicFramePr/>
          <p:nvPr>
            <p:extLst>
              <p:ext uri="{D42A27DB-BD31-4B8C-83A1-F6EECF244321}">
                <p14:modId xmlns:p14="http://schemas.microsoft.com/office/powerpoint/2010/main" val="142024709"/>
              </p:ext>
            </p:extLst>
          </p:nvPr>
        </p:nvGraphicFramePr>
        <p:xfrm>
          <a:off x="127000" y="1128889"/>
          <a:ext cx="8904111" cy="50758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92947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436562"/>
            <a:ext cx="9144000" cy="981075"/>
          </a:xfrm>
        </p:spPr>
        <p:txBody>
          <a:bodyPr>
            <a:normAutofit/>
          </a:bodyPr>
          <a:lstStyle/>
          <a:p>
            <a:r>
              <a:rPr lang="en-US" dirty="0" smtClean="0"/>
              <a:t>Major FAST Act Features</a:t>
            </a:r>
            <a:endParaRPr lang="en-US" dirty="0"/>
          </a:p>
        </p:txBody>
      </p:sp>
      <p:sp>
        <p:nvSpPr>
          <p:cNvPr id="5" name="Content Placeholder 4"/>
          <p:cNvSpPr>
            <a:spLocks noGrp="1"/>
          </p:cNvSpPr>
          <p:nvPr>
            <p:ph idx="1"/>
          </p:nvPr>
        </p:nvSpPr>
        <p:spPr>
          <a:xfrm>
            <a:off x="308344" y="1548742"/>
            <a:ext cx="8229600" cy="4588053"/>
          </a:xfrm>
        </p:spPr>
        <p:txBody>
          <a:bodyPr/>
          <a:lstStyle/>
          <a:p>
            <a:r>
              <a:rPr lang="en-US" sz="2400" dirty="0" smtClean="0"/>
              <a:t>Provides steady and predictable funding for five years </a:t>
            </a:r>
          </a:p>
          <a:p>
            <a:r>
              <a:rPr lang="en-US" sz="2400" dirty="0" smtClean="0"/>
              <a:t>Re-Introduces a Discretionary Bus Program </a:t>
            </a:r>
          </a:p>
          <a:p>
            <a:r>
              <a:rPr lang="en-US" sz="2400" dirty="0" smtClean="0"/>
              <a:t>Phases in increased Buy America requirements, up to 70% by FY 2020 </a:t>
            </a:r>
          </a:p>
          <a:p>
            <a:r>
              <a:rPr lang="en-US" sz="2400" dirty="0" smtClean="0"/>
              <a:t>Includes positive improvements to the Workforce Development program </a:t>
            </a:r>
          </a:p>
          <a:p>
            <a:r>
              <a:rPr lang="en-US" sz="2400" dirty="0" smtClean="0"/>
              <a:t>Targets funding increases towards improving state of good repair</a:t>
            </a:r>
          </a:p>
          <a:p>
            <a:r>
              <a:rPr lang="en-US" sz="2400" dirty="0" smtClean="0"/>
              <a:t>Funds Transit Research from both the Trust &amp; General Fund </a:t>
            </a:r>
          </a:p>
          <a:p>
            <a:r>
              <a:rPr lang="en-US" sz="2400" dirty="0" smtClean="0"/>
              <a:t>Streamlines </a:t>
            </a:r>
            <a:r>
              <a:rPr lang="en-US" sz="2400" dirty="0"/>
              <a:t>Vehicle Procurement &amp; Leasing</a:t>
            </a:r>
          </a:p>
          <a:p>
            <a:endParaRPr lang="en-US" dirty="0"/>
          </a:p>
        </p:txBody>
      </p:sp>
    </p:spTree>
    <p:extLst>
      <p:ext uri="{BB962C8B-B14F-4D97-AF65-F5344CB8AC3E}">
        <p14:creationId xmlns:p14="http://schemas.microsoft.com/office/powerpoint/2010/main" val="1987278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6562"/>
            <a:ext cx="8229600" cy="1094526"/>
          </a:xfrm>
        </p:spPr>
        <p:txBody>
          <a:bodyPr/>
          <a:lstStyle/>
          <a:p>
            <a:r>
              <a:rPr lang="en-US" dirty="0" smtClean="0"/>
              <a:t>Previously Authorized Funding </a:t>
            </a:r>
            <a:r>
              <a:rPr lang="en-US" dirty="0"/>
              <a:t>(MAP-21)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84233156"/>
              </p:ext>
            </p:extLst>
          </p:nvPr>
        </p:nvGraphicFramePr>
        <p:xfrm>
          <a:off x="457200" y="1538288"/>
          <a:ext cx="8229600" cy="45878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6728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FAST Act Authorized Funding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9936090"/>
              </p:ext>
            </p:extLst>
          </p:nvPr>
        </p:nvGraphicFramePr>
        <p:xfrm>
          <a:off x="457200" y="1538288"/>
          <a:ext cx="8229600" cy="458787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241312" y="1850065"/>
            <a:ext cx="2467407" cy="369332"/>
          </a:xfrm>
          <a:prstGeom prst="rect">
            <a:avLst/>
          </a:prstGeom>
          <a:noFill/>
        </p:spPr>
        <p:txBody>
          <a:bodyPr wrap="none" rtlCol="0">
            <a:spAutoFit/>
          </a:bodyPr>
          <a:lstStyle/>
          <a:p>
            <a:r>
              <a:rPr lang="en-US" b="1" dirty="0" smtClean="0"/>
              <a:t>FY16: $11,789 Billion</a:t>
            </a:r>
            <a:endParaRPr lang="en-US" b="1" dirty="0"/>
          </a:p>
        </p:txBody>
      </p:sp>
    </p:spTree>
    <p:extLst>
      <p:ext uri="{BB962C8B-B14F-4D97-AF65-F5344CB8AC3E}">
        <p14:creationId xmlns:p14="http://schemas.microsoft.com/office/powerpoint/2010/main" val="2761288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 and Bus Facilities (5339)</a:t>
            </a:r>
            <a:endParaRPr lang="en-US" dirty="0"/>
          </a:p>
        </p:txBody>
      </p:sp>
      <p:sp>
        <p:nvSpPr>
          <p:cNvPr id="3" name="Content Placeholder 2"/>
          <p:cNvSpPr>
            <a:spLocks noGrp="1"/>
          </p:cNvSpPr>
          <p:nvPr>
            <p:ph idx="1"/>
          </p:nvPr>
        </p:nvSpPr>
        <p:spPr/>
        <p:txBody>
          <a:bodyPr/>
          <a:lstStyle/>
          <a:p>
            <a:r>
              <a:rPr lang="en-US" sz="2200" dirty="0" smtClean="0"/>
              <a:t>Bus Formula (5339(a)) distribution is modified slightly to include a $1.75M state allocation - $427.8M total available for FY16 </a:t>
            </a:r>
          </a:p>
          <a:p>
            <a:r>
              <a:rPr lang="en-US" sz="2200" dirty="0" smtClean="0"/>
              <a:t>Bus Discretionary Program re-established (5339(b</a:t>
            </a:r>
            <a:r>
              <a:rPr lang="en-US" sz="2200" dirty="0"/>
              <a:t>)) </a:t>
            </a:r>
            <a:endParaRPr lang="en-US" sz="2200" dirty="0" smtClean="0"/>
          </a:p>
          <a:p>
            <a:pPr lvl="1"/>
            <a:r>
              <a:rPr lang="en-US" sz="2200" dirty="0" smtClean="0"/>
              <a:t>$268M in funding for FY16, with $55M set-aside for Low or No Emission Bus Deployment competition</a:t>
            </a:r>
          </a:p>
          <a:p>
            <a:r>
              <a:rPr lang="en-US" sz="2200" dirty="0" smtClean="0"/>
              <a:t>Remaining $213M will be competitively distributed based on age and condition of assets </a:t>
            </a:r>
          </a:p>
          <a:p>
            <a:r>
              <a:rPr lang="en-US" sz="2200" dirty="0" smtClean="0"/>
              <a:t>Includes a </a:t>
            </a:r>
            <a:r>
              <a:rPr lang="en-US" sz="2200" dirty="0"/>
              <a:t>Pilot Program for Cost Effective Capital Investment, allowing a state to share bus funding resources among voluntarily participating designated recipients in order to </a:t>
            </a:r>
            <a:r>
              <a:rPr lang="en-US" sz="2200" dirty="0" smtClean="0"/>
              <a:t>allow them to procure </a:t>
            </a:r>
            <a:r>
              <a:rPr lang="en-US" sz="2200" dirty="0"/>
              <a:t>more vehicles at a time </a:t>
            </a:r>
            <a:r>
              <a:rPr lang="en-US" sz="2200" dirty="0" smtClean="0"/>
              <a:t>at </a:t>
            </a:r>
            <a:r>
              <a:rPr lang="en-US" sz="2200" dirty="0"/>
              <a:t>a </a:t>
            </a:r>
            <a:r>
              <a:rPr lang="en-US" sz="2200" dirty="0" smtClean="0"/>
              <a:t>lower cost</a:t>
            </a:r>
            <a:endParaRPr lang="en-US" sz="2200" dirty="0"/>
          </a:p>
          <a:p>
            <a:endParaRPr lang="en-US" sz="2800" dirty="0" smtClean="0"/>
          </a:p>
          <a:p>
            <a:endParaRPr lang="en-US" dirty="0" smtClean="0"/>
          </a:p>
          <a:p>
            <a:endParaRPr lang="en-US" dirty="0" smtClean="0"/>
          </a:p>
          <a:p>
            <a:endParaRPr lang="en-US" dirty="0"/>
          </a:p>
        </p:txBody>
      </p:sp>
      <p:grpSp>
        <p:nvGrpSpPr>
          <p:cNvPr id="6" name="Group 5"/>
          <p:cNvGrpSpPr/>
          <p:nvPr/>
        </p:nvGrpSpPr>
        <p:grpSpPr>
          <a:xfrm>
            <a:off x="1" y="0"/>
            <a:ext cx="1351128" cy="327546"/>
            <a:chOff x="3347" y="304714"/>
            <a:chExt cx="2012989" cy="513636"/>
          </a:xfrm>
        </p:grpSpPr>
        <p:sp>
          <p:nvSpPr>
            <p:cNvPr id="7" name="Rectangle 6"/>
            <p:cNvSpPr/>
            <p:nvPr/>
          </p:nvSpPr>
          <p:spPr>
            <a:xfrm>
              <a:off x="3347" y="304714"/>
              <a:ext cx="2012989" cy="513636"/>
            </a:xfrm>
            <a:prstGeom prst="rect">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8" name="Rectangle 7"/>
            <p:cNvSpPr/>
            <p:nvPr/>
          </p:nvSpPr>
          <p:spPr>
            <a:xfrm>
              <a:off x="3347" y="304714"/>
              <a:ext cx="2012989" cy="5136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b="1" kern="1200" dirty="0" smtClean="0">
                  <a:latin typeface="Gill Sans MT" pitchFamily="34" charset="0"/>
                </a:rPr>
                <a:t>New</a:t>
              </a:r>
              <a:endParaRPr lang="en-US" sz="2400" b="1" kern="1200" dirty="0">
                <a:latin typeface="Gill Sans MT" pitchFamily="34" charset="0"/>
              </a:endParaRPr>
            </a:p>
          </p:txBody>
        </p:sp>
      </p:grpSp>
    </p:spTree>
    <p:extLst>
      <p:ext uri="{BB962C8B-B14F-4D97-AF65-F5344CB8AC3E}">
        <p14:creationId xmlns:p14="http://schemas.microsoft.com/office/powerpoint/2010/main" val="3624299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27546"/>
            <a:ext cx="9144000" cy="1090091"/>
          </a:xfrm>
        </p:spPr>
        <p:txBody>
          <a:bodyPr/>
          <a:lstStyle/>
          <a:p>
            <a:r>
              <a:rPr lang="en-US" dirty="0" smtClean="0"/>
              <a:t/>
            </a:r>
            <a:br>
              <a:rPr lang="en-US" dirty="0" smtClean="0"/>
            </a:br>
            <a:r>
              <a:rPr lang="en-US" sz="3600" dirty="0" smtClean="0"/>
              <a:t>Expedited Project Delivery for CIG  Pilot Program (3005(b))</a:t>
            </a:r>
            <a:r>
              <a:rPr lang="en-US" dirty="0" smtClean="0"/>
              <a:t/>
            </a:r>
            <a:br>
              <a:rPr lang="en-US" dirty="0" smtClean="0"/>
            </a:br>
            <a:endParaRPr lang="en-US" dirty="0"/>
          </a:p>
        </p:txBody>
      </p:sp>
      <p:sp>
        <p:nvSpPr>
          <p:cNvPr id="3" name="Content Placeholder 2"/>
          <p:cNvSpPr>
            <a:spLocks noGrp="1"/>
          </p:cNvSpPr>
          <p:nvPr>
            <p:ph idx="1"/>
          </p:nvPr>
        </p:nvSpPr>
        <p:spPr>
          <a:xfrm>
            <a:off x="457200" y="1360968"/>
            <a:ext cx="8229600" cy="4765196"/>
          </a:xfrm>
        </p:spPr>
        <p:txBody>
          <a:bodyPr/>
          <a:lstStyle/>
          <a:p>
            <a:r>
              <a:rPr lang="en-US" sz="2800" dirty="0" smtClean="0"/>
              <a:t>Replaces repealed Subsection 20008(b) of MAP-21</a:t>
            </a:r>
          </a:p>
          <a:p>
            <a:r>
              <a:rPr lang="en-US" sz="2800" dirty="0" smtClean="0"/>
              <a:t>Creates a fast-track approval process for capital project construction grants, with a maximum 25% federal share </a:t>
            </a:r>
          </a:p>
          <a:p>
            <a:r>
              <a:rPr lang="en-US" sz="2800" dirty="0" smtClean="0"/>
              <a:t>Includes project justification criteria (altered from the typical CIG criteria) </a:t>
            </a:r>
          </a:p>
          <a:p>
            <a:r>
              <a:rPr lang="en-US" sz="2800" dirty="0" smtClean="0"/>
              <a:t>Limited to 8 participants </a:t>
            </a:r>
          </a:p>
          <a:p>
            <a:r>
              <a:rPr lang="en-US" sz="2800" dirty="0" smtClean="0"/>
              <a:t>Annual Report &amp; Before/After Studies required </a:t>
            </a:r>
          </a:p>
          <a:p>
            <a:r>
              <a:rPr lang="en-US" sz="2800" dirty="0" smtClean="0"/>
              <a:t>Funded when Appropriations are made to the program </a:t>
            </a:r>
            <a:endParaRPr lang="en-US" sz="2800" dirty="0"/>
          </a:p>
        </p:txBody>
      </p:sp>
      <p:grpSp>
        <p:nvGrpSpPr>
          <p:cNvPr id="6" name="Group 5"/>
          <p:cNvGrpSpPr/>
          <p:nvPr/>
        </p:nvGrpSpPr>
        <p:grpSpPr>
          <a:xfrm>
            <a:off x="1" y="0"/>
            <a:ext cx="1351128" cy="327546"/>
            <a:chOff x="3347" y="304714"/>
            <a:chExt cx="2012989" cy="513636"/>
          </a:xfrm>
        </p:grpSpPr>
        <p:sp>
          <p:nvSpPr>
            <p:cNvPr id="7" name="Rectangle 6"/>
            <p:cNvSpPr/>
            <p:nvPr/>
          </p:nvSpPr>
          <p:spPr>
            <a:xfrm>
              <a:off x="3347" y="304714"/>
              <a:ext cx="2012989" cy="513636"/>
            </a:xfrm>
            <a:prstGeom prst="rect">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8" name="Rectangle 7"/>
            <p:cNvSpPr/>
            <p:nvPr/>
          </p:nvSpPr>
          <p:spPr>
            <a:xfrm>
              <a:off x="3347" y="304714"/>
              <a:ext cx="2012989" cy="5136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b="1" kern="1200" dirty="0" smtClean="0">
                  <a:latin typeface="Gill Sans MT" pitchFamily="34" charset="0"/>
                </a:rPr>
                <a:t>New</a:t>
              </a:r>
              <a:endParaRPr lang="en-US" sz="2400" b="1" kern="1200" dirty="0">
                <a:latin typeface="Gill Sans MT" pitchFamily="34" charset="0"/>
              </a:endParaRPr>
            </a:p>
          </p:txBody>
        </p:sp>
      </p:grpSp>
    </p:spTree>
    <p:extLst>
      <p:ext uri="{BB962C8B-B14F-4D97-AF65-F5344CB8AC3E}">
        <p14:creationId xmlns:p14="http://schemas.microsoft.com/office/powerpoint/2010/main" val="31923569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436562"/>
            <a:ext cx="9143999" cy="981075"/>
          </a:xfrm>
        </p:spPr>
        <p:txBody>
          <a:bodyPr/>
          <a:lstStyle/>
          <a:p>
            <a:r>
              <a:rPr lang="en-US" sz="3600" dirty="0"/>
              <a:t>Pilot Program for Innovative Coordinated Access &amp; Mobility (3006(b))</a:t>
            </a:r>
          </a:p>
        </p:txBody>
      </p:sp>
      <p:sp>
        <p:nvSpPr>
          <p:cNvPr id="3" name="Content Placeholder 2"/>
          <p:cNvSpPr>
            <a:spLocks noGrp="1"/>
          </p:cNvSpPr>
          <p:nvPr>
            <p:ph idx="1"/>
          </p:nvPr>
        </p:nvSpPr>
        <p:spPr/>
        <p:txBody>
          <a:bodyPr/>
          <a:lstStyle/>
          <a:p>
            <a:r>
              <a:rPr lang="en-US" sz="3000" dirty="0" smtClean="0"/>
              <a:t>FTA will competitively distribute funding for innovative projects that improve the coordination of transportation services with non-emergency medical transportation (NEMT) services </a:t>
            </a:r>
          </a:p>
          <a:p>
            <a:r>
              <a:rPr lang="en-US" sz="3000" dirty="0" smtClean="0"/>
              <a:t>Eligible recipients are existing partnerships with specific goals for improving coordinated transportation efforts in a given locality </a:t>
            </a:r>
          </a:p>
          <a:p>
            <a:r>
              <a:rPr lang="en-US" sz="3000" dirty="0" smtClean="0"/>
              <a:t>Funding is $2M in FY16, $3M in FY17, $3.25M in FY18, and $3.5M in FYs19&amp;20 </a:t>
            </a:r>
          </a:p>
        </p:txBody>
      </p:sp>
      <p:grpSp>
        <p:nvGrpSpPr>
          <p:cNvPr id="6" name="Group 5"/>
          <p:cNvGrpSpPr/>
          <p:nvPr/>
        </p:nvGrpSpPr>
        <p:grpSpPr>
          <a:xfrm>
            <a:off x="1" y="0"/>
            <a:ext cx="1351128" cy="327546"/>
            <a:chOff x="3347" y="304714"/>
            <a:chExt cx="2012989" cy="513636"/>
          </a:xfrm>
        </p:grpSpPr>
        <p:sp>
          <p:nvSpPr>
            <p:cNvPr id="7" name="Rectangle 6"/>
            <p:cNvSpPr/>
            <p:nvPr/>
          </p:nvSpPr>
          <p:spPr>
            <a:xfrm>
              <a:off x="3347" y="304714"/>
              <a:ext cx="2012989" cy="513636"/>
            </a:xfrm>
            <a:prstGeom prst="rect">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8" name="Rectangle 7"/>
            <p:cNvSpPr/>
            <p:nvPr/>
          </p:nvSpPr>
          <p:spPr>
            <a:xfrm>
              <a:off x="3347" y="304714"/>
              <a:ext cx="2012989" cy="5136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b="1" kern="1200" dirty="0" smtClean="0">
                  <a:latin typeface="Gill Sans MT" pitchFamily="34" charset="0"/>
                </a:rPr>
                <a:t>New</a:t>
              </a:r>
              <a:endParaRPr lang="en-US" sz="2400" b="1" kern="1200" dirty="0">
                <a:latin typeface="Gill Sans MT" pitchFamily="34" charset="0"/>
              </a:endParaRPr>
            </a:p>
          </p:txBody>
        </p:sp>
      </p:grpSp>
    </p:spTree>
    <p:extLst>
      <p:ext uri="{BB962C8B-B14F-4D97-AF65-F5344CB8AC3E}">
        <p14:creationId xmlns:p14="http://schemas.microsoft.com/office/powerpoint/2010/main" val="4078078522"/>
      </p:ext>
    </p:extLst>
  </p:cSld>
  <p:clrMapOvr>
    <a:masterClrMapping/>
  </p:clrMapOvr>
  <p:timing>
    <p:tnLst>
      <p:par>
        <p:cTn id="1" dur="indefinite" restart="never" nodeType="tmRoot"/>
      </p:par>
    </p:tnLst>
  </p:timing>
</p:sld>
</file>

<file path=ppt/theme/theme1.xml><?xml version="1.0" encoding="utf-8"?>
<a:theme xmlns:a="http://schemas.openxmlformats.org/drawingml/2006/main" name="FTA3 (2)">
  <a:themeElements>
    <a:clrScheme name="FTA Research">
      <a:dk1>
        <a:sysClr val="windowText" lastClr="000000"/>
      </a:dk1>
      <a:lt1>
        <a:sysClr val="window" lastClr="FFFFFF"/>
      </a:lt1>
      <a:dk2>
        <a:srgbClr val="17144D"/>
      </a:dk2>
      <a:lt2>
        <a:srgbClr val="839EB7"/>
      </a:lt2>
      <a:accent1>
        <a:srgbClr val="413F77"/>
      </a:accent1>
      <a:accent2>
        <a:srgbClr val="C0504D"/>
      </a:accent2>
      <a:accent3>
        <a:srgbClr val="347358"/>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BFFFA5A15C3F448E7556ED1173A94A" ma:contentTypeVersion="7" ma:contentTypeDescription="Create a new document." ma:contentTypeScope="" ma:versionID="5861d8d860c5da14e110518dadf73811">
  <xsd:schema xmlns:xsd="http://www.w3.org/2001/XMLSchema" xmlns:xs="http://www.w3.org/2001/XMLSchema" xmlns:p="http://schemas.microsoft.com/office/2006/metadata/properties" xmlns:ns2="08b2dcf2-e3a0-4836-810b-503b97331bad" xmlns:ns3="http://schemas.microsoft.com/sharepoint/v3/fields" xmlns:ns4="13b70c3c-9e40-4e51-ab96-d2e013f10153" targetNamespace="http://schemas.microsoft.com/office/2006/metadata/properties" ma:root="true" ma:fieldsID="3910be0beb4bcbed04000eb866f1e01c" ns2:_="" ns3:_="" ns4:_="">
    <xsd:import namespace="08b2dcf2-e3a0-4836-810b-503b97331bad"/>
    <xsd:import namespace="http://schemas.microsoft.com/sharepoint/v3/fields"/>
    <xsd:import namespace="13b70c3c-9e40-4e51-ab96-d2e013f10153"/>
    <xsd:element name="properties">
      <xsd:complexType>
        <xsd:sequence>
          <xsd:element name="documentManagement">
            <xsd:complexType>
              <xsd:all>
                <xsd:element ref="ns2:TaxCatchAll" minOccurs="0"/>
                <xsd:element ref="ns2:TaxCatchAllLabel" minOccurs="0"/>
                <xsd:element ref="ns3:_Status"/>
                <xsd:element ref="ns4:Author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b2dcf2-e3a0-4836-810b-503b97331bad"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0a5b7dda-010b-4160-a0cf-c5a2c9a5d23c}" ma:internalName="TaxCatchAll" ma:showField="CatchAllData" ma:web="08b2dcf2-e3a0-4836-810b-503b97331bad">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0a5b7dda-010b-4160-a0cf-c5a2c9a5d23c}" ma:internalName="TaxCatchAllLabel" ma:readOnly="true" ma:showField="CatchAllDataLabel" ma:web="08b2dcf2-e3a0-4836-810b-503b97331ba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10" ma:displayName="Status" ma:default="Draft" ma:description="Changing status to final will automatically send notification of final status to predetermined parties" ma:format="Dropdown" ma:internalName="_Status">
      <xsd:simpleType>
        <xsd:restriction base="dms:Choice">
          <xsd:enumeration value="Draft"/>
          <xsd:enumeration value="Final"/>
        </xsd:restriction>
      </xsd:simpleType>
    </xsd:element>
  </xsd:schema>
  <xsd:schema xmlns:xsd="http://www.w3.org/2001/XMLSchema" xmlns:xs="http://www.w3.org/2001/XMLSchema" xmlns:dms="http://schemas.microsoft.com/office/2006/documentManagement/types" xmlns:pc="http://schemas.microsoft.com/office/infopath/2007/PartnerControls" targetNamespace="13b70c3c-9e40-4e51-ab96-d2e013f10153" elementFormDefault="qualified">
    <xsd:import namespace="http://schemas.microsoft.com/office/2006/documentManagement/types"/>
    <xsd:import namespace="http://schemas.microsoft.com/office/infopath/2007/PartnerControls"/>
    <xsd:element name="Author0" ma:index="11" nillable="true" ma:displayName="Author" ma:description="Primary author of document. Need not be person uploading it." ma:internalName="Author0">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axOccurs="1" ma:index="12"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axOccurs="1" ma:displayName="Status">
          <xsd:simpleType xmlns:xs="http://www.w3.org/2001/XMLSchema">
            <xsd:restriction base="xsd:string">
              <xsd:minLength value="1"/>
            </xsd:restriction>
          </xsd:simpleType>
        </xsd:element>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uthor0 xmlns="13b70c3c-9e40-4e51-ab96-d2e013f10153">Rich Steinmann</Author0>
    <TaxCatchAll xmlns="08b2dcf2-e3a0-4836-810b-503b97331bad"/>
    <_Status xmlns="http://schemas.microsoft.com/sharepoint/v3/fields">Draft</_Status>
  </documentManagement>
</p:properties>
</file>

<file path=customXml/itemProps1.xml><?xml version="1.0" encoding="utf-8"?>
<ds:datastoreItem xmlns:ds="http://schemas.openxmlformats.org/officeDocument/2006/customXml" ds:itemID="{BB5D3403-3144-4DBD-A719-6B6014D8E6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b2dcf2-e3a0-4836-810b-503b97331bad"/>
    <ds:schemaRef ds:uri="http://schemas.microsoft.com/sharepoint/v3/fields"/>
    <ds:schemaRef ds:uri="13b70c3c-9e40-4e51-ab96-d2e013f101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33CE18-C3A4-4E62-95FA-D9C99B675074}">
  <ds:schemaRefs>
    <ds:schemaRef ds:uri="http://schemas.microsoft.com/sharepoint/v3/contenttype/forms"/>
  </ds:schemaRefs>
</ds:datastoreItem>
</file>

<file path=customXml/itemProps3.xml><?xml version="1.0" encoding="utf-8"?>
<ds:datastoreItem xmlns:ds="http://schemas.openxmlformats.org/officeDocument/2006/customXml" ds:itemID="{B6A0B097-8D30-4101-894E-4C8FFDEC2946}">
  <ds:schemaRefs>
    <ds:schemaRef ds:uri="http://purl.org/dc/terms/"/>
    <ds:schemaRef ds:uri="http://www.w3.org/XML/1998/namespace"/>
    <ds:schemaRef ds:uri="13b70c3c-9e40-4e51-ab96-d2e013f10153"/>
    <ds:schemaRef ds:uri="http://schemas.microsoft.com/office/2006/documentManagement/types"/>
    <ds:schemaRef ds:uri="08b2dcf2-e3a0-4836-810b-503b97331bad"/>
    <ds:schemaRef ds:uri="http://purl.org/dc/dcmitype/"/>
    <ds:schemaRef ds:uri="http://purl.org/dc/elements/1.1/"/>
    <ds:schemaRef ds:uri="http://schemas.openxmlformats.org/package/2006/metadata/core-properties"/>
    <ds:schemaRef ds:uri="http://schemas.microsoft.com/office/infopath/2007/PartnerControls"/>
    <ds:schemaRef ds:uri="http://schemas.microsoft.com/sharepoint/v3/field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FTA3 (2)</Template>
  <TotalTime>6661</TotalTime>
  <Words>3024</Words>
  <Application>Microsoft Office PowerPoint</Application>
  <PresentationFormat>On-screen Show (4:3)</PresentationFormat>
  <Paragraphs>311</Paragraphs>
  <Slides>24</Slides>
  <Notes>22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FTA3 (2)</vt:lpstr>
      <vt:lpstr> The Federal Transit Administration’s Programs under the FAST Act  </vt:lpstr>
      <vt:lpstr>Fixing America’s Surface Transportation Act (FAST Act)</vt:lpstr>
      <vt:lpstr>Highlights of Grant Program Changes</vt:lpstr>
      <vt:lpstr>Major FAST Act Features</vt:lpstr>
      <vt:lpstr>Previously Authorized Funding (MAP-21) </vt:lpstr>
      <vt:lpstr>FAST Act Authorized Funding</vt:lpstr>
      <vt:lpstr>Bus and Bus Facilities (5339)</vt:lpstr>
      <vt:lpstr> Expedited Project Delivery for CIG  Pilot Program (3005(b)) </vt:lpstr>
      <vt:lpstr>Pilot Program for Innovative Coordinated Access &amp; Mobility (3006(b))</vt:lpstr>
      <vt:lpstr>Research &amp; TCRP (5312)</vt:lpstr>
      <vt:lpstr>Technical Assistance &amp; Workforce Development (5314)</vt:lpstr>
      <vt:lpstr>Metropolitan and Statewide Planning Program (5303/5304)</vt:lpstr>
      <vt:lpstr>Urbanized Area Formula Program (5307) </vt:lpstr>
      <vt:lpstr>Fixed Guideway  Capital Investment Grants (5309)</vt:lpstr>
      <vt:lpstr>Enhanced Mobility of Seniors &amp; Individuals with Disabilities (5310) </vt:lpstr>
      <vt:lpstr>Formula Grants for Rural Areas (5311)</vt:lpstr>
      <vt:lpstr>Public Transportation Safety Program (5329)  </vt:lpstr>
      <vt:lpstr>Public Transportation Safety Program, continued (5329)  </vt:lpstr>
      <vt:lpstr>State of Good Repair (5337)</vt:lpstr>
      <vt:lpstr>Buy America </vt:lpstr>
      <vt:lpstr>Procurement Changes</vt:lpstr>
      <vt:lpstr>Other Notable Provisions</vt:lpstr>
      <vt:lpstr>FTA FAST Act Website</vt:lpstr>
      <vt:lpstr>PowerPoint Presentation</vt:lpstr>
    </vt:vector>
  </TitlesOfParts>
  <Company>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Dissemination New Procedures  November 15, 2011  Edwin Rodriguez Information Dissemination Program Manager</dc:title>
  <dc:subject>MAP-21 Public PowerPoint</dc:subject>
  <dc:creator>test</dc:creator>
  <cp:lastModifiedBy>USDOT</cp:lastModifiedBy>
  <cp:revision>401</cp:revision>
  <cp:lastPrinted>2015-12-10T20:06:24Z</cp:lastPrinted>
  <dcterms:created xsi:type="dcterms:W3CDTF">2012-04-18T16:44:28Z</dcterms:created>
  <dcterms:modified xsi:type="dcterms:W3CDTF">2016-04-05T15:55:55Z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0x01010081BFFFA5A15C3F448E7556ED1173A94A</vt:lpwstr>
  </property>
</Properties>
</file>