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271" r:id="rId2"/>
    <p:sldId id="565" r:id="rId3"/>
    <p:sldId id="587" r:id="rId4"/>
    <p:sldId id="582" r:id="rId5"/>
    <p:sldId id="591" r:id="rId6"/>
    <p:sldId id="566" r:id="rId7"/>
    <p:sldId id="549" r:id="rId8"/>
    <p:sldId id="558" r:id="rId9"/>
    <p:sldId id="583" r:id="rId10"/>
    <p:sldId id="560" r:id="rId11"/>
    <p:sldId id="554" r:id="rId12"/>
    <p:sldId id="584" r:id="rId13"/>
    <p:sldId id="595" r:id="rId14"/>
    <p:sldId id="574" r:id="rId15"/>
    <p:sldId id="579" r:id="rId16"/>
    <p:sldId id="585" r:id="rId17"/>
    <p:sldId id="551" r:id="rId18"/>
    <p:sldId id="542" r:id="rId19"/>
    <p:sldId id="58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00" autoAdjust="0"/>
    <p:restoredTop sz="74372" autoAdjust="0"/>
  </p:normalViewPr>
  <p:slideViewPr>
    <p:cSldViewPr snapToGrid="0">
      <p:cViewPr varScale="1">
        <p:scale>
          <a:sx n="72" d="100"/>
          <a:sy n="72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400" y="-1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5BA78-474F-4E4A-AFC0-5DF3F525B8A9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AEA3B-DDAF-4C4C-ADB7-4D3C87B01E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601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57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83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34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37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44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2726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320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4210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561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338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332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9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88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39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13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39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24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89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72302-4935-4485-B0EB-63D5AC6952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3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15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6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28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99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5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5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95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1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5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3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7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8ECD4-A77A-427B-9888-43B05B1B3931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C8CE0-0EB9-4039-A1CF-69296E1B4E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41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narc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rich@narc.org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501874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E894A5-61B6-4471-B733-001EB6E0F08A}"/>
              </a:ext>
            </a:extLst>
          </p:cNvPr>
          <p:cNvSpPr txBox="1"/>
          <p:nvPr/>
        </p:nvSpPr>
        <p:spPr>
          <a:xfrm>
            <a:off x="6218758" y="6169831"/>
            <a:ext cx="3183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Proxima Nova" panose="02000506030000020004" pitchFamily="50" charset="0"/>
                <a:cs typeface="Segoe UI" panose="020B0502040204020203" pitchFamily="34" charset="0"/>
              </a:rPr>
              <a:t>@NARCRegions     #RegionsLead</a:t>
            </a:r>
          </a:p>
          <a:p>
            <a:pPr algn="ctr"/>
            <a:endParaRPr lang="en-US" sz="1200" dirty="0">
              <a:solidFill>
                <a:schemeClr val="bg1"/>
              </a:solidFill>
              <a:latin typeface="Proxima Nova" panose="02000506030000020004" pitchFamily="50" charset="0"/>
              <a:cs typeface="Segoe UI" panose="020B0502040204020203" pitchFamily="34" charset="0"/>
            </a:endParaRPr>
          </a:p>
        </p:txBody>
      </p:sp>
      <p:pic>
        <p:nvPicPr>
          <p:cNvPr id="11" name="Picture 2" descr="Image result for twitter logo">
            <a:extLst>
              <a:ext uri="{FF2B5EF4-FFF2-40B4-BE49-F238E27FC236}">
                <a16:creationId xmlns:a16="http://schemas.microsoft.com/office/drawing/2014/main" id="{C9CBE9EA-EDB4-4748-81BF-D3A60BAFD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256" y="6233013"/>
            <a:ext cx="160160" cy="130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4ED9321-43C5-46E4-A071-84FE59C0AF17}"/>
              </a:ext>
            </a:extLst>
          </p:cNvPr>
          <p:cNvSpPr txBox="1"/>
          <p:nvPr/>
        </p:nvSpPr>
        <p:spPr>
          <a:xfrm>
            <a:off x="518364" y="151289"/>
            <a:ext cx="7219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National Association of Regional Councils</a:t>
            </a:r>
            <a:endParaRPr lang="en-US" sz="27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D94FDFD-FF64-4BD5-9E6C-2E1BCF5994A9}"/>
              </a:ext>
            </a:extLst>
          </p:cNvPr>
          <p:cNvSpPr txBox="1"/>
          <p:nvPr/>
        </p:nvSpPr>
        <p:spPr>
          <a:xfrm>
            <a:off x="234756" y="1576014"/>
            <a:ext cx="86810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  <a:defRPr/>
            </a:pPr>
            <a:r>
              <a:rPr lang="en-US" sz="3000" b="1" dirty="0">
                <a:solidFill>
                  <a:srgbClr val="43B0F1"/>
                </a:solidFill>
                <a:latin typeface="Georgia" panose="02040502050405020303" pitchFamily="18" charset="0"/>
              </a:rPr>
              <a:t>MAP Forum Annual Meeting</a:t>
            </a:r>
          </a:p>
          <a:p>
            <a:pPr algn="ctr"/>
            <a:endParaRPr lang="en-US" sz="3000" dirty="0">
              <a:solidFill>
                <a:srgbClr val="777777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2400" dirty="0">
                <a:solidFill>
                  <a:srgbClr val="777777"/>
                </a:solidFill>
                <a:latin typeface="Georgia" panose="02040502050405020303" pitchFamily="18" charset="0"/>
              </a:rPr>
              <a:t>December 3, 2021</a:t>
            </a:r>
            <a:endParaRPr lang="en-US" sz="3000" dirty="0">
              <a:solidFill>
                <a:srgbClr val="777777"/>
              </a:solidFill>
              <a:latin typeface="Georgia" panose="02040502050405020303" pitchFamily="18" charset="0"/>
            </a:endParaRPr>
          </a:p>
          <a:p>
            <a:pPr algn="ctr"/>
            <a:endParaRPr lang="en-US" sz="3000" b="1" dirty="0">
              <a:solidFill>
                <a:srgbClr val="777777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2800" b="1" dirty="0">
                <a:solidFill>
                  <a:srgbClr val="43B0F1"/>
                </a:solidFill>
                <a:latin typeface="Georgia" panose="02040502050405020303" pitchFamily="18" charset="0"/>
              </a:rPr>
              <a:t>Erich Zimmermann</a:t>
            </a:r>
          </a:p>
          <a:p>
            <a:pPr algn="ctr"/>
            <a:r>
              <a:rPr lang="en-US" sz="2800" i="1" dirty="0">
                <a:latin typeface="Georgia" panose="02040502050405020303" pitchFamily="18" charset="0"/>
              </a:rPr>
              <a:t>Deputy Director/Transportation Director, </a:t>
            </a:r>
            <a:r>
              <a:rPr lang="en-US" sz="2800" dirty="0">
                <a:latin typeface="Georgia" panose="02040502050405020303" pitchFamily="18" charset="0"/>
              </a:rPr>
              <a:t>NARC</a:t>
            </a:r>
          </a:p>
          <a:p>
            <a:pPr algn="ctr"/>
            <a:endParaRPr lang="en-US" sz="2800" dirty="0">
              <a:latin typeface="Georgia" panose="02040502050405020303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506D0E-0810-47BE-8B95-3F1EF637CA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9031" y="4823615"/>
            <a:ext cx="8316486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73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294319" y="961303"/>
            <a:ext cx="86214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eorgia" panose="02040502050405020303" pitchFamily="18" charset="0"/>
              </a:rPr>
              <a:t>New formula program</a:t>
            </a:r>
          </a:p>
          <a:p>
            <a:r>
              <a:rPr lang="en-US" sz="2400" b="1" dirty="0">
                <a:latin typeface="Georgia" panose="02040502050405020303" pitchFamily="18" charset="0"/>
              </a:rPr>
              <a:t>Carbon Reduction Program</a:t>
            </a:r>
            <a:r>
              <a:rPr lang="en-US" sz="2400" dirty="0">
                <a:latin typeface="Georgia" panose="02040502050405020303" pitchFamily="18" charset="0"/>
              </a:rPr>
              <a:t>: </a:t>
            </a:r>
            <a:r>
              <a:rPr lang="en-US" sz="24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new formula program to reduce transportation emissions.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65% of funds are suballocated to areas within the state by population (identical to STBGP)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  <a:ea typeface="Calibri" panose="020F0502020204030204" pitchFamily="34" charset="0"/>
              </a:rPr>
              <a:t>Lots of </a:t>
            </a:r>
            <a:r>
              <a:rPr lang="en-US" sz="24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eligible projects, including public transportation, bike/ped, ITS, congestion pricing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Each state, in consultation with any MPOs, has 2 years to develop a carbon reduction strategy; requires a state to consult with an RTPO when obligating funds for projects in a rural area.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Funding: $6.4B over five years.</a:t>
            </a:r>
            <a:endParaRPr lang="en-US" sz="2400" dirty="0">
              <a:latin typeface="Georgia" panose="02040502050405020303" pitchFamily="18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381D8E-6ED8-402A-B433-606099917C9A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</p:spTree>
    <p:extLst>
      <p:ext uri="{BB962C8B-B14F-4D97-AF65-F5344CB8AC3E}">
        <p14:creationId xmlns:p14="http://schemas.microsoft.com/office/powerpoint/2010/main" val="1840296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303843" y="889843"/>
            <a:ext cx="848773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Georgia" panose="02040502050405020303" pitchFamily="18" charset="0"/>
              </a:rPr>
              <a:t>New formula program</a:t>
            </a:r>
          </a:p>
          <a:p>
            <a:r>
              <a:rPr lang="en-US" sz="2200" b="1" dirty="0">
                <a:latin typeface="Georgia" panose="02040502050405020303" pitchFamily="18" charset="0"/>
              </a:rPr>
              <a:t>PROTECT Program</a:t>
            </a:r>
            <a:r>
              <a:rPr lang="en-US" sz="2200" dirty="0">
                <a:latin typeface="Georgia" panose="02040502050405020303" pitchFamily="18" charset="0"/>
              </a:rPr>
              <a:t>: 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new program for resilience improvements; formula and competitive grants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Funding: $7.3B over five years by formula (2% for planning); </a:t>
            </a:r>
            <a:b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</a:b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$1.4B for competitive grants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Eligible projects: storm surge, flood protection, or aquatic ecosystem restoration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MPOs eligible to receive </a:t>
            </a:r>
            <a:r>
              <a:rPr lang="en-US" sz="22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resilience planning grants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</a:t>
            </a:r>
            <a:r>
              <a:rPr lang="en-US" sz="22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resilience improvement grants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</a:t>
            </a:r>
            <a:r>
              <a:rPr lang="en-US" sz="22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community resilience and evacuation route grants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</a:t>
            </a:r>
            <a:r>
              <a:rPr lang="en-US" sz="22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at-risk coastal infrastructure grants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Federal share: 80%; Can be increased: + 7% if state/MPO has resilience improvement plan and prioritized the funded project; +3% if MPO has incorporated resilience plan into metropolitan transportation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C1FB2F5-C431-478E-A64A-257FD0768593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</p:spTree>
    <p:extLst>
      <p:ext uri="{BB962C8B-B14F-4D97-AF65-F5344CB8AC3E}">
        <p14:creationId xmlns:p14="http://schemas.microsoft.com/office/powerpoint/2010/main" val="1525907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218597" y="881952"/>
            <a:ext cx="8706806" cy="5637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National Infrastructure Project Assistance Grants </a:t>
            </a:r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(multi-modal, multi-jurisdictional projects of significance)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Georgia" panose="02040502050405020303" pitchFamily="18" charset="0"/>
              </a:rPr>
              <a:t>Strengthening Mobility and Revolutionizing Transportation (SMART) Program </a:t>
            </a:r>
            <a:r>
              <a:rPr lang="en-US" sz="1600" dirty="0">
                <a:latin typeface="Georgia" panose="02040502050405020303" pitchFamily="18" charset="0"/>
                <a:cs typeface="Arial" panose="020B0604020202020204" pitchFamily="34" charset="0"/>
              </a:rPr>
              <a:t>(demonstration projects for advanced smart city tech)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Georgia" panose="02040502050405020303" pitchFamily="18" charset="0"/>
              </a:rPr>
              <a:t>Rural Surface Transportation Grant Program </a:t>
            </a:r>
            <a:r>
              <a:rPr lang="en-US" sz="1600" dirty="0">
                <a:latin typeface="Georgia" panose="02040502050405020303" pitchFamily="18" charset="0"/>
              </a:rPr>
              <a:t>(improve and expand the surface transportation infrastructure in rural areas.)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Bridge Investment Program (Discretionary)</a:t>
            </a:r>
            <a:r>
              <a:rPr lang="en-US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(encourage bridge repair that will improve safety, efficiency, and reliability of people and freight movement)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Grants for Charging and Fueling Infrastructure </a:t>
            </a:r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publicly accessible electric vehicle charging and hydrogen, propane, and natural gas fueling infra)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Georgia" panose="02040502050405020303" pitchFamily="18" charset="0"/>
              </a:rPr>
              <a:t>Safe Streets and Roads for All Grant Program (</a:t>
            </a:r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Vision Zero)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Georgia" panose="02040502050405020303" pitchFamily="18" charset="0"/>
                <a:ea typeface="Calibri" panose="020F0502020204030204" pitchFamily="34" charset="0"/>
              </a:rPr>
              <a:t>Railroad Crossing Elimination Program</a:t>
            </a:r>
            <a:r>
              <a:rPr lang="en-US" sz="1600" dirty="0">
                <a:latin typeface="Georgia" panose="02040502050405020303" pitchFamily="18" charset="0"/>
                <a:ea typeface="Calibri" panose="020F0502020204030204" pitchFamily="34" charset="0"/>
              </a:rPr>
              <a:t> (</a:t>
            </a:r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highway- or pathway-rail grade crossing improvements to improve safety and mobility of people and goods)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Healthy Streets Program </a:t>
            </a:r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expand the use of cool pavement and porous pavement and expand tree cover)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Active Transportation Infrastructure Investment Program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(to “provide safe and connected active transportation facilities in an active transportation network or active transportation spine.”)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C9B0157-F2CC-47E1-9CD5-01C9AA64400A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</p:spTree>
    <p:extLst>
      <p:ext uri="{BB962C8B-B14F-4D97-AF65-F5344CB8AC3E}">
        <p14:creationId xmlns:p14="http://schemas.microsoft.com/office/powerpoint/2010/main" val="4248134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218597" y="881952"/>
            <a:ext cx="8706806" cy="381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Congestion Relief Program</a:t>
            </a:r>
            <a:endParaRPr lang="en-US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New competitive congestion relief program to provide discretionary grants to “advance innovative, integrated, and multimodal solutions to congestion relief in the most congested metropolitan areas…”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Eligible projects include: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Integrated congestion management system;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HOV toll lanes, cordon price, parking pricing or congestion pricing;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Mobility services such as commuter buses and vans; and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Incentive programs to encourage carpooling.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Interstate tolling is allowed under specific circumstances.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MPOs over 1,000,000 population are eligible; states are eligible to obligate funds in urbanized areas under 1M population.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Funding: $250M over five years.</a:t>
            </a:r>
            <a:endParaRPr lang="en-US" dirty="0"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C9B0157-F2CC-47E1-9CD5-01C9AA64400A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</p:spTree>
    <p:extLst>
      <p:ext uri="{BB962C8B-B14F-4D97-AF65-F5344CB8AC3E}">
        <p14:creationId xmlns:p14="http://schemas.microsoft.com/office/powerpoint/2010/main" val="2854952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275268" y="985695"/>
            <a:ext cx="841153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Safe Streets and Roads for All Grant Program</a:t>
            </a:r>
            <a:r>
              <a:rPr lang="en-US" sz="2400" dirty="0">
                <a:latin typeface="Georgia" panose="02040502050405020303" pitchFamily="18" charset="0"/>
              </a:rPr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New competitive grants to support "Vision Zero"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Funding: $1B over five years.</a:t>
            </a:r>
            <a:endParaRPr lang="en-US" sz="2000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Requires a “Comprehensive Safety Action Plan” “aimed at preventing transportation-related fatalities and serious injuries in a locality</a:t>
            </a:r>
            <a:r>
              <a:rPr lang="en-US" sz="2000" dirty="0">
                <a:latin typeface="Georgia" panose="02040502050405020303" pitchFamily="18" charset="0"/>
                <a:ea typeface="Calibri" panose="020F0502020204030204" pitchFamily="34" charset="0"/>
              </a:rPr>
              <a:t>; </a:t>
            </a: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"Vision Zero" or "Toward Zero Deaths" plan.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Elements of the plan: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goals and timeline for eliminating fatalities and serious injuries;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analyses of crash location and community input;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data driven approach to identify projects or strategies; and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mechanisms for evaluating outcomes and effectiveness.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MPOs are eligible entities.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Federal share is 80%.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Requires regular reporting to the Secretary and final report that outlines elements of the project carried out by the receiving entity.</a:t>
            </a:r>
            <a:endParaRPr lang="en-US" sz="2000" dirty="0">
              <a:latin typeface="Georgia" panose="02040502050405020303" pitchFamily="18" charset="0"/>
              <a:ea typeface="Calibri" panose="020F0502020204030204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25005B4-31D0-4006-B915-98251BE50EEB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</p:spTree>
    <p:extLst>
      <p:ext uri="{BB962C8B-B14F-4D97-AF65-F5344CB8AC3E}">
        <p14:creationId xmlns:p14="http://schemas.microsoft.com/office/powerpoint/2010/main" val="1183114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275268" y="985695"/>
            <a:ext cx="841153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Safe Streets and Roads for All Grant Program</a:t>
            </a:r>
            <a:r>
              <a:rPr lang="en-US" sz="2400" dirty="0">
                <a:latin typeface="Georgia" panose="02040502050405020303" pitchFamily="18" charset="0"/>
              </a:rPr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Eligible projects include development of the plan itself (40% of funding); planning, design, and development activities to execute on projects and strategies; or to carry out the projects or strategies themselves.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Project chosen based on whether it: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Is likely to significantly reduce or eliminate transportation-related fatalities and serious injuries involving peds, cyclists, public transportation users, motorists, and commercial operators;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Demonstrates engagement with public and private stakeholders;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Adopts innovative technologies or strategies to promote safety;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Employs low-cost, high-impact strategies that improve safety over a wider geographical area;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Ensures equitable investment in the safety needs of underserved communities;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Includes evidence-based projects or strategies; and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Achieves other conditions as the Secretary determines.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BB0C9F1-4B00-4FE5-ADCF-8335CE2A3DB9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</p:spTree>
    <p:extLst>
      <p:ext uri="{BB962C8B-B14F-4D97-AF65-F5344CB8AC3E}">
        <p14:creationId xmlns:p14="http://schemas.microsoft.com/office/powerpoint/2010/main" val="1467233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180018" y="886175"/>
            <a:ext cx="873575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Georgia" panose="02040502050405020303" pitchFamily="18" charset="0"/>
              </a:rPr>
              <a:t>Pilot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Georgia" panose="02040502050405020303" pitchFamily="18" charset="0"/>
              </a:rPr>
              <a:t>National Motor Vehicle Per-Mile User Fee Pilot</a:t>
            </a:r>
            <a:r>
              <a:rPr lang="en-US" sz="2200" dirty="0">
                <a:latin typeface="Georgia" panose="02040502050405020303" pitchFamily="18" charset="0"/>
              </a:rPr>
              <a:t>: to study the potential for a national per-mile fee to replace gas tax: $50M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Georgia" panose="02040502050405020303" pitchFamily="18" charset="0"/>
              </a:rPr>
              <a:t>Prioritization Process Pilot Program</a:t>
            </a:r>
            <a:r>
              <a:rPr lang="en-US" sz="2200" dirty="0">
                <a:latin typeface="Georgia" panose="02040502050405020303" pitchFamily="18" charset="0"/>
              </a:rPr>
              <a:t>: project scoring based on planning objectives: $50M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Georgia" panose="02040502050405020303" pitchFamily="18" charset="0"/>
              </a:rPr>
              <a:t>Reconnecting Communities Pilot Program</a:t>
            </a:r>
            <a:r>
              <a:rPr lang="en-US" sz="2200" dirty="0">
                <a:latin typeface="Georgia" panose="02040502050405020303" pitchFamily="18" charset="0"/>
              </a:rPr>
              <a:t>: removing legacy highways that impact communities: 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Planning grants: $150M over five years; capital construction grants: $350M over five years; </a:t>
            </a:r>
            <a:r>
              <a:rPr lang="en-US" sz="2200" dirty="0">
                <a:latin typeface="Georgia" panose="02040502050405020303" pitchFamily="18" charset="0"/>
                <a:ea typeface="Calibri" panose="020F0502020204030204" pitchFamily="34" charset="0"/>
              </a:rPr>
              <a:t>$500M in guaranteed appropriations</a:t>
            </a:r>
            <a:endParaRPr lang="en-US" sz="2200" dirty="0"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Georgia" panose="02040502050405020303" pitchFamily="18" charset="0"/>
              </a:rPr>
              <a:t>Transportation Access Pilot Program</a:t>
            </a:r>
            <a:r>
              <a:rPr lang="en-US" sz="2200" dirty="0">
                <a:latin typeface="Georgia" panose="02040502050405020303" pitchFamily="18" charset="0"/>
              </a:rPr>
              <a:t>: to develop an accessibility data set and make it available to MPOs and RTPOs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Georgia" panose="02040502050405020303" pitchFamily="18" charset="0"/>
              </a:rPr>
              <a:t>Wildland Crossing Safety</a:t>
            </a:r>
            <a:r>
              <a:rPr lang="en-US" sz="2200" dirty="0">
                <a:latin typeface="Georgia" panose="02040502050405020303" pitchFamily="18" charset="0"/>
              </a:rPr>
              <a:t>: to 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reduce wildlife-vehicle collisions and improve habitat connectivity; 60% of funds to rural areas: </a:t>
            </a:r>
            <a:r>
              <a:rPr lang="en-US" sz="2200" dirty="0">
                <a:latin typeface="Georgia" panose="02040502050405020303" pitchFamily="18" charset="0"/>
                <a:ea typeface="Calibri" panose="020F0502020204030204" pitchFamily="34" charset="0"/>
              </a:rPr>
              <a:t>$350M</a:t>
            </a:r>
            <a:endParaRPr lang="en-US" sz="2200" dirty="0"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606B910-6C9F-441D-B45D-2F7BCA13F51E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</p:spTree>
    <p:extLst>
      <p:ext uri="{BB962C8B-B14F-4D97-AF65-F5344CB8AC3E}">
        <p14:creationId xmlns:p14="http://schemas.microsoft.com/office/powerpoint/2010/main" val="2312917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1404A39-4A8F-4044-BDC7-A8E1EBAC4872}"/>
              </a:ext>
            </a:extLst>
          </p:cNvPr>
          <p:cNvSpPr txBox="1"/>
          <p:nvPr/>
        </p:nvSpPr>
        <p:spPr>
          <a:xfrm>
            <a:off x="178810" y="775562"/>
            <a:ext cx="878638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latin typeface="Georgia" panose="02040502050405020303" pitchFamily="18" charset="0"/>
              </a:rPr>
              <a:t>Whither (Wither?) the Highway Trust Fund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E49C3A-3438-4B72-B678-535C7C32E7C2}"/>
              </a:ext>
            </a:extLst>
          </p:cNvPr>
          <p:cNvSpPr txBox="1"/>
          <p:nvPr/>
        </p:nvSpPr>
        <p:spPr>
          <a:xfrm>
            <a:off x="178809" y="1387394"/>
            <a:ext cx="864621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IIJA includes a $118B transfer to HTF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$90B to Highway Account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$28B to Transit Account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Brings transfers to HTF since 2008 to more than</a:t>
            </a:r>
            <a:br>
              <a:rPr lang="en-US" sz="2400" dirty="0">
                <a:latin typeface="Georgia" panose="02040502050405020303" pitchFamily="18" charset="0"/>
              </a:rPr>
            </a:br>
            <a:r>
              <a:rPr lang="en-US" sz="2400" dirty="0">
                <a:highlight>
                  <a:srgbClr val="00FF00"/>
                </a:highlight>
                <a:latin typeface="Georgia" panose="02040502050405020303" pitchFamily="18" charset="0"/>
              </a:rPr>
              <a:t>TWO HUNDRED SEVENTY BILLION DOLLARS!!!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That’s a lot of cheese!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IIJA does </a:t>
            </a:r>
            <a:r>
              <a:rPr lang="en-US" sz="2400" b="1" u="sng" dirty="0">
                <a:latin typeface="Georgia" panose="02040502050405020303" pitchFamily="18" charset="0"/>
              </a:rPr>
              <a:t>NOTHING</a:t>
            </a:r>
            <a:r>
              <a:rPr lang="en-US" sz="2400" dirty="0">
                <a:latin typeface="Georgia" panose="02040502050405020303" pitchFamily="18" charset="0"/>
              </a:rPr>
              <a:t> for HTF solvency beyond the five years of the reauthorization (</a:t>
            </a:r>
            <a:r>
              <a:rPr lang="en-US" sz="2400" dirty="0" err="1">
                <a:latin typeface="Georgia" panose="02040502050405020303" pitchFamily="18" charset="0"/>
              </a:rPr>
              <a:t>ie</a:t>
            </a:r>
            <a:r>
              <a:rPr lang="en-US" sz="2400" dirty="0">
                <a:latin typeface="Georgia" panose="02040502050405020303" pitchFamily="18" charset="0"/>
              </a:rPr>
              <a:t>. no new revenue sources)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The future cliff is that much worse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IIJA contains a mileage-based user fee study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F17B92-B00C-4C91-A156-0F01D20ADB2F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</p:spTree>
    <p:extLst>
      <p:ext uri="{BB962C8B-B14F-4D97-AF65-F5344CB8AC3E}">
        <p14:creationId xmlns:p14="http://schemas.microsoft.com/office/powerpoint/2010/main" val="1826004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713603" y="983429"/>
            <a:ext cx="72194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7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E894A5-61B6-4471-B733-001EB6E0F08A}"/>
              </a:ext>
            </a:extLst>
          </p:cNvPr>
          <p:cNvSpPr txBox="1"/>
          <p:nvPr/>
        </p:nvSpPr>
        <p:spPr>
          <a:xfrm>
            <a:off x="6218758" y="6169831"/>
            <a:ext cx="3183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Proxima Nova" panose="02000506030000020004" pitchFamily="50" charset="0"/>
                <a:cs typeface="Segoe UI" panose="020B0502040204020203" pitchFamily="34" charset="0"/>
              </a:rPr>
              <a:t>@NARCRegions     #RegionsLead</a:t>
            </a:r>
          </a:p>
          <a:p>
            <a:pPr algn="ctr"/>
            <a:endParaRPr lang="en-US" sz="1200" dirty="0">
              <a:solidFill>
                <a:schemeClr val="bg1"/>
              </a:solidFill>
              <a:latin typeface="Proxima Nova" panose="02000506030000020004" pitchFamily="50" charset="0"/>
              <a:cs typeface="Segoe UI" panose="020B0502040204020203" pitchFamily="34" charset="0"/>
            </a:endParaRPr>
          </a:p>
        </p:txBody>
      </p:sp>
      <p:pic>
        <p:nvPicPr>
          <p:cNvPr id="11" name="Picture 2" descr="Image result for twitter logo">
            <a:extLst>
              <a:ext uri="{FF2B5EF4-FFF2-40B4-BE49-F238E27FC236}">
                <a16:creationId xmlns:a16="http://schemas.microsoft.com/office/drawing/2014/main" id="{C9CBE9EA-EDB4-4748-81BF-D3A60BAFD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256" y="6233013"/>
            <a:ext cx="160160" cy="130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1404A39-4A8F-4044-BDC7-A8E1EBAC4872}"/>
              </a:ext>
            </a:extLst>
          </p:cNvPr>
          <p:cNvSpPr txBox="1"/>
          <p:nvPr/>
        </p:nvSpPr>
        <p:spPr>
          <a:xfrm>
            <a:off x="2492531" y="751989"/>
            <a:ext cx="36615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Georgia" panose="02040502050405020303" pitchFamily="18" charset="0"/>
              </a:rPr>
              <a:t>What’s Next?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64C542-7331-4B1A-97CC-7D66C1B0111C}"/>
              </a:ext>
            </a:extLst>
          </p:cNvPr>
          <p:cNvSpPr/>
          <p:nvPr/>
        </p:nvSpPr>
        <p:spPr>
          <a:xfrm>
            <a:off x="540774" y="1378425"/>
            <a:ext cx="839256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Rulemaking, program writing, and eventually distributing funds and publishing NOFAs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Instructions to implement quickly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Think ahead and plan early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latin typeface="Georgia" panose="02040502050405020303" pitchFamily="18" charset="0"/>
              </a:rPr>
              <a:t>Identify best fit(s) and form your team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latin typeface="Georgia" panose="02040502050405020303" pitchFamily="18" charset="0"/>
              </a:rPr>
              <a:t>Do you need a grant writer?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latin typeface="Georgia" panose="02040502050405020303" pitchFamily="18" charset="0"/>
              </a:rPr>
              <a:t>Ask for help!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latin typeface="Georgia" panose="02040502050405020303" pitchFamily="18" charset="0"/>
              </a:rPr>
              <a:t>Notify your Members of Congress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NARC/AMPO are developing a process to provide feedback to the administration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400" dirty="0">
              <a:latin typeface="Georgia" panose="02040502050405020303" pitchFamily="18" charset="0"/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400" dirty="0">
              <a:latin typeface="Georgia" panose="0204050205040502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Georgia" panose="0204050205040502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315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713603" y="983429"/>
            <a:ext cx="72194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7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E894A5-61B6-4471-B733-001EB6E0F08A}"/>
              </a:ext>
            </a:extLst>
          </p:cNvPr>
          <p:cNvSpPr txBox="1"/>
          <p:nvPr/>
        </p:nvSpPr>
        <p:spPr>
          <a:xfrm>
            <a:off x="6218758" y="6169831"/>
            <a:ext cx="3183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Proxima Nova" panose="02000506030000020004" pitchFamily="50" charset="0"/>
                <a:cs typeface="Segoe UI" panose="020B0502040204020203" pitchFamily="34" charset="0"/>
              </a:rPr>
              <a:t>@NARCRegions     #RegionsLead</a:t>
            </a:r>
          </a:p>
          <a:p>
            <a:pPr algn="ctr"/>
            <a:endParaRPr lang="en-US" sz="1200" dirty="0">
              <a:solidFill>
                <a:schemeClr val="bg1"/>
              </a:solidFill>
              <a:latin typeface="Proxima Nova" panose="02000506030000020004" pitchFamily="50" charset="0"/>
              <a:cs typeface="Segoe UI" panose="020B0502040204020203" pitchFamily="34" charset="0"/>
            </a:endParaRPr>
          </a:p>
        </p:txBody>
      </p:sp>
      <p:pic>
        <p:nvPicPr>
          <p:cNvPr id="11" name="Picture 2" descr="Image result for twitter logo">
            <a:extLst>
              <a:ext uri="{FF2B5EF4-FFF2-40B4-BE49-F238E27FC236}">
                <a16:creationId xmlns:a16="http://schemas.microsoft.com/office/drawing/2014/main" id="{C9CBE9EA-EDB4-4748-81BF-D3A60BAFD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256" y="6233013"/>
            <a:ext cx="160160" cy="130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4ED9321-43C5-46E4-A071-84FE59C0AF17}"/>
              </a:ext>
            </a:extLst>
          </p:cNvPr>
          <p:cNvSpPr txBox="1"/>
          <p:nvPr/>
        </p:nvSpPr>
        <p:spPr>
          <a:xfrm>
            <a:off x="508839" y="110987"/>
            <a:ext cx="721943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National Association of Regional Councils</a:t>
            </a:r>
          </a:p>
          <a:p>
            <a:endParaRPr lang="en-US" sz="27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D94FDFD-FF64-4BD5-9E6C-2E1BCF5994A9}"/>
              </a:ext>
            </a:extLst>
          </p:cNvPr>
          <p:cNvSpPr txBox="1"/>
          <p:nvPr/>
        </p:nvSpPr>
        <p:spPr>
          <a:xfrm>
            <a:off x="217025" y="2113133"/>
            <a:ext cx="868101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  <a:defRPr/>
            </a:pPr>
            <a:r>
              <a:rPr lang="en-US" sz="4000" b="1" dirty="0">
                <a:solidFill>
                  <a:srgbClr val="43B0F1"/>
                </a:solidFill>
                <a:latin typeface="Georgia" panose="02040502050405020303" pitchFamily="18" charset="0"/>
              </a:rPr>
              <a:t>Thank you!</a:t>
            </a:r>
          </a:p>
          <a:p>
            <a:pPr algn="ctr"/>
            <a:endParaRPr lang="en-US" sz="3000" dirty="0">
              <a:solidFill>
                <a:srgbClr val="777777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000" dirty="0">
                <a:solidFill>
                  <a:srgbClr val="777777"/>
                </a:solidFill>
                <a:latin typeface="Georgia" panose="02040502050405020303" pitchFamily="18" charset="0"/>
              </a:rPr>
              <a:t>Erich Zimmermann</a:t>
            </a:r>
          </a:p>
          <a:p>
            <a:pPr algn="ctr"/>
            <a:r>
              <a:rPr lang="en-US" sz="3000" dirty="0">
                <a:solidFill>
                  <a:srgbClr val="777777"/>
                </a:solidFill>
                <a:latin typeface="Georgia" panose="02040502050405020303" pitchFamily="18" charset="0"/>
                <a:hlinkClick r:id="rId6"/>
              </a:rPr>
              <a:t>erich@narc.org</a:t>
            </a:r>
            <a:endParaRPr lang="en-US" sz="3000" dirty="0">
              <a:solidFill>
                <a:srgbClr val="777777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000" dirty="0">
                <a:solidFill>
                  <a:srgbClr val="777777"/>
                </a:solidFill>
                <a:latin typeface="Georgia" panose="02040502050405020303" pitchFamily="18" charset="0"/>
              </a:rPr>
              <a:t>202-618-5697</a:t>
            </a:r>
          </a:p>
          <a:p>
            <a:pPr algn="ctr"/>
            <a:endParaRPr lang="en-US" sz="3000" dirty="0">
              <a:solidFill>
                <a:srgbClr val="777777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000" dirty="0">
                <a:solidFill>
                  <a:srgbClr val="777777"/>
                </a:solidFill>
                <a:latin typeface="Georgia" panose="02040502050405020303" pitchFamily="18" charset="0"/>
              </a:rPr>
              <a:t>Full analysis available at </a:t>
            </a:r>
            <a:r>
              <a:rPr lang="en-US" sz="3000" dirty="0">
                <a:solidFill>
                  <a:srgbClr val="777777"/>
                </a:solidFill>
                <a:latin typeface="Georgia" panose="02040502050405020303" pitchFamily="18" charset="0"/>
                <a:hlinkClick r:id="rId7"/>
              </a:rPr>
              <a:t>narc.org</a:t>
            </a:r>
            <a:endParaRPr lang="en-US" sz="3000" dirty="0">
              <a:solidFill>
                <a:srgbClr val="777777"/>
              </a:solidFill>
              <a:latin typeface="Georgia" panose="02040502050405020303" pitchFamily="18" charset="0"/>
            </a:endParaRPr>
          </a:p>
          <a:p>
            <a:pPr algn="ctr"/>
            <a:endParaRPr lang="en-US" sz="3000" dirty="0">
              <a:solidFill>
                <a:srgbClr val="777777"/>
              </a:solidFill>
              <a:latin typeface="Georgia" panose="02040502050405020303" pitchFamily="18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DD4E1407-80D3-4661-8D04-7BF37E705405}"/>
              </a:ext>
            </a:extLst>
          </p:cNvPr>
          <p:cNvSpPr/>
          <p:nvPr/>
        </p:nvSpPr>
        <p:spPr>
          <a:xfrm>
            <a:off x="508839" y="4905375"/>
            <a:ext cx="1186611" cy="865243"/>
          </a:xfrm>
          <a:prstGeom prst="rightArrow">
            <a:avLst/>
          </a:prstGeom>
          <a:solidFill>
            <a:srgbClr val="BC4F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6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1404A39-4A8F-4044-BDC7-A8E1EBAC4872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64C542-7331-4B1A-97CC-7D66C1B0111C}"/>
              </a:ext>
            </a:extLst>
          </p:cNvPr>
          <p:cNvSpPr/>
          <p:nvPr/>
        </p:nvSpPr>
        <p:spPr>
          <a:xfrm>
            <a:off x="212142" y="982176"/>
            <a:ext cx="870362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Georgia" panose="02040502050405020303" pitchFamily="18" charset="0"/>
              </a:rPr>
              <a:t>Infrastructure Investment and Jobs Act (IIJA)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>
                <a:effectLst/>
                <a:latin typeface="Georgia" panose="02040502050405020303" pitchFamily="18" charset="0"/>
              </a:rPr>
              <a:t>Bipartisan Infrastructure Law (BIL)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>
                <a:effectLst/>
                <a:latin typeface="Georgia" panose="02040502050405020303" pitchFamily="18" charset="0"/>
              </a:rPr>
              <a:t>$1.2T in total spending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Georgia" panose="02040502050405020303" pitchFamily="18" charset="0"/>
              </a:rPr>
              <a:t>$550B in new spending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Georgia" panose="02040502050405020303" pitchFamily="18" charset="0"/>
              </a:rPr>
              <a:t>Includes Senate reauthorization, water infrastructure bills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Georgia" panose="02040502050405020303" pitchFamily="18" charset="0"/>
              </a:rPr>
              <a:t>Has funding for power, EVs, resiliency, airports, broadband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Georgia" panose="02040502050405020303" pitchFamily="18" charset="0"/>
              </a:rPr>
              <a:t>Senate negotiated package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Georgia" panose="02040502050405020303" pitchFamily="18" charset="0"/>
              </a:rPr>
              <a:t>Passed Senate with 69 votes; passed House 228-206 (13 Rs yes/6Ds no)</a:t>
            </a:r>
          </a:p>
        </p:txBody>
      </p:sp>
    </p:spTree>
    <p:extLst>
      <p:ext uri="{BB962C8B-B14F-4D97-AF65-F5344CB8AC3E}">
        <p14:creationId xmlns:p14="http://schemas.microsoft.com/office/powerpoint/2010/main" val="1180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3D693E7-5A1D-4988-86C6-2F7947FA5234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BC5B61-D422-4AFF-8BE9-5EBEC2970A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31822"/>
            <a:ext cx="9144000" cy="479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75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713603" y="983429"/>
            <a:ext cx="72194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7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364C542-7331-4B1A-97CC-7D66C1B0111C}"/>
              </a:ext>
            </a:extLst>
          </p:cNvPr>
          <p:cNvSpPr/>
          <p:nvPr/>
        </p:nvSpPr>
        <p:spPr>
          <a:xfrm>
            <a:off x="212142" y="886175"/>
            <a:ext cx="87036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What’s In the Bill for Transportation?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Full FAST Act reauthorization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Significant funding increases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New formula and discretionary programs, both within and outside of reauthorization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$567.5B for USDOT; $351B for FHWA, $91B for FTA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A9FC2C-47EE-41C4-9071-84C0209F0CF4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79A3EB2-C2B8-45BD-8DC2-0133E5DC1C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668859"/>
            <a:ext cx="9050013" cy="230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97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713603" y="983429"/>
            <a:ext cx="72194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7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364C542-7331-4B1A-97CC-7D66C1B0111C}"/>
              </a:ext>
            </a:extLst>
          </p:cNvPr>
          <p:cNvSpPr/>
          <p:nvPr/>
        </p:nvSpPr>
        <p:spPr>
          <a:xfrm>
            <a:off x="212142" y="886175"/>
            <a:ext cx="8703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What’s In the Bill for Transportation?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A9FC2C-47EE-41C4-9071-84C0209F0CF4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9FE0290-5965-48D5-8011-A14A3BDD1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841994"/>
              </p:ext>
            </p:extLst>
          </p:nvPr>
        </p:nvGraphicFramePr>
        <p:xfrm>
          <a:off x="713603" y="1616192"/>
          <a:ext cx="7545342" cy="3301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8117">
                  <a:extLst>
                    <a:ext uri="{9D8B030D-6E8A-4147-A177-3AD203B41FA5}">
                      <a16:colId xmlns:a16="http://schemas.microsoft.com/office/drawing/2014/main" val="521846293"/>
                    </a:ext>
                  </a:extLst>
                </a:gridCol>
                <a:gridCol w="1668425">
                  <a:extLst>
                    <a:ext uri="{9D8B030D-6E8A-4147-A177-3AD203B41FA5}">
                      <a16:colId xmlns:a16="http://schemas.microsoft.com/office/drawing/2014/main" val="220240795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369462137"/>
                    </a:ext>
                  </a:extLst>
                </a:gridCol>
              </a:tblGrid>
              <a:tr h="2676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5-year Funding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% Increase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5395810"/>
                  </a:ext>
                </a:extLst>
              </a:tr>
              <a:tr h="1695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NHPP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eorgia" panose="02040502050405020303" pitchFamily="18" charset="0"/>
                        </a:rPr>
                        <a:t>$148.0B</a:t>
                      </a:r>
                      <a:endParaRPr lang="en-US" sz="2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eorgia" panose="02040502050405020303" pitchFamily="18" charset="0"/>
                        </a:rPr>
                        <a:t>27%</a:t>
                      </a:r>
                      <a:endParaRPr lang="en-US" sz="2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3411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STBGP*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  $72.0B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eorgia" panose="02040502050405020303" pitchFamily="18" charset="0"/>
                        </a:rPr>
                        <a:t>24%</a:t>
                      </a:r>
                      <a:endParaRPr lang="en-US" sz="2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2028073"/>
                  </a:ext>
                </a:extLst>
              </a:tr>
              <a:tr h="346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HSIP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  $15.6B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34%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425975"/>
                  </a:ext>
                </a:extLst>
              </a:tr>
              <a:tr h="407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Carbon Reduction Program*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  $6.42B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Georgia" panose="02040502050405020303" pitchFamily="18" charset="0"/>
                        </a:rPr>
                        <a:t>n.a.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443309"/>
                  </a:ext>
                </a:extLst>
              </a:tr>
              <a:tr h="944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PROTECT Program*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    $7.3B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Georgia" panose="02040502050405020303" pitchFamily="18" charset="0"/>
                        </a:rPr>
                        <a:t>n.a.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1722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CMAQ*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$13.2B</a:t>
                      </a:r>
                      <a:endParaRPr lang="en-US" sz="2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4203935"/>
                  </a:ext>
                </a:extLst>
              </a:tr>
              <a:tr h="1837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National Freight Program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$7.15B</a:t>
                      </a:r>
                      <a:endParaRPr lang="en-US" sz="2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8140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STBGP Set-Aside (TAP)*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$7.2B</a:t>
                      </a:r>
                      <a:endParaRPr lang="en-US" sz="2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71%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12098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Metro. Planning (highway)*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$2.28B</a:t>
                      </a:r>
                      <a:endParaRPr lang="en-US" sz="2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32%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8601136"/>
                  </a:ext>
                </a:extLst>
              </a:tr>
              <a:tr h="69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Metro. Planning (transit)*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$0.8B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42%</a:t>
                      </a:r>
                      <a:endParaRPr lang="en-US" sz="2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4571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12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713603" y="983429"/>
            <a:ext cx="72194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7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364C542-7331-4B1A-97CC-7D66C1B0111C}"/>
              </a:ext>
            </a:extLst>
          </p:cNvPr>
          <p:cNvSpPr/>
          <p:nvPr/>
        </p:nvSpPr>
        <p:spPr>
          <a:xfrm>
            <a:off x="-16089" y="781537"/>
            <a:ext cx="893185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What’s In the Bill for Transportation?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Formula Funding vs. Discretionary Grants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Two significant new formula programs within reauthorization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Several additional new formula programs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Bridges, EV charging, transit state of good repair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Dozens of new discretionary programs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Plus many new pilot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Bill sections that impact MPOs/RTPOs: 42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New formula programs (in reauthorization):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New competitive grant programs (transportation): 11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New competitive pilot programs: 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Georgia" panose="02040502050405020303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400" dirty="0"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A9FC2C-47EE-41C4-9071-84C0209F0CF4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</p:spTree>
    <p:extLst>
      <p:ext uri="{BB962C8B-B14F-4D97-AF65-F5344CB8AC3E}">
        <p14:creationId xmlns:p14="http://schemas.microsoft.com/office/powerpoint/2010/main" val="3791536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pic>
        <p:nvPicPr>
          <p:cNvPr id="2049" name="Picture 1" descr="Table&#10;&#10;Description automatically generated">
            <a:extLst>
              <a:ext uri="{FF2B5EF4-FFF2-40B4-BE49-F238E27FC236}">
                <a16:creationId xmlns:a16="http://schemas.microsoft.com/office/drawing/2014/main" id="{00878B46-4581-4ADE-8969-EFD012229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513" y="203617"/>
            <a:ext cx="5856250" cy="6213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7E4F933B-CD3F-4AC2-9E2F-B6288930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22146" y="626688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Source: Eno Transportation Weekly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6C722C-F465-403A-9E38-5A068A316235}"/>
              </a:ext>
            </a:extLst>
          </p:cNvPr>
          <p:cNvSpPr/>
          <p:nvPr/>
        </p:nvSpPr>
        <p:spPr>
          <a:xfrm>
            <a:off x="6585003" y="5827702"/>
            <a:ext cx="1254230" cy="641655"/>
          </a:xfrm>
          <a:prstGeom prst="ellipse">
            <a:avLst/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F9B4EF-696E-44FA-87EC-903CE16AFF25}"/>
              </a:ext>
            </a:extLst>
          </p:cNvPr>
          <p:cNvSpPr txBox="1"/>
          <p:nvPr/>
        </p:nvSpPr>
        <p:spPr>
          <a:xfrm>
            <a:off x="7839233" y="5615833"/>
            <a:ext cx="5466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Georgia" panose="02040502050405020303" pitchFamily="18" charset="0"/>
              </a:rPr>
              <a:t>!</a:t>
            </a:r>
            <a:endParaRPr lang="en-US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208594" y="776637"/>
            <a:ext cx="8783006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Program policy changes</a:t>
            </a:r>
          </a:p>
          <a:p>
            <a:r>
              <a:rPr lang="en-US" sz="1900" b="1" dirty="0">
                <a:latin typeface="Georgia" panose="02040502050405020303" pitchFamily="18" charset="0"/>
              </a:rPr>
              <a:t>Surface Transportation Block Grant Program (STBGP)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Suballocation remains at 55%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Modifies the “population bands” within the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Expands project eligibility</a:t>
            </a:r>
          </a:p>
          <a:p>
            <a:r>
              <a:rPr lang="en-US" sz="1900" b="1" dirty="0">
                <a:latin typeface="Georgia" panose="02040502050405020303" pitchFamily="18" charset="0"/>
              </a:rPr>
              <a:t>Transportation Alternatives Program (TAP)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Funding is substantially increased; TAP funding level is now 10% of STBGP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TAP suballocation is increased to 59% (currently 50%)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States may allocate 100% of its funding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MPOs serving an urbanized population of 200,000 or fewer are now eligible</a:t>
            </a:r>
          </a:p>
          <a:p>
            <a:r>
              <a:rPr lang="en-US" sz="1900" b="1" dirty="0">
                <a:latin typeface="Georgia" panose="02040502050405020303" pitchFamily="18" charset="0"/>
              </a:rPr>
              <a:t>Metropolitan Planning (PL)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MPO housing requirements added in final Senate compromise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Requires consistency in planning data when more than one MPO within an urbanized area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States and MPOs may use social media and other web-based tools to encourage public participation and solicit public feedback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When first designating officials, MPO must consider “the equitable and proportional representation of the population of the metropolitan planning area”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900" dirty="0">
              <a:latin typeface="Georgia" panose="02040502050405020303" pitchFamily="18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0F20F2-793C-4E1A-AD91-33AA71DCBCD9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</p:spTree>
    <p:extLst>
      <p:ext uri="{BB962C8B-B14F-4D97-AF65-F5344CB8AC3E}">
        <p14:creationId xmlns:p14="http://schemas.microsoft.com/office/powerpoint/2010/main" val="3953463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37DAD3-E0EA-45C1-80F7-85A7DE0A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3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481952-2B5D-4A69-B3DC-2C9CB32ECED9}"/>
              </a:ext>
            </a:extLst>
          </p:cNvPr>
          <p:cNvSpPr/>
          <p:nvPr/>
        </p:nvSpPr>
        <p:spPr>
          <a:xfrm>
            <a:off x="0" y="6481177"/>
            <a:ext cx="9144000" cy="380651"/>
          </a:xfrm>
          <a:prstGeom prst="rect">
            <a:avLst/>
          </a:prstGeom>
          <a:solidFill>
            <a:srgbClr val="1E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9AB99-F274-4D9C-BA48-CEDA8B2461F1}"/>
              </a:ext>
            </a:extLst>
          </p:cNvPr>
          <p:cNvSpPr/>
          <p:nvPr/>
        </p:nvSpPr>
        <p:spPr>
          <a:xfrm>
            <a:off x="0" y="6428440"/>
            <a:ext cx="9144000" cy="52737"/>
          </a:xfrm>
          <a:prstGeom prst="rect">
            <a:avLst/>
          </a:prstGeom>
          <a:solidFill>
            <a:srgbClr val="43B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9F489-A184-469F-BB5B-EFE87D499EF9}"/>
              </a:ext>
            </a:extLst>
          </p:cNvPr>
          <p:cNvSpPr txBox="1"/>
          <p:nvPr/>
        </p:nvSpPr>
        <p:spPr>
          <a:xfrm>
            <a:off x="0" y="649299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75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National Association of Regional Councils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5C917A-4543-4C86-A8DB-0B0126610B0B}"/>
              </a:ext>
            </a:extLst>
          </p:cNvPr>
          <p:cNvSpPr txBox="1"/>
          <p:nvPr/>
        </p:nvSpPr>
        <p:spPr>
          <a:xfrm>
            <a:off x="208593" y="886175"/>
            <a:ext cx="844963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Georgia" panose="02040502050405020303" pitchFamily="18" charset="0"/>
              </a:rPr>
              <a:t>Congestion Mitigation and Air Quality (CMAQ)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New eligibilities (micromobility, heavy duty zero emission vehicles)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Funds can be used for operating assistance for public transportation projects, with no time limit in rural areas and in urbanized areas under 200K population</a:t>
            </a:r>
          </a:p>
          <a:p>
            <a:r>
              <a:rPr lang="en-US" sz="2000" b="1" dirty="0">
                <a:latin typeface="Georgia" panose="02040502050405020303" pitchFamily="18" charset="0"/>
              </a:rPr>
              <a:t>Increasing Safe and Accessible Transportation Options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States and MPOs must use at least 2.5% of their planning funds to carry out 1 or more activities “to increase safe and accessible options for multiple travel modes for people of all ages and abilities.”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Activities include: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Development of Complete Streets standards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Development of Complete Streets prioritization plan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Development of active transportation plans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  <a:ea typeface="Calibri" panose="020F0502020204030204" pitchFamily="34" charset="0"/>
              </a:rPr>
              <a:t>R</a:t>
            </a: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egional or megaregional planning to consider alternatives to new highway capacity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  <a:ea typeface="Calibri" panose="020F0502020204030204" pitchFamily="34" charset="0"/>
              </a:rPr>
              <a:t>D</a:t>
            </a: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evelopment of plans and policies to support transit-oriented development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C18026B-F3BF-44A4-8048-4C7DCD436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18" y="152257"/>
            <a:ext cx="1703651" cy="4770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9632A6-8A33-43F7-BCF2-4FBDAB3653FC}"/>
              </a:ext>
            </a:extLst>
          </p:cNvPr>
          <p:cNvSpPr txBox="1"/>
          <p:nvPr/>
        </p:nvSpPr>
        <p:spPr>
          <a:xfrm>
            <a:off x="465183" y="145990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Infrastructure Investment and Jobs Act</a:t>
            </a:r>
          </a:p>
        </p:txBody>
      </p:sp>
    </p:spTree>
    <p:extLst>
      <p:ext uri="{BB962C8B-B14F-4D97-AF65-F5344CB8AC3E}">
        <p14:creationId xmlns:p14="http://schemas.microsoft.com/office/powerpoint/2010/main" val="4066610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28995</TotalTime>
  <Words>1824</Words>
  <Application>Microsoft Office PowerPoint</Application>
  <PresentationFormat>On-screen Show (4:3)</PresentationFormat>
  <Paragraphs>242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Georgia</vt:lpstr>
      <vt:lpstr>Proxima Nova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Erich Zimmermann</dc:creator>
  <cp:lastModifiedBy>Bogacz, Gerry (DOT)</cp:lastModifiedBy>
  <cp:revision>101</cp:revision>
  <dcterms:created xsi:type="dcterms:W3CDTF">2018-02-09T16:52:16Z</dcterms:created>
  <dcterms:modified xsi:type="dcterms:W3CDTF">2021-12-03T03:59:01Z</dcterms:modified>
</cp:coreProperties>
</file>