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404" r:id="rId2"/>
    <p:sldId id="396" r:id="rId3"/>
    <p:sldId id="932" r:id="rId4"/>
    <p:sldId id="4303" r:id="rId5"/>
    <p:sldId id="934" r:id="rId6"/>
    <p:sldId id="4304" r:id="rId7"/>
    <p:sldId id="4298" r:id="rId8"/>
    <p:sldId id="4299" r:id="rId9"/>
    <p:sldId id="399" r:id="rId10"/>
    <p:sldId id="4305" r:id="rId11"/>
    <p:sldId id="4306" r:id="rId12"/>
    <p:sldId id="406" r:id="rId13"/>
    <p:sldId id="4307" r:id="rId14"/>
    <p:sldId id="453" r:id="rId15"/>
    <p:sldId id="431" r:id="rId16"/>
    <p:sldId id="4308" r:id="rId17"/>
    <p:sldId id="4309" r:id="rId18"/>
    <p:sldId id="4310" r:id="rId19"/>
    <p:sldId id="414" r:id="rId20"/>
    <p:sldId id="391" r:id="rId21"/>
    <p:sldId id="392" r:id="rId22"/>
    <p:sldId id="417"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E6D0B"/>
    <a:srgbClr val="71AD47"/>
    <a:srgbClr val="FEC002"/>
    <a:srgbClr val="EE6D0A"/>
    <a:srgbClr val="8D5349"/>
    <a:srgbClr val="49DEDD"/>
    <a:srgbClr val="792994"/>
    <a:srgbClr val="E377C2"/>
    <a:srgbClr val="426E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47"/>
    <p:restoredTop sz="85714"/>
  </p:normalViewPr>
  <p:slideViewPr>
    <p:cSldViewPr snapToGrid="0" snapToObjects="1">
      <p:cViewPr varScale="1">
        <p:scale>
          <a:sx n="109" d="100"/>
          <a:sy n="109" d="100"/>
        </p:scale>
        <p:origin x="3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dj2\Dropbox%20(Princeton)\Princeton\REPEAT%20-%20US%20Policy%20Evaluation%20Project\Senate%20IRA%20Preliminary%20Analysis\REPEAT_total_GHGs_22_07_3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qingyuxu\Documents\pjmplot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oleObject" Target="file:///\\Users\jdj2\Dropbox%20(Princeton)\Princeton\REPEAT%20-%20US%20Policy%20Evaluation%20Project\2022%20Refresh\raw%20data\vehicle_sal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Users\jdj2\Dropbox%20(Princeton)\Princeton\REPEAT%20-%20US%20Policy%20Evaluation%20Project\2022%20Refresh\raw%20data\vehicle_sales.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Users\jdj2\Dropbox%20(Princeton)\Princeton\REPEAT%20-%20US%20Policy%20Evaluation%20Project\Fossil%20exports\oil_high_exports_20220801.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jdj2\Dropbox%20(Princeton)\Princeton\REPEAT%20-%20US%20Policy%20Evaluation%20Project\Fossil%20exports\ng_high_exports_20220801.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jdj2\Dropbox%20(Princeton)\Princeton\REPEAT%20-%20US%20Policy%20Evaluation%20Project\Senate%20IRA%20Preliminary%20Analysis\Raw%20Data\Mortaliti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jdj2\Dropbox%20(Princeton)\Princeton\REPEAT%20-%20US%20Policy%20Evaluation%20Project\Senate%20IRA%20Preliminary%20Analysis\Raw%20Data\Mortalitie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Users\jdj2\Dropbox%20(Princeton)\Princeton\REPEAT%20-%20US%20Policy%20Evaluation%20Project\2022%20Refresh\raw%20data\elec_gen_detailed_2023030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dj2\Dropbox%20(Princeton)\Princeton\REPEAT%20-%20US%20Policy%20Evaluation%20Project\2022%20Refresh\Historical%20vs%20Modeled%20Capacity%20Additi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oleObject" Target="file:///\\Users\jdj2\Dropbox%20(Princeton)\Princeton\REPEAT%20-%20US%20Policy%20Evaluation%20Project\Senate%20IRA%20July%202022\REPEAT_total_GHGs_22_07_3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sers\jdj2\Dropbox%20(Princeton)\Princeton\REPEAT%20-%20US%20Policy%20Evaluation%20Project\Senate%20IRA%20July%202022\REPEAT_total_GHGs_22_07_31.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Users\jdj2\Dropbox%20(Princeton)\Princeton\REPEAT%20-%20US%20Policy%20Evaluation%20Project\Senate%20IRA%20July%202022\REPEAT_total_GHGs_22_07_31.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Users\qingyuxu\Documents\pjmplot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7171561427408E-2"/>
          <c:y val="2.4833264263019753E-2"/>
          <c:w val="0.91250358621326277"/>
          <c:h val="0.91493866556154169"/>
        </c:manualLayout>
      </c:layout>
      <c:scatterChart>
        <c:scatterStyle val="lineMarker"/>
        <c:varyColors val="0"/>
        <c:ser>
          <c:idx val="0"/>
          <c:order val="0"/>
          <c:tx>
            <c:strRef>
              <c:f>'Net GHG Charts'!$A$3</c:f>
              <c:strCache>
                <c:ptCount val="1"/>
                <c:pt idx="0">
                  <c:v>Historical net emissions (EPA)</c:v>
                </c:pt>
              </c:strCache>
            </c:strRef>
          </c:tx>
          <c:spPr>
            <a:ln w="28575" cap="rnd">
              <a:solidFill>
                <a:schemeClr val="tx1"/>
              </a:solidFill>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pt idx="39" formatCode="General">
                  <c:v>2050</c:v>
                </c:pt>
              </c:numCache>
            </c:numRef>
          </c:xVal>
          <c:yVal>
            <c:numRef>
              <c:f>'Net GHG Charts'!$B$3:$AO$3</c:f>
              <c:numCache>
                <c:formatCode>0</c:formatCode>
                <c:ptCount val="40"/>
                <c:pt idx="0">
                  <c:v>5592.8</c:v>
                </c:pt>
                <c:pt idx="1">
                  <c:v>5513</c:v>
                </c:pt>
                <c:pt idx="2">
                  <c:v>5634.8</c:v>
                </c:pt>
                <c:pt idx="3">
                  <c:v>5769.2</c:v>
                </c:pt>
                <c:pt idx="4">
                  <c:v>5843.3</c:v>
                </c:pt>
                <c:pt idx="5">
                  <c:v>5953.6</c:v>
                </c:pt>
                <c:pt idx="6">
                  <c:v>6138.8</c:v>
                </c:pt>
                <c:pt idx="7">
                  <c:v>6212.8</c:v>
                </c:pt>
                <c:pt idx="8">
                  <c:v>6259.6</c:v>
                </c:pt>
                <c:pt idx="9">
                  <c:v>6310.1</c:v>
                </c:pt>
                <c:pt idx="10">
                  <c:v>6502.4</c:v>
                </c:pt>
                <c:pt idx="11">
                  <c:v>6390.4</c:v>
                </c:pt>
                <c:pt idx="12">
                  <c:v>6468.6</c:v>
                </c:pt>
                <c:pt idx="13">
                  <c:v>6493</c:v>
                </c:pt>
                <c:pt idx="14">
                  <c:v>6699</c:v>
                </c:pt>
                <c:pt idx="15">
                  <c:v>6645</c:v>
                </c:pt>
                <c:pt idx="16">
                  <c:v>6543.6</c:v>
                </c:pt>
                <c:pt idx="17">
                  <c:v>6687.4</c:v>
                </c:pt>
                <c:pt idx="18">
                  <c:v>6474.2</c:v>
                </c:pt>
                <c:pt idx="19">
                  <c:v>6052.8</c:v>
                </c:pt>
                <c:pt idx="20">
                  <c:v>6246.4</c:v>
                </c:pt>
                <c:pt idx="21">
                  <c:v>6044.4</c:v>
                </c:pt>
                <c:pt idx="22">
                  <c:v>5806.6</c:v>
                </c:pt>
                <c:pt idx="23">
                  <c:v>6017.1</c:v>
                </c:pt>
                <c:pt idx="24">
                  <c:v>6062</c:v>
                </c:pt>
                <c:pt idx="25">
                  <c:v>5988.9</c:v>
                </c:pt>
                <c:pt idx="26">
                  <c:v>5711.2</c:v>
                </c:pt>
                <c:pt idx="27">
                  <c:v>5719.8</c:v>
                </c:pt>
                <c:pt idx="28">
                  <c:v>5918.2</c:v>
                </c:pt>
                <c:pt idx="29">
                  <c:v>5841.2</c:v>
                </c:pt>
                <c:pt idx="30">
                  <c:v>5222.3999999999996</c:v>
                </c:pt>
                <c:pt idx="31">
                  <c:v>5572.3007999999991</c:v>
                </c:pt>
              </c:numCache>
            </c:numRef>
          </c:yVal>
          <c:smooth val="0"/>
          <c:extLst>
            <c:ext xmlns:c16="http://schemas.microsoft.com/office/drawing/2014/chart" uri="{C3380CC4-5D6E-409C-BE32-E72D297353CC}">
              <c16:uniqueId val="{00000000-86EC-EB4D-8998-48753AE98E29}"/>
            </c:ext>
          </c:extLst>
        </c:ser>
        <c:ser>
          <c:idx val="5"/>
          <c:order val="1"/>
          <c:tx>
            <c:strRef>
              <c:f>'Net GHG Charts'!$A$8</c:f>
              <c:strCache>
                <c:ptCount val="1"/>
                <c:pt idx="0">
                  <c:v> Net-Zero Pathway </c:v>
                </c:pt>
              </c:strCache>
            </c:strRef>
          </c:tx>
          <c:spPr>
            <a:ln w="38100" cap="rnd">
              <a:solidFill>
                <a:srgbClr val="00B0F0"/>
              </a:solidFill>
              <a:prstDash val="sysDot"/>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pt idx="39" formatCode="General">
                  <c:v>2050</c:v>
                </c:pt>
              </c:numCache>
            </c:numRef>
          </c:xVal>
          <c:yVal>
            <c:numRef>
              <c:f>'Net GHG Charts'!$B$8:$AO$8</c:f>
              <c:numCache>
                <c:formatCode>General</c:formatCode>
                <c:ptCount val="40"/>
                <c:pt idx="31" formatCode="0">
                  <c:v>5572.3007999999991</c:v>
                </c:pt>
                <c:pt idx="32" formatCode="0">
                  <c:v>5241</c:v>
                </c:pt>
                <c:pt idx="33" formatCode="0">
                  <c:v>4828.875</c:v>
                </c:pt>
                <c:pt idx="34" formatCode="0">
                  <c:v>4326.75</c:v>
                </c:pt>
                <c:pt idx="35" formatCode="0">
                  <c:v>3824.625</c:v>
                </c:pt>
                <c:pt idx="36" formatCode="0">
                  <c:v>3322.5</c:v>
                </c:pt>
                <c:pt idx="37" formatCode="0">
                  <c:v>3002</c:v>
                </c:pt>
                <c:pt idx="38" formatCode="0">
                  <c:v>2370</c:v>
                </c:pt>
                <c:pt idx="39" formatCode="#,##0">
                  <c:v>0</c:v>
                </c:pt>
              </c:numCache>
            </c:numRef>
          </c:yVal>
          <c:smooth val="0"/>
          <c:extLst>
            <c:ext xmlns:c16="http://schemas.microsoft.com/office/drawing/2014/chart" uri="{C3380CC4-5D6E-409C-BE32-E72D297353CC}">
              <c16:uniqueId val="{00000003-86EC-EB4D-8998-48753AE98E29}"/>
            </c:ext>
          </c:extLst>
        </c:ser>
        <c:dLbls>
          <c:showLegendKey val="0"/>
          <c:showVal val="0"/>
          <c:showCatName val="0"/>
          <c:showSerName val="0"/>
          <c:showPercent val="0"/>
          <c:showBubbleSize val="0"/>
        </c:dLbls>
        <c:axId val="1404021392"/>
        <c:axId val="1404023040"/>
      </c:scatterChart>
      <c:valAx>
        <c:axId val="1404021392"/>
        <c:scaling>
          <c:orientation val="minMax"/>
          <c:max val="2050"/>
          <c:min val="2005"/>
        </c:scaling>
        <c:delete val="0"/>
        <c:axPos val="b"/>
        <c:numFmt formatCode="@" sourceLinked="0"/>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04023040"/>
        <c:crosses val="autoZero"/>
        <c:crossBetween val="midCat"/>
      </c:valAx>
      <c:valAx>
        <c:axId val="1404023040"/>
        <c:scaling>
          <c:orientation val="minMax"/>
          <c:max val="7000"/>
          <c:min val="0"/>
        </c:scaling>
        <c:delete val="0"/>
        <c:axPos val="l"/>
        <c:numFmt formatCode="0" sourceLinked="1"/>
        <c:majorTickMark val="in"/>
        <c:minorTickMark val="in"/>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04021392"/>
        <c:crosses val="autoZero"/>
        <c:crossBetween val="midCat"/>
        <c:majorUnit val="1000"/>
        <c:minorUnit val="500"/>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2225" cap="flat" cmpd="sng" algn="ctr">
      <a:noFill/>
      <a:round/>
    </a:ln>
    <a:effectLst/>
  </c:spPr>
  <c:txPr>
    <a:bodyPr/>
    <a:lstStyle/>
    <a:p>
      <a:pPr>
        <a:defRPr sz="1400">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[pjmplots.xlsx]ex_emissioncapces!PivotTable4</c:name>
    <c:fmtId val="-1"/>
  </c:pivotSource>
  <c:chart>
    <c:autoTitleDeleted val="1"/>
    <c:pivotFmts>
      <c:pivotFmt>
        <c:idx val="0"/>
        <c:spPr>
          <a:solidFill>
            <a:schemeClr val="accent1"/>
          </a:solidFill>
          <a:ln w="28575" cap="rnd">
            <a:noFill/>
            <a:round/>
          </a:ln>
          <a:effectLst/>
        </c:spPr>
        <c:marker>
          <c:symbol val="triang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noFill/>
            <a:round/>
          </a:ln>
          <a:effectLst/>
        </c:spPr>
        <c:marker>
          <c:symbol val="triang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noFill/>
            <a:round/>
          </a:ln>
          <a:effectLst/>
        </c:spPr>
        <c:marker>
          <c:symbol val="triang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noFill/>
            <a:round/>
          </a:ln>
          <a:effectLst/>
        </c:spPr>
        <c:marker>
          <c:symbol val="squar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noFill/>
            <a:round/>
          </a:ln>
          <a:effectLst/>
        </c:spPr>
        <c:marker>
          <c:symbol val="squar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noFill/>
            <a:round/>
          </a:ln>
          <a:effectLst/>
        </c:spPr>
        <c:marker>
          <c:symbol val="squar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circ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no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no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squar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noFill/>
            <a:round/>
          </a:ln>
          <a:effectLst/>
        </c:spPr>
        <c:marker>
          <c:symbol val="squar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noFill/>
            <a:round/>
          </a:ln>
          <a:effectLst/>
        </c:spPr>
        <c:marker>
          <c:symbol val="squar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no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no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noFill/>
            <a:round/>
          </a:ln>
          <a:effectLst/>
        </c:spPr>
        <c:marker>
          <c:symbol val="circ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noFill/>
            <a:round/>
          </a:ln>
          <a:effectLst/>
        </c:spPr>
        <c:marker>
          <c:symbol val="triang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triang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noFill/>
            <a:round/>
          </a:ln>
          <a:effectLst/>
        </c:spPr>
        <c:marker>
          <c:symbol val="triang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5400" cap="rnd">
            <a:noFill/>
            <a:round/>
          </a:ln>
          <a:effectLst/>
        </c:spPr>
        <c:marker>
          <c:symbol val="squar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5400" cap="rnd">
            <a:noFill/>
            <a:round/>
          </a:ln>
          <a:effectLst/>
        </c:spPr>
        <c:marker>
          <c:symbol val="squar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5400" cap="rnd">
            <a:noFill/>
            <a:round/>
          </a:ln>
          <a:effectLst/>
        </c:spPr>
        <c:marker>
          <c:symbol val="squar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5400" cap="rnd">
            <a:no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5400" cap="rnd">
            <a:no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5400" cap="rnd">
            <a:noFill/>
            <a:round/>
          </a:ln>
          <a:effectLst/>
        </c:spPr>
        <c:marker>
          <c:symbol val="circ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5400" cap="rnd">
            <a:noFill/>
            <a:round/>
          </a:ln>
          <a:effectLst/>
        </c:spPr>
        <c:marker>
          <c:symbol val="triang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5400" cap="rnd">
            <a:noFill/>
            <a:round/>
          </a:ln>
          <a:effectLst/>
        </c:spPr>
        <c:marker>
          <c:symbol val="triang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5400" cap="rnd">
            <a:noFill/>
            <a:round/>
          </a:ln>
          <a:effectLst/>
        </c:spPr>
        <c:marker>
          <c:symbol val="triang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pPr>
            <a:solidFill>
              <a:srgbClr val="FF0000"/>
            </a:solidFill>
            <a:ln w="9525">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rgbClr val="00B050"/>
            </a:solidFill>
            <a:round/>
          </a:ln>
          <a:effectLst/>
        </c:spPr>
        <c:marker>
          <c:symbol val="circ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rgbClr val="FF0000"/>
            </a:solidFill>
            <a:round/>
          </a:ln>
          <a:effectLst/>
        </c:spPr>
        <c:marker>
          <c:symbol val="circle"/>
          <c:size val="5"/>
          <c:spPr>
            <a:solidFill>
              <a:srgbClr val="FF0000"/>
            </a:solidFill>
            <a:ln w="9525">
              <a:solidFill>
                <a:srgbClr val="FF0000"/>
              </a:solidFill>
            </a:ln>
            <a:effectLst/>
          </c:spPr>
        </c:marker>
      </c:pivotFmt>
      <c:pivotFmt>
        <c:idx val="37"/>
        <c:spPr>
          <a:solidFill>
            <a:schemeClr val="accent1"/>
          </a:solidFill>
          <a:ln w="28575" cap="rnd">
            <a:solidFill>
              <a:schemeClr val="accent4"/>
            </a:solidFill>
            <a:round/>
          </a:ln>
          <a:effectLst/>
        </c:spPr>
        <c:marker>
          <c:symbol val="circle"/>
          <c:size val="5"/>
          <c:spPr>
            <a:solidFill>
              <a:schemeClr val="accent2"/>
            </a:solidFill>
            <a:ln w="9525">
              <a:solidFill>
                <a:schemeClr val="accent2"/>
              </a:solidFill>
            </a:ln>
            <a:effectLst/>
          </c:spPr>
        </c:marker>
      </c:pivotFmt>
      <c:pivotFmt>
        <c:idx val="38"/>
        <c:spPr>
          <a:solidFill>
            <a:schemeClr val="accent1"/>
          </a:solidFill>
          <a:ln w="28575" cap="rnd">
            <a:solidFill>
              <a:schemeClr val="accent4"/>
            </a:solidFill>
            <a:round/>
          </a:ln>
          <a:effectLst/>
        </c:spPr>
        <c:marker>
          <c:symbol val="circle"/>
          <c:size val="5"/>
          <c:spPr>
            <a:solidFill>
              <a:schemeClr val="accent2"/>
            </a:solidFill>
            <a:ln w="9525">
              <a:solidFill>
                <a:schemeClr val="accent2"/>
              </a:solidFill>
            </a:ln>
            <a:effectLst/>
          </c:spPr>
        </c:marker>
      </c:pivotFmt>
      <c:pivotFmt>
        <c:idx val="39"/>
        <c:spPr>
          <a:solidFill>
            <a:schemeClr val="accent1"/>
          </a:solidFill>
          <a:ln w="28575" cap="rnd">
            <a:solidFill>
              <a:srgbClr val="FF0000"/>
            </a:solidFill>
            <a:round/>
          </a:ln>
          <a:effectLst/>
        </c:spPr>
        <c:marker>
          <c:symbol val="circle"/>
          <c:size val="5"/>
          <c:spPr>
            <a:solidFill>
              <a:srgbClr val="FF0000"/>
            </a:solidFill>
            <a:ln w="9525">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rgbClr val="00B050"/>
            </a:solidFill>
            <a:round/>
          </a:ln>
          <a:effectLst/>
        </c:spPr>
        <c:marker>
          <c:symbol val="circ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4"/>
            </a:solidFill>
            <a:round/>
          </a:ln>
          <a:effectLst/>
        </c:spPr>
        <c:marker>
          <c:symbol val="circle"/>
          <c:size val="5"/>
          <c:spPr>
            <a:solidFill>
              <a:srgbClr val="FFC000"/>
            </a:solidFill>
            <a:ln w="9525">
              <a:solidFill>
                <a:srgbClr val="FFC000"/>
              </a:solidFill>
            </a:ln>
            <a:effectLst/>
          </c:spPr>
        </c:marker>
      </c:pivotFmt>
      <c:pivotFmt>
        <c:idx val="44"/>
        <c:spPr>
          <a:solidFill>
            <a:schemeClr val="accent1"/>
          </a:solidFill>
          <a:ln w="28575" cap="rnd">
            <a:solidFill>
              <a:schemeClr val="accent4"/>
            </a:solidFill>
            <a:round/>
          </a:ln>
          <a:effectLst/>
        </c:spPr>
        <c:marker>
          <c:symbol val="circle"/>
          <c:size val="5"/>
          <c:spPr>
            <a:solidFill>
              <a:srgbClr val="FFC000"/>
            </a:solidFill>
            <a:ln w="9525">
              <a:solidFill>
                <a:srgbClr val="FFC000"/>
              </a:solidFill>
            </a:ln>
            <a:effectLst/>
          </c:spPr>
        </c:marker>
      </c:pivotFmt>
      <c:pivotFmt>
        <c:idx val="45"/>
        <c:spPr>
          <a:solidFill>
            <a:schemeClr val="accent1"/>
          </a:solidFill>
          <a:ln w="28575" cap="rnd">
            <a:solidFill>
              <a:srgbClr val="FF0000"/>
            </a:solidFill>
            <a:round/>
          </a:ln>
          <a:effectLst/>
        </c:spPr>
        <c:marker>
          <c:symbol val="circle"/>
          <c:size val="5"/>
          <c:spPr>
            <a:solidFill>
              <a:srgbClr val="FF0000"/>
            </a:solidFill>
            <a:ln w="9525">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rgbClr val="00B050"/>
            </a:solidFill>
            <a:round/>
          </a:ln>
          <a:effectLst/>
        </c:spPr>
        <c:marker>
          <c:symbol val="circ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4"/>
            </a:solidFill>
            <a:round/>
          </a:ln>
          <a:effectLst/>
        </c:spPr>
        <c:marker>
          <c:symbol val="circle"/>
          <c:size val="5"/>
          <c:spPr>
            <a:solidFill>
              <a:srgbClr val="FFC000"/>
            </a:solidFill>
            <a:ln w="9525">
              <a:solidFill>
                <a:srgbClr val="FFC000"/>
              </a:solidFill>
            </a:ln>
            <a:effectLst/>
          </c:spPr>
        </c:marker>
      </c:pivotFmt>
      <c:pivotFmt>
        <c:idx val="50"/>
        <c:spPr>
          <a:solidFill>
            <a:schemeClr val="accent1"/>
          </a:solidFill>
          <a:ln w="28575" cap="rnd">
            <a:solidFill>
              <a:schemeClr val="accent4"/>
            </a:solidFill>
            <a:round/>
          </a:ln>
          <a:effectLst/>
        </c:spPr>
        <c:marker>
          <c:symbol val="circle"/>
          <c:size val="5"/>
          <c:spPr>
            <a:solidFill>
              <a:srgbClr val="FFC000"/>
            </a:solidFill>
            <a:ln w="9525">
              <a:solidFill>
                <a:srgbClr val="FFC000"/>
              </a:solidFill>
            </a:ln>
            <a:effectLst/>
          </c:spPr>
        </c:marker>
      </c:pivotFmt>
    </c:pivotFmts>
    <c:plotArea>
      <c:layout>
        <c:manualLayout>
          <c:layoutTarget val="inner"/>
          <c:xMode val="edge"/>
          <c:yMode val="edge"/>
          <c:x val="0.11494384683418328"/>
          <c:y val="3.1361421360610875E-2"/>
          <c:w val="0.76244847713864683"/>
          <c:h val="0.86702498504259773"/>
        </c:manualLayout>
      </c:layout>
      <c:lineChart>
        <c:grouping val="standard"/>
        <c:varyColors val="0"/>
        <c:ser>
          <c:idx val="0"/>
          <c:order val="0"/>
          <c:tx>
            <c:strRef>
              <c:f>ex_emissioncapces!$B$3:$B$4</c:f>
              <c:strCache>
                <c:ptCount val="1"/>
                <c:pt idx="0">
                  <c:v>No IRA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layout>
                <c:manualLayout>
                  <c:x val="-9.4430689158512923E-2"/>
                  <c:y val="-9.2401596631483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4B-3D4E-832E-3B159EA05EDD}"/>
                </c:ext>
              </c:extLst>
            </c:dLbl>
            <c:dLbl>
              <c:idx val="1"/>
              <c:layout>
                <c:manualLayout>
                  <c:x val="-2.5455037203829554E-2"/>
                  <c:y val="-4.8459618668471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4B-3D4E-832E-3B159EA05EDD}"/>
                </c:ext>
              </c:extLst>
            </c:dLbl>
            <c:dLbl>
              <c:idx val="2"/>
              <c:layout>
                <c:manualLayout>
                  <c:x val="8.169934640522876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4B-3D4E-832E-3B159EA05ED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ex_emissioncapces!$A$5:$A$7</c:f>
              <c:strCache>
                <c:ptCount val="3"/>
                <c:pt idx="0">
                  <c:v>2025</c:v>
                </c:pt>
                <c:pt idx="1">
                  <c:v>2030</c:v>
                </c:pt>
                <c:pt idx="2">
                  <c:v>2035</c:v>
                </c:pt>
              </c:strCache>
            </c:strRef>
          </c:cat>
          <c:val>
            <c:numRef>
              <c:f>ex_emissioncapces!$B$5:$B$7</c:f>
              <c:numCache>
                <c:formatCode>#,##0</c:formatCode>
                <c:ptCount val="3"/>
                <c:pt idx="0">
                  <c:v>390.979297933422</c:v>
                </c:pt>
                <c:pt idx="1">
                  <c:v>360.48937912608801</c:v>
                </c:pt>
                <c:pt idx="2">
                  <c:v>366.50345694506098</c:v>
                </c:pt>
              </c:numCache>
            </c:numRef>
          </c:val>
          <c:smooth val="0"/>
          <c:extLst>
            <c:ext xmlns:c16="http://schemas.microsoft.com/office/drawing/2014/chart" uri="{C3380CC4-5D6E-409C-BE32-E72D297353CC}">
              <c16:uniqueId val="{00000003-A14B-3D4E-832E-3B159EA05EDD}"/>
            </c:ext>
          </c:extLst>
        </c:ser>
        <c:ser>
          <c:idx val="1"/>
          <c:order val="1"/>
          <c:tx>
            <c:strRef>
              <c:f>ex_emissioncapces!$C$3:$C$4</c:f>
              <c:strCache>
                <c:ptCount val="1"/>
                <c:pt idx="0">
                  <c:v>IRA and 85% CES by 2035</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0"/>
              <c:layout>
                <c:manualLayout>
                  <c:x val="-9.3994586001003702E-2"/>
                  <c:y val="2.8298351751236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4B-3D4E-832E-3B159EA05EDD}"/>
                </c:ext>
              </c:extLst>
            </c:dLbl>
            <c:dLbl>
              <c:idx val="1"/>
              <c:layout>
                <c:manualLayout>
                  <c:x val="2.9339702104337895E-3"/>
                  <c:y val="-1.911193769465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4B-3D4E-832E-3B159EA05EDD}"/>
                </c:ext>
              </c:extLst>
            </c:dLbl>
            <c:dLbl>
              <c:idx val="2"/>
              <c:layout>
                <c:manualLayout>
                  <c:x val="1.6339869281045753E-2"/>
                  <c:y val="-7.9570840050124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4B-3D4E-832E-3B159EA05ED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ex_emissioncapces!$A$5:$A$7</c:f>
              <c:strCache>
                <c:ptCount val="3"/>
                <c:pt idx="0">
                  <c:v>2025</c:v>
                </c:pt>
                <c:pt idx="1">
                  <c:v>2030</c:v>
                </c:pt>
                <c:pt idx="2">
                  <c:v>2035</c:v>
                </c:pt>
              </c:strCache>
            </c:strRef>
          </c:cat>
          <c:val>
            <c:numRef>
              <c:f>ex_emissioncapces!$C$5:$C$7</c:f>
              <c:numCache>
                <c:formatCode>#,##0</c:formatCode>
                <c:ptCount val="3"/>
                <c:pt idx="0">
                  <c:v>299.56869420021201</c:v>
                </c:pt>
                <c:pt idx="1">
                  <c:v>159.40904915793899</c:v>
                </c:pt>
                <c:pt idx="2">
                  <c:v>67.047763675424605</c:v>
                </c:pt>
              </c:numCache>
            </c:numRef>
          </c:val>
          <c:smooth val="0"/>
          <c:extLst>
            <c:ext xmlns:c16="http://schemas.microsoft.com/office/drawing/2014/chart" uri="{C3380CC4-5D6E-409C-BE32-E72D297353CC}">
              <c16:uniqueId val="{00000007-A14B-3D4E-832E-3B159EA05EDD}"/>
            </c:ext>
          </c:extLst>
        </c:ser>
        <c:ser>
          <c:idx val="2"/>
          <c:order val="2"/>
          <c:tx>
            <c:strRef>
              <c:f>ex_emissioncapces!$D$3:$D$4</c:f>
              <c:strCache>
                <c:ptCount val="1"/>
                <c:pt idx="0">
                  <c:v>IRA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9.3994586001003702E-2"/>
                  <c:y val="-1.7430990103713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4B-3D4E-832E-3B159EA05EDD}"/>
                </c:ext>
              </c:extLst>
            </c:dLbl>
            <c:dLbl>
              <c:idx val="1"/>
              <c:layout>
                <c:manualLayout>
                  <c:x val="5.0915510831904629E-3"/>
                  <c:y val="1.141083722111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4B-3D4E-832E-3B159EA05EDD}"/>
                </c:ext>
              </c:extLst>
            </c:dLbl>
            <c:dLbl>
              <c:idx val="2"/>
              <c:layout>
                <c:manualLayout>
                  <c:x val="8.1699346405228763E-3"/>
                  <c:y val="3.978542002506247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4B-3D4E-832E-3B159EA05ED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ex_emissioncapces!$A$5:$A$7</c:f>
              <c:strCache>
                <c:ptCount val="3"/>
                <c:pt idx="0">
                  <c:v>2025</c:v>
                </c:pt>
                <c:pt idx="1">
                  <c:v>2030</c:v>
                </c:pt>
                <c:pt idx="2">
                  <c:v>2035</c:v>
                </c:pt>
              </c:strCache>
            </c:strRef>
          </c:cat>
          <c:val>
            <c:numRef>
              <c:f>ex_emissioncapces!$D$5:$D$7</c:f>
              <c:numCache>
                <c:formatCode>#,##0</c:formatCode>
                <c:ptCount val="3"/>
                <c:pt idx="0">
                  <c:v>333.83971843681297</c:v>
                </c:pt>
                <c:pt idx="1">
                  <c:v>203.23975746469301</c:v>
                </c:pt>
                <c:pt idx="2">
                  <c:v>263.335704141375</c:v>
                </c:pt>
              </c:numCache>
            </c:numRef>
          </c:val>
          <c:smooth val="0"/>
          <c:extLst>
            <c:ext xmlns:c16="http://schemas.microsoft.com/office/drawing/2014/chart" uri="{C3380CC4-5D6E-409C-BE32-E72D297353CC}">
              <c16:uniqueId val="{0000000B-A14B-3D4E-832E-3B159EA05EDD}"/>
            </c:ext>
          </c:extLst>
        </c:ser>
        <c:ser>
          <c:idx val="3"/>
          <c:order val="3"/>
          <c:tx>
            <c:strRef>
              <c:f>ex_emissioncapces!$E$3:$E$4</c:f>
              <c:strCache>
                <c:ptCount val="1"/>
                <c:pt idx="0">
                  <c:v>IRA and Cap-and-Trade (5% of 2005 by 2035)</c:v>
                </c:pt>
              </c:strCache>
            </c:strRef>
          </c:tx>
          <c:spPr>
            <a:ln w="28575" cap="rnd">
              <a:solidFill>
                <a:schemeClr val="accent4"/>
              </a:solidFill>
              <a:round/>
            </a:ln>
            <a:effectLst/>
          </c:spPr>
          <c:marker>
            <c:symbol val="circle"/>
            <c:size val="5"/>
            <c:spPr>
              <a:solidFill>
                <a:srgbClr val="FFC000"/>
              </a:solidFill>
              <a:ln w="9525">
                <a:solidFill>
                  <a:srgbClr val="FFC000"/>
                </a:solidFill>
              </a:ln>
              <a:effectLst/>
            </c:spPr>
          </c:marker>
          <c:dPt>
            <c:idx val="1"/>
            <c:marker>
              <c:symbol val="circle"/>
              <c:size val="5"/>
              <c:spPr>
                <a:solidFill>
                  <a:srgbClr val="FFC000"/>
                </a:solidFill>
                <a:ln w="9525">
                  <a:solidFill>
                    <a:srgbClr val="FFC000"/>
                  </a:solidFill>
                </a:ln>
                <a:effectLst/>
              </c:spPr>
            </c:marker>
            <c:bubble3D val="0"/>
            <c:extLst>
              <c:ext xmlns:c16="http://schemas.microsoft.com/office/drawing/2014/chart" uri="{C3380CC4-5D6E-409C-BE32-E72D297353CC}">
                <c16:uniqueId val="{0000000C-A14B-3D4E-832E-3B159EA05EDD}"/>
              </c:ext>
            </c:extLst>
          </c:dPt>
          <c:dPt>
            <c:idx val="2"/>
            <c:marker>
              <c:symbol val="circle"/>
              <c:size val="5"/>
              <c:spPr>
                <a:solidFill>
                  <a:srgbClr val="FFC000"/>
                </a:solidFill>
                <a:ln w="9525">
                  <a:solidFill>
                    <a:srgbClr val="FFC000"/>
                  </a:solidFill>
                </a:ln>
                <a:effectLst/>
              </c:spPr>
            </c:marker>
            <c:bubble3D val="0"/>
            <c:extLst>
              <c:ext xmlns:c16="http://schemas.microsoft.com/office/drawing/2014/chart" uri="{C3380CC4-5D6E-409C-BE32-E72D297353CC}">
                <c16:uniqueId val="{0000000D-A14B-3D4E-832E-3B159EA05EDD}"/>
              </c:ext>
            </c:extLst>
          </c:dPt>
          <c:dLbls>
            <c:dLbl>
              <c:idx val="0"/>
              <c:layout>
                <c:manualLayout>
                  <c:x val="-9.4866452539506665E-2"/>
                  <c:y val="1.5644056176627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14B-3D4E-832E-3B159EA05EDD}"/>
                </c:ext>
              </c:extLst>
            </c:dLbl>
            <c:dLbl>
              <c:idx val="1"/>
              <c:layout>
                <c:manualLayout>
                  <c:x val="-2.6522954791715375E-2"/>
                  <c:y val="-3.3675492196890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4B-3D4E-832E-3B159EA05EDD}"/>
                </c:ext>
              </c:extLst>
            </c:dLbl>
            <c:dLbl>
              <c:idx val="2"/>
              <c:layout>
                <c:manualLayout>
                  <c:x val="1.6339869281045753E-2"/>
                  <c:y val="-7.9570840050124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14B-3D4E-832E-3B159EA05ED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ex_emissioncapces!$A$5:$A$7</c:f>
              <c:strCache>
                <c:ptCount val="3"/>
                <c:pt idx="0">
                  <c:v>2025</c:v>
                </c:pt>
                <c:pt idx="1">
                  <c:v>2030</c:v>
                </c:pt>
                <c:pt idx="2">
                  <c:v>2035</c:v>
                </c:pt>
              </c:strCache>
            </c:strRef>
          </c:cat>
          <c:val>
            <c:numRef>
              <c:f>ex_emissioncapces!$E$5:$E$7</c:f>
              <c:numCache>
                <c:formatCode>#,##0</c:formatCode>
                <c:ptCount val="3"/>
                <c:pt idx="0">
                  <c:v>216.05927630107601</c:v>
                </c:pt>
                <c:pt idx="1">
                  <c:v>113.04837331198701</c:v>
                </c:pt>
                <c:pt idx="2">
                  <c:v>32.876767292807699</c:v>
                </c:pt>
              </c:numCache>
            </c:numRef>
          </c:val>
          <c:smooth val="0"/>
          <c:extLst>
            <c:ext xmlns:c16="http://schemas.microsoft.com/office/drawing/2014/chart" uri="{C3380CC4-5D6E-409C-BE32-E72D297353CC}">
              <c16:uniqueId val="{0000000F-A14B-3D4E-832E-3B159EA05EDD}"/>
            </c:ext>
          </c:extLst>
        </c:ser>
        <c:dLbls>
          <c:showLegendKey val="0"/>
          <c:showVal val="1"/>
          <c:showCatName val="0"/>
          <c:showSerName val="0"/>
          <c:showPercent val="0"/>
          <c:showBubbleSize val="0"/>
        </c:dLbls>
        <c:marker val="1"/>
        <c:smooth val="0"/>
        <c:axId val="264212223"/>
        <c:axId val="2038255984"/>
      </c:lineChart>
      <c:catAx>
        <c:axId val="26421222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crossAx val="2038255984"/>
        <c:crosses val="autoZero"/>
        <c:auto val="1"/>
        <c:lblAlgn val="ctr"/>
        <c:lblOffset val="100"/>
        <c:noMultiLvlLbl val="0"/>
      </c:catAx>
      <c:valAx>
        <c:axId val="2038255984"/>
        <c:scaling>
          <c:orientation val="minMax"/>
        </c:scaling>
        <c:delete val="0"/>
        <c:axPos val="l"/>
        <c:numFmt formatCode="#,##0" sourceLinked="1"/>
        <c:majorTickMark val="in"/>
        <c:minorTickMark val="none"/>
        <c:tickLblPos val="nextTo"/>
        <c:spPr>
          <a:noFill/>
          <a:ln>
            <a:solidFill>
              <a:schemeClr val="tx2">
                <a:lumMod val="9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crossAx val="264212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tx1"/>
          </a:solidFill>
          <a:latin typeface=""/>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45482380098842E-2"/>
          <c:y val="6.0994519770265869E-2"/>
          <c:w val="0.92620412784844308"/>
          <c:h val="0.8551598740702685"/>
        </c:manualLayout>
      </c:layout>
      <c:barChart>
        <c:barDir val="col"/>
        <c:grouping val="clustered"/>
        <c:varyColors val="0"/>
        <c:ser>
          <c:idx val="0"/>
          <c:order val="0"/>
          <c:tx>
            <c:strRef>
              <c:f>Sheet1!$B$1</c:f>
              <c:strCache>
                <c:ptCount val="1"/>
                <c:pt idx="0">
                  <c:v>% LDV sales</c:v>
                </c:pt>
              </c:strCache>
            </c:strRef>
          </c:tx>
          <c:spPr>
            <a:solidFill>
              <a:srgbClr val="5B9BD5"/>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9-B833-654E-B509-8180DF7A35FB}"/>
              </c:ext>
            </c:extLst>
          </c:dPt>
          <c:dPt>
            <c:idx val="1"/>
            <c:invertIfNegative val="0"/>
            <c:bubble3D val="0"/>
            <c:spPr>
              <a:solidFill>
                <a:srgbClr val="C00000"/>
              </a:solidFill>
              <a:ln>
                <a:noFill/>
              </a:ln>
              <a:effectLst/>
            </c:spPr>
            <c:extLst>
              <c:ext xmlns:c16="http://schemas.microsoft.com/office/drawing/2014/chart" uri="{C3380CC4-5D6E-409C-BE32-E72D297353CC}">
                <c16:uniqueId val="{00000008-B833-654E-B509-8180DF7A35FB}"/>
              </c:ext>
            </c:extLst>
          </c:dPt>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Sheet1!$B$2:$B$16</c:f>
              <c:numCache>
                <c:formatCode>0.00%</c:formatCode>
                <c:ptCount val="15"/>
                <c:pt idx="0">
                  <c:v>0.05</c:v>
                </c:pt>
                <c:pt idx="1">
                  <c:v>0.08</c:v>
                </c:pt>
                <c:pt idx="5" formatCode="0%">
                  <c:v>0.35</c:v>
                </c:pt>
                <c:pt idx="6" formatCode="0%">
                  <c:v>0.43</c:v>
                </c:pt>
                <c:pt idx="7" formatCode="0%">
                  <c:v>0.51</c:v>
                </c:pt>
                <c:pt idx="8" formatCode="0%">
                  <c:v>0.59</c:v>
                </c:pt>
                <c:pt idx="9" formatCode="0%">
                  <c:v>0.68</c:v>
                </c:pt>
                <c:pt idx="10" formatCode="0%">
                  <c:v>0.76</c:v>
                </c:pt>
                <c:pt idx="11" formatCode="0%">
                  <c:v>0.82</c:v>
                </c:pt>
                <c:pt idx="12" formatCode="0%">
                  <c:v>0.88</c:v>
                </c:pt>
                <c:pt idx="13" formatCode="0%">
                  <c:v>0.94</c:v>
                </c:pt>
                <c:pt idx="14" formatCode="0%">
                  <c:v>1</c:v>
                </c:pt>
              </c:numCache>
            </c:numRef>
          </c:val>
          <c:extLst>
            <c:ext xmlns:c16="http://schemas.microsoft.com/office/drawing/2014/chart" uri="{C3380CC4-5D6E-409C-BE32-E72D297353CC}">
              <c16:uniqueId val="{00000000-B833-654E-B509-8180DF7A35FB}"/>
            </c:ext>
          </c:extLst>
        </c:ser>
        <c:dLbls>
          <c:showLegendKey val="0"/>
          <c:showVal val="0"/>
          <c:showCatName val="0"/>
          <c:showSerName val="0"/>
          <c:showPercent val="0"/>
          <c:showBubbleSize val="0"/>
        </c:dLbls>
        <c:gapWidth val="74"/>
        <c:overlap val="100"/>
        <c:axId val="990986688"/>
        <c:axId val="990988416"/>
      </c:barChart>
      <c:catAx>
        <c:axId val="99098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990988416"/>
        <c:crosses val="autoZero"/>
        <c:auto val="1"/>
        <c:lblAlgn val="ctr"/>
        <c:lblOffset val="100"/>
        <c:noMultiLvlLbl val="0"/>
      </c:catAx>
      <c:valAx>
        <c:axId val="99098841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990986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4551950026139"/>
          <c:y val="4.1220946322230612E-2"/>
          <c:w val="0.87419082290991112"/>
          <c:h val="0.8521578644372394"/>
        </c:manualLayout>
      </c:layout>
      <c:barChart>
        <c:barDir val="col"/>
        <c:grouping val="clustered"/>
        <c:varyColors val="0"/>
        <c:ser>
          <c:idx val="0"/>
          <c:order val="0"/>
          <c:tx>
            <c:v>Light duty sales share</c:v>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1'!$AX$2:$BK$2</c:f>
              <c:strCach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strCache>
            </c:strRef>
          </c:cat>
          <c:val>
            <c:numRef>
              <c:f>'Sheet 1'!$AX$45:$BK$45</c:f>
              <c:numCache>
                <c:formatCode>0%</c:formatCode>
                <c:ptCount val="14"/>
                <c:pt idx="0">
                  <c:v>6.4000000000000001E-2</c:v>
                </c:pt>
                <c:pt idx="1">
                  <c:v>9.402050499999999E-2</c:v>
                </c:pt>
                <c:pt idx="2">
                  <c:v>0.13600739900000003</c:v>
                </c:pt>
                <c:pt idx="3">
                  <c:v>0.19293077299999997</c:v>
                </c:pt>
                <c:pt idx="4">
                  <c:v>0.26708475800000003</c:v>
                </c:pt>
                <c:pt idx="5">
                  <c:v>0.35527113599999999</c:v>
                </c:pt>
                <c:pt idx="6">
                  <c:v>0.45721047400000003</c:v>
                </c:pt>
                <c:pt idx="7">
                  <c:v>0.56195149300000002</c:v>
                </c:pt>
                <c:pt idx="8">
                  <c:v>0.65280000000000005</c:v>
                </c:pt>
                <c:pt idx="9">
                  <c:v>0.73663038060000008</c:v>
                </c:pt>
                <c:pt idx="10">
                  <c:v>0.80686690695000007</c:v>
                </c:pt>
                <c:pt idx="11">
                  <c:v>0.86218345409999997</c:v>
                </c:pt>
                <c:pt idx="12">
                  <c:v>0.90338517360000004</c:v>
                </c:pt>
                <c:pt idx="13">
                  <c:v>0.93799999999999994</c:v>
                </c:pt>
              </c:numCache>
            </c:numRef>
          </c:val>
          <c:extLst>
            <c:ext xmlns:c16="http://schemas.microsoft.com/office/drawing/2014/chart" uri="{C3380CC4-5D6E-409C-BE32-E72D297353CC}">
              <c16:uniqueId val="{00000000-CE7A-8146-8EFC-8F22AA495085}"/>
            </c:ext>
          </c:extLst>
        </c:ser>
        <c:ser>
          <c:idx val="1"/>
          <c:order val="1"/>
          <c:tx>
            <c:v>Light duty stock share</c:v>
          </c:tx>
          <c:spPr>
            <a:solidFill>
              <a:srgbClr val="EE6D0B"/>
            </a:solidFill>
            <a:ln>
              <a:noFill/>
            </a:ln>
            <a:effectLst/>
          </c:spPr>
          <c:invertIfNegative val="0"/>
          <c:dLbls>
            <c:spPr>
              <a:noFill/>
              <a:ln>
                <a:noFill/>
              </a:ln>
              <a:effectLst/>
            </c:spPr>
            <c:txPr>
              <a:bodyPr rot="0" spcFirstLastPara="1" vertOverflow="ellipsis" vert="horz" wrap="square" lIns="137160" tIns="19050" rIns="38100" bIns="19050" anchor="ctr" anchorCtr="1">
                <a:spAutoFit/>
              </a:bodyPr>
              <a:lstStyle/>
              <a:p>
                <a:pPr>
                  <a:defRPr sz="10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 1'!$AX$2:$BK$2</c:f>
              <c:strCach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strCache>
            </c:strRef>
          </c:cat>
          <c:val>
            <c:numRef>
              <c:f>'Sheet 1'!$AX$46:$BK$46</c:f>
              <c:numCache>
                <c:formatCode>0%</c:formatCode>
                <c:ptCount val="14"/>
                <c:pt idx="0">
                  <c:v>1.0246978235719109E-2</c:v>
                </c:pt>
                <c:pt idx="1">
                  <c:v>1.6507402380963772E-2</c:v>
                </c:pt>
                <c:pt idx="2">
                  <c:v>2.5556445465444961E-2</c:v>
                </c:pt>
                <c:pt idx="3">
                  <c:v>3.8362359927126909E-2</c:v>
                </c:pt>
                <c:pt idx="4">
                  <c:v>5.6117130182429559E-2</c:v>
                </c:pt>
                <c:pt idx="5">
                  <c:v>7.9543264794150678E-2</c:v>
                </c:pt>
                <c:pt idx="6">
                  <c:v>0.1092700373252765</c:v>
                </c:pt>
                <c:pt idx="7">
                  <c:v>0.14540779335374385</c:v>
                </c:pt>
                <c:pt idx="8">
                  <c:v>0.18685961113127147</c:v>
                </c:pt>
                <c:pt idx="9">
                  <c:v>0.23284776622626319</c:v>
                </c:pt>
                <c:pt idx="10">
                  <c:v>0.28234601161179645</c:v>
                </c:pt>
                <c:pt idx="11">
                  <c:v>0.33425859988880924</c:v>
                </c:pt>
                <c:pt idx="12">
                  <c:v>0.38736997605821799</c:v>
                </c:pt>
                <c:pt idx="13">
                  <c:v>0.44120250837741948</c:v>
                </c:pt>
              </c:numCache>
            </c:numRef>
          </c:val>
          <c:extLst>
            <c:ext xmlns:c16="http://schemas.microsoft.com/office/drawing/2014/chart" uri="{C3380CC4-5D6E-409C-BE32-E72D297353CC}">
              <c16:uniqueId val="{00000001-CE7A-8146-8EFC-8F22AA495085}"/>
            </c:ext>
          </c:extLst>
        </c:ser>
        <c:dLbls>
          <c:showLegendKey val="0"/>
          <c:showVal val="0"/>
          <c:showCatName val="0"/>
          <c:showSerName val="0"/>
          <c:showPercent val="0"/>
          <c:showBubbleSize val="0"/>
        </c:dLbls>
        <c:gapWidth val="75"/>
        <c:axId val="1378620447"/>
        <c:axId val="1378609855"/>
      </c:barChart>
      <c:catAx>
        <c:axId val="137862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78609855"/>
        <c:crosses val="autoZero"/>
        <c:auto val="1"/>
        <c:lblAlgn val="ctr"/>
        <c:lblOffset val="100"/>
        <c:noMultiLvlLbl val="0"/>
      </c:catAx>
      <c:valAx>
        <c:axId val="137860985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786204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Roboto" panose="02000000000000000000" pitchFamily="2" charset="0"/>
          <a:ea typeface="Roboto" panose="02000000000000000000" pitchFamily="2"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4262219741671"/>
          <c:y val="4.1915160082467526E-2"/>
          <c:w val="0.86158202101540671"/>
          <c:h val="0.8467340229828606"/>
        </c:manualLayout>
      </c:layout>
      <c:barChart>
        <c:barDir val="col"/>
        <c:grouping val="clustered"/>
        <c:varyColors val="0"/>
        <c:ser>
          <c:idx val="0"/>
          <c:order val="0"/>
          <c:tx>
            <c:v>Medium/heavy sales share</c:v>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1'!$AX$2:$BK$2</c:f>
              <c:strCach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strCache>
            </c:strRef>
          </c:cat>
          <c:val>
            <c:numRef>
              <c:f>'Sheet 1'!$AX$49:$BK$49</c:f>
              <c:numCache>
                <c:formatCode>0%</c:formatCode>
                <c:ptCount val="14"/>
                <c:pt idx="0">
                  <c:v>4.3500000000000006E-3</c:v>
                </c:pt>
                <c:pt idx="1">
                  <c:v>5.7500000000000016E-3</c:v>
                </c:pt>
                <c:pt idx="2">
                  <c:v>1.8699999999999998E-2</c:v>
                </c:pt>
                <c:pt idx="3">
                  <c:v>5.2749999999999984E-2</c:v>
                </c:pt>
                <c:pt idx="4">
                  <c:v>0.10555</c:v>
                </c:pt>
                <c:pt idx="5">
                  <c:v>0.18179999999999999</c:v>
                </c:pt>
                <c:pt idx="6">
                  <c:v>0.26155000000000006</c:v>
                </c:pt>
                <c:pt idx="7">
                  <c:v>0.34520223188647148</c:v>
                </c:pt>
                <c:pt idx="8">
                  <c:v>0.42019743754968819</c:v>
                </c:pt>
                <c:pt idx="9">
                  <c:v>0.47615132249105974</c:v>
                </c:pt>
                <c:pt idx="10">
                  <c:v>0.52313162090123599</c:v>
                </c:pt>
                <c:pt idx="11">
                  <c:v>0.51900548997249507</c:v>
                </c:pt>
                <c:pt idx="12">
                  <c:v>0.47872082367095203</c:v>
                </c:pt>
                <c:pt idx="13">
                  <c:v>0.50559263672466259</c:v>
                </c:pt>
              </c:numCache>
            </c:numRef>
          </c:val>
          <c:extLst>
            <c:ext xmlns:c16="http://schemas.microsoft.com/office/drawing/2014/chart" uri="{C3380CC4-5D6E-409C-BE32-E72D297353CC}">
              <c16:uniqueId val="{00000000-76AA-8D43-A9B5-C8B2FC0C40F4}"/>
            </c:ext>
          </c:extLst>
        </c:ser>
        <c:ser>
          <c:idx val="1"/>
          <c:order val="1"/>
          <c:tx>
            <c:v>Medium/heavy stock share</c:v>
          </c:tx>
          <c:spPr>
            <a:solidFill>
              <a:srgbClr val="EE6D0B"/>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76AA-8D43-A9B5-C8B2FC0C40F4}"/>
                </c:ext>
              </c:extLst>
            </c:dLbl>
            <c:dLbl>
              <c:idx val="1"/>
              <c:delete val="1"/>
              <c:extLst>
                <c:ext xmlns:c15="http://schemas.microsoft.com/office/drawing/2012/chart" uri="{CE6537A1-D6FC-4f65-9D91-7224C49458BB}"/>
                <c:ext xmlns:c16="http://schemas.microsoft.com/office/drawing/2014/chart" uri="{C3380CC4-5D6E-409C-BE32-E72D297353CC}">
                  <c16:uniqueId val="{00000003-76AA-8D43-A9B5-C8B2FC0C40F4}"/>
                </c:ext>
              </c:extLst>
            </c:dLbl>
            <c:dLbl>
              <c:idx val="2"/>
              <c:delete val="1"/>
              <c:extLst>
                <c:ext xmlns:c15="http://schemas.microsoft.com/office/drawing/2012/chart" uri="{CE6537A1-D6FC-4f65-9D91-7224C49458BB}"/>
                <c:ext xmlns:c16="http://schemas.microsoft.com/office/drawing/2014/chart" uri="{C3380CC4-5D6E-409C-BE32-E72D297353CC}">
                  <c16:uniqueId val="{00000004-76AA-8D43-A9B5-C8B2FC0C40F4}"/>
                </c:ext>
              </c:extLst>
            </c:dLbl>
            <c:spPr>
              <a:noFill/>
              <a:ln>
                <a:noFill/>
              </a:ln>
              <a:effectLst/>
            </c:spPr>
            <c:txPr>
              <a:bodyPr rot="0" spcFirstLastPara="1" vertOverflow="ellipsis" vert="horz" wrap="square" lIns="137160" tIns="19050" rIns="38100" bIns="19050" anchor="ctr" anchorCtr="1">
                <a:spAutoFit/>
              </a:bodyPr>
              <a:lstStyle/>
              <a:p>
                <a:pPr>
                  <a:defRPr sz="10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 1'!$AX$2:$BK$2</c:f>
              <c:strCach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strCache>
            </c:strRef>
          </c:cat>
          <c:val>
            <c:numRef>
              <c:f>'Sheet 1'!$AX$50:$BK$50</c:f>
              <c:numCache>
                <c:formatCode>0%</c:formatCode>
                <c:ptCount val="14"/>
                <c:pt idx="0">
                  <c:v>6.5806683037994732E-4</c:v>
                </c:pt>
                <c:pt idx="1">
                  <c:v>1.1485458771455927E-3</c:v>
                </c:pt>
                <c:pt idx="2">
                  <c:v>2.6754566884356445E-3</c:v>
                </c:pt>
                <c:pt idx="3">
                  <c:v>7.0520026553804946E-3</c:v>
                </c:pt>
                <c:pt idx="4">
                  <c:v>1.5690752188834822E-2</c:v>
                </c:pt>
                <c:pt idx="5">
                  <c:v>2.9835383693064557E-2</c:v>
                </c:pt>
                <c:pt idx="6">
                  <c:v>4.9171287477440935E-2</c:v>
                </c:pt>
                <c:pt idx="7">
                  <c:v>7.2454636711175233E-2</c:v>
                </c:pt>
                <c:pt idx="8">
                  <c:v>9.8807020246259064E-2</c:v>
                </c:pt>
                <c:pt idx="9">
                  <c:v>0.12712731473514566</c:v>
                </c:pt>
                <c:pt idx="10">
                  <c:v>0.15692524030498467</c:v>
                </c:pt>
                <c:pt idx="11">
                  <c:v>0.18500417302038769</c:v>
                </c:pt>
                <c:pt idx="12">
                  <c:v>0.20945054004663247</c:v>
                </c:pt>
                <c:pt idx="13">
                  <c:v>0.23518792048634232</c:v>
                </c:pt>
              </c:numCache>
            </c:numRef>
          </c:val>
          <c:extLst>
            <c:ext xmlns:c16="http://schemas.microsoft.com/office/drawing/2014/chart" uri="{C3380CC4-5D6E-409C-BE32-E72D297353CC}">
              <c16:uniqueId val="{00000001-76AA-8D43-A9B5-C8B2FC0C40F4}"/>
            </c:ext>
          </c:extLst>
        </c:ser>
        <c:dLbls>
          <c:showLegendKey val="0"/>
          <c:showVal val="0"/>
          <c:showCatName val="0"/>
          <c:showSerName val="0"/>
          <c:showPercent val="0"/>
          <c:showBubbleSize val="0"/>
        </c:dLbls>
        <c:gapWidth val="75"/>
        <c:axId val="1378620447"/>
        <c:axId val="1378609855"/>
      </c:barChart>
      <c:catAx>
        <c:axId val="137862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78609855"/>
        <c:crosses val="autoZero"/>
        <c:auto val="1"/>
        <c:lblAlgn val="ctr"/>
        <c:lblOffset val="100"/>
        <c:noMultiLvlLbl val="0"/>
      </c:catAx>
      <c:valAx>
        <c:axId val="137860985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786204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Roboto" panose="02000000000000000000" pitchFamily="2" charset="0"/>
          <a:ea typeface="Roboto" panose="02000000000000000000" pitchFamily="2"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summary!$T$7:$T$12</c:f>
              <c:numCache>
                <c:formatCode>General</c:formatCode>
                <c:ptCount val="6"/>
                <c:pt idx="0">
                  <c:v>2024</c:v>
                </c:pt>
                <c:pt idx="1">
                  <c:v>2026</c:v>
                </c:pt>
                <c:pt idx="2">
                  <c:v>2028</c:v>
                </c:pt>
                <c:pt idx="3">
                  <c:v>2030</c:v>
                </c:pt>
                <c:pt idx="4">
                  <c:v>2032</c:v>
                </c:pt>
                <c:pt idx="5">
                  <c:v>2035</c:v>
                </c:pt>
              </c:numCache>
            </c:numRef>
          </c:cat>
          <c:val>
            <c:numRef>
              <c:f>summary!$U$7:$U$12</c:f>
              <c:numCache>
                <c:formatCode>#,##0</c:formatCode>
                <c:ptCount val="6"/>
                <c:pt idx="0">
                  <c:v>-48.001560079269439</c:v>
                </c:pt>
                <c:pt idx="1">
                  <c:v>-279.99495781139376</c:v>
                </c:pt>
                <c:pt idx="2">
                  <c:v>-526.46801691523069</c:v>
                </c:pt>
                <c:pt idx="3">
                  <c:v>-771.84079364413992</c:v>
                </c:pt>
                <c:pt idx="4">
                  <c:v>-1001.9407595331704</c:v>
                </c:pt>
                <c:pt idx="5">
                  <c:v>-1507.9022618823651</c:v>
                </c:pt>
              </c:numCache>
            </c:numRef>
          </c:val>
          <c:extLst>
            <c:ext xmlns:c16="http://schemas.microsoft.com/office/drawing/2014/chart" uri="{C3380CC4-5D6E-409C-BE32-E72D297353CC}">
              <c16:uniqueId val="{00000006-FDCD-C840-8569-8D5CB3C16D03}"/>
            </c:ext>
          </c:extLst>
        </c:ser>
        <c:dLbls>
          <c:showLegendKey val="0"/>
          <c:showVal val="0"/>
          <c:showCatName val="0"/>
          <c:showSerName val="0"/>
          <c:showPercent val="0"/>
          <c:showBubbleSize val="0"/>
        </c:dLbls>
        <c:gapWidth val="30"/>
        <c:overlap val="-27"/>
        <c:axId val="1344778703"/>
        <c:axId val="1344783279"/>
      </c:barChart>
      <c:catAx>
        <c:axId val="134477870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44783279"/>
        <c:crosses val="autoZero"/>
        <c:auto val="1"/>
        <c:lblAlgn val="ctr"/>
        <c:lblOffset val="100"/>
        <c:noMultiLvlLbl val="0"/>
      </c:catAx>
      <c:valAx>
        <c:axId val="134478327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44778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'REPEAT Analysis'!$T$7:$T$12</c:f>
              <c:numCache>
                <c:formatCode>General</c:formatCode>
                <c:ptCount val="6"/>
                <c:pt idx="0">
                  <c:v>2024</c:v>
                </c:pt>
                <c:pt idx="1">
                  <c:v>2026</c:v>
                </c:pt>
                <c:pt idx="2">
                  <c:v>2028</c:v>
                </c:pt>
                <c:pt idx="3">
                  <c:v>2030</c:v>
                </c:pt>
                <c:pt idx="4">
                  <c:v>2032</c:v>
                </c:pt>
                <c:pt idx="5">
                  <c:v>2035</c:v>
                </c:pt>
              </c:numCache>
            </c:numRef>
          </c:cat>
          <c:val>
            <c:numRef>
              <c:f>'REPEAT Analysis'!$U$7:$U$12</c:f>
              <c:numCache>
                <c:formatCode>#,##0</c:formatCode>
                <c:ptCount val="6"/>
                <c:pt idx="0">
                  <c:v>-79.066344239997477</c:v>
                </c:pt>
                <c:pt idx="1">
                  <c:v>-54.20572747999941</c:v>
                </c:pt>
                <c:pt idx="2">
                  <c:v>-1082.7833578000004</c:v>
                </c:pt>
                <c:pt idx="3">
                  <c:v>-1287.4172047999971</c:v>
                </c:pt>
                <c:pt idx="4">
                  <c:v>-1337.4027318399974</c:v>
                </c:pt>
                <c:pt idx="5">
                  <c:v>-1662.5016744400014</c:v>
                </c:pt>
              </c:numCache>
            </c:numRef>
          </c:val>
          <c:extLst>
            <c:ext xmlns:c16="http://schemas.microsoft.com/office/drawing/2014/chart" uri="{C3380CC4-5D6E-409C-BE32-E72D297353CC}">
              <c16:uniqueId val="{00000000-E33E-2247-AE7D-28E8CEF19493}"/>
            </c:ext>
          </c:extLst>
        </c:ser>
        <c:dLbls>
          <c:showLegendKey val="0"/>
          <c:showVal val="0"/>
          <c:showCatName val="0"/>
          <c:showSerName val="0"/>
          <c:showPercent val="0"/>
          <c:showBubbleSize val="0"/>
        </c:dLbls>
        <c:gapWidth val="30"/>
        <c:overlap val="-27"/>
        <c:axId val="1344778703"/>
        <c:axId val="1344783279"/>
      </c:barChart>
      <c:catAx>
        <c:axId val="134477870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44783279"/>
        <c:crosses val="autoZero"/>
        <c:auto val="1"/>
        <c:lblAlgn val="ctr"/>
        <c:lblOffset val="100"/>
        <c:noMultiLvlLbl val="0"/>
      </c:catAx>
      <c:valAx>
        <c:axId val="1344783279"/>
        <c:scaling>
          <c:orientation val="minMax"/>
          <c:max val="0"/>
          <c:min val="-2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44778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IRA!$A$66</c:f>
              <c:strCache>
                <c:ptCount val="1"/>
                <c:pt idx="0">
                  <c:v>Cumulative avoided deaths (thousands)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3945-254F-8D7E-23E8CAF2277C}"/>
                </c:ext>
              </c:extLst>
            </c:dLbl>
            <c:dLbl>
              <c:idx val="1"/>
              <c:delete val="1"/>
              <c:extLst>
                <c:ext xmlns:c15="http://schemas.microsoft.com/office/drawing/2012/chart" uri="{CE6537A1-D6FC-4f65-9D91-7224C49458BB}"/>
                <c:ext xmlns:c16="http://schemas.microsoft.com/office/drawing/2014/chart" uri="{C3380CC4-5D6E-409C-BE32-E72D297353CC}">
                  <c16:uniqueId val="{00000002-3945-254F-8D7E-23E8CAF2277C}"/>
                </c:ext>
              </c:extLst>
            </c:dLbl>
            <c:dLbl>
              <c:idx val="2"/>
              <c:delete val="1"/>
              <c:extLst>
                <c:ext xmlns:c15="http://schemas.microsoft.com/office/drawing/2012/chart" uri="{CE6537A1-D6FC-4f65-9D91-7224C49458BB}"/>
                <c:ext xmlns:c16="http://schemas.microsoft.com/office/drawing/2014/chart" uri="{C3380CC4-5D6E-409C-BE32-E72D297353CC}">
                  <c16:uniqueId val="{00000003-3945-254F-8D7E-23E8CAF2277C}"/>
                </c:ext>
              </c:extLst>
            </c:dLbl>
            <c:dLbl>
              <c:idx val="4"/>
              <c:delete val="1"/>
              <c:extLst>
                <c:ext xmlns:c15="http://schemas.microsoft.com/office/drawing/2012/chart" uri="{CE6537A1-D6FC-4f65-9D91-7224C49458BB}"/>
                <c:ext xmlns:c16="http://schemas.microsoft.com/office/drawing/2014/chart" uri="{C3380CC4-5D6E-409C-BE32-E72D297353CC}">
                  <c16:uniqueId val="{00000004-3945-254F-8D7E-23E8CAF2277C}"/>
                </c:ext>
              </c:extLst>
            </c:dLbl>
            <c:dLbl>
              <c:idx val="6"/>
              <c:delete val="1"/>
              <c:extLst>
                <c:ext xmlns:c15="http://schemas.microsoft.com/office/drawing/2012/chart" uri="{CE6537A1-D6FC-4f65-9D91-7224C49458BB}"/>
                <c:ext xmlns:c16="http://schemas.microsoft.com/office/drawing/2014/chart" uri="{C3380CC4-5D6E-409C-BE32-E72D297353CC}">
                  <c16:uniqueId val="{00000005-3945-254F-8D7E-23E8CAF2277C}"/>
                </c:ext>
              </c:extLst>
            </c:dLbl>
            <c:dLbl>
              <c:idx val="8"/>
              <c:delete val="1"/>
              <c:extLst>
                <c:ext xmlns:c15="http://schemas.microsoft.com/office/drawing/2012/chart" uri="{CE6537A1-D6FC-4f65-9D91-7224C49458BB}"/>
                <c:ext xmlns:c16="http://schemas.microsoft.com/office/drawing/2014/chart" uri="{C3380CC4-5D6E-409C-BE32-E72D297353CC}">
                  <c16:uniqueId val="{00000006-3945-254F-8D7E-23E8CAF2277C}"/>
                </c:ext>
              </c:extLst>
            </c:dLbl>
            <c:dLbl>
              <c:idx val="10"/>
              <c:delete val="1"/>
              <c:extLst>
                <c:ext xmlns:c15="http://schemas.microsoft.com/office/drawing/2012/chart" uri="{CE6537A1-D6FC-4f65-9D91-7224C49458BB}"/>
                <c:ext xmlns:c16="http://schemas.microsoft.com/office/drawing/2014/chart" uri="{C3380CC4-5D6E-409C-BE32-E72D297353CC}">
                  <c16:uniqueId val="{00000007-3945-254F-8D7E-23E8CAF2277C}"/>
                </c:ext>
              </c:extLst>
            </c:dLbl>
            <c:dLbl>
              <c:idx val="11"/>
              <c:delete val="1"/>
              <c:extLst>
                <c:ext xmlns:c15="http://schemas.microsoft.com/office/drawing/2012/chart" uri="{CE6537A1-D6FC-4f65-9D91-7224C49458BB}"/>
                <c:ext xmlns:c16="http://schemas.microsoft.com/office/drawing/2014/chart" uri="{C3380CC4-5D6E-409C-BE32-E72D297353CC}">
                  <c16:uniqueId val="{00000008-3945-254F-8D7E-23E8CAF2277C}"/>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IRA!$C$60:$O$60</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IRA!$C$66:$O$66</c:f>
              <c:numCache>
                <c:formatCode>#,##0.0</c:formatCode>
                <c:ptCount val="13"/>
                <c:pt idx="0">
                  <c:v>0.17882588367679272</c:v>
                </c:pt>
                <c:pt idx="1">
                  <c:v>0.53647765103038181</c:v>
                </c:pt>
                <c:pt idx="2">
                  <c:v>1.3933898360769308</c:v>
                </c:pt>
                <c:pt idx="3">
                  <c:v>2.7495624388164397</c:v>
                </c:pt>
                <c:pt idx="4">
                  <c:v>5.3958302806106477</c:v>
                </c:pt>
                <c:pt idx="5">
                  <c:v>9.332193361459554</c:v>
                </c:pt>
                <c:pt idx="6">
                  <c:v>14.227929916492984</c:v>
                </c:pt>
                <c:pt idx="7">
                  <c:v>20.083039945710933</c:v>
                </c:pt>
                <c:pt idx="8">
                  <c:v>27.183046208059007</c:v>
                </c:pt>
                <c:pt idx="9">
                  <c:v>35.527948703537199</c:v>
                </c:pt>
                <c:pt idx="10">
                  <c:v>44.276473475547625</c:v>
                </c:pt>
                <c:pt idx="11">
                  <c:v>53.428620524090285</c:v>
                </c:pt>
                <c:pt idx="12">
                  <c:v>62.984389849165176</c:v>
                </c:pt>
              </c:numCache>
            </c:numRef>
          </c:val>
          <c:extLst>
            <c:ext xmlns:c16="http://schemas.microsoft.com/office/drawing/2014/chart" uri="{C3380CC4-5D6E-409C-BE32-E72D297353CC}">
              <c16:uniqueId val="{00000000-3945-254F-8D7E-23E8CAF2277C}"/>
            </c:ext>
          </c:extLst>
        </c:ser>
        <c:dLbls>
          <c:showLegendKey val="0"/>
          <c:showVal val="0"/>
          <c:showCatName val="0"/>
          <c:showSerName val="0"/>
          <c:showPercent val="0"/>
          <c:showBubbleSize val="0"/>
        </c:dLbls>
        <c:gapWidth val="16"/>
        <c:overlap val="-34"/>
        <c:axId val="2038948879"/>
        <c:axId val="2038950527"/>
      </c:barChart>
      <c:catAx>
        <c:axId val="203894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2038950527"/>
        <c:crosses val="autoZero"/>
        <c:auto val="1"/>
        <c:lblAlgn val="ctr"/>
        <c:lblOffset val="100"/>
        <c:noMultiLvlLbl val="0"/>
      </c:catAx>
      <c:valAx>
        <c:axId val="203895052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2038948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49343832020999E-2"/>
          <c:y val="2.5093632958801498E-2"/>
          <c:w val="0.57248518174135921"/>
          <c:h val="0.84554917634508375"/>
        </c:manualLayout>
      </c:layout>
      <c:barChart>
        <c:barDir val="col"/>
        <c:grouping val="stacked"/>
        <c:varyColors val="0"/>
        <c:ser>
          <c:idx val="0"/>
          <c:order val="0"/>
          <c:tx>
            <c:strRef>
              <c:f>IRA!$A$69</c:f>
              <c:strCache>
                <c:ptCount val="1"/>
                <c:pt idx="0">
                  <c:v>electric generation - coal</c:v>
                </c:pt>
              </c:strCache>
            </c:strRef>
          </c:tx>
          <c:spPr>
            <a:solidFill>
              <a:schemeClr val="tx1"/>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IRA!$C$69:$O$69</c:f>
              <c:numCache>
                <c:formatCode>#,##0.0</c:formatCode>
                <c:ptCount val="13"/>
                <c:pt idx="0" formatCode="#,##0">
                  <c:v>2.4028823197070098E-2</c:v>
                </c:pt>
                <c:pt idx="1">
                  <c:v>4.8057646394140195E-2</c:v>
                </c:pt>
                <c:pt idx="2" formatCode="#,##0">
                  <c:v>-0.14280088598602994</c:v>
                </c:pt>
                <c:pt idx="3">
                  <c:v>-0.33365941836620006</c:v>
                </c:pt>
                <c:pt idx="4" formatCode="#,##0">
                  <c:v>-0.9625579540766751</c:v>
                </c:pt>
                <c:pt idx="5">
                  <c:v>-1.5914564897871502</c:v>
                </c:pt>
                <c:pt idx="6" formatCode="#,##0">
                  <c:v>-1.586978938055835</c:v>
                </c:pt>
                <c:pt idx="7">
                  <c:v>-1.5825013863245199</c:v>
                </c:pt>
                <c:pt idx="8" formatCode="#,##0">
                  <c:v>-1.5287676389412048</c:v>
                </c:pt>
                <c:pt idx="9">
                  <c:v>-1.4750338915578898</c:v>
                </c:pt>
                <c:pt idx="10">
                  <c:v>-1.4762564746289299</c:v>
                </c:pt>
                <c:pt idx="11">
                  <c:v>-1.4774790576999699</c:v>
                </c:pt>
                <c:pt idx="12">
                  <c:v>-1.4787016407710101</c:v>
                </c:pt>
              </c:numCache>
            </c:numRef>
          </c:val>
          <c:extLst>
            <c:ext xmlns:c16="http://schemas.microsoft.com/office/drawing/2014/chart" uri="{C3380CC4-5D6E-409C-BE32-E72D297353CC}">
              <c16:uniqueId val="{00000000-2FA7-F945-AA67-BD00DB52A3E0}"/>
            </c:ext>
          </c:extLst>
        </c:ser>
        <c:ser>
          <c:idx val="1"/>
          <c:order val="1"/>
          <c:tx>
            <c:strRef>
              <c:f>IRA!$A$70</c:f>
              <c:strCache>
                <c:ptCount val="1"/>
                <c:pt idx="0">
                  <c:v>electric generation - gas</c:v>
                </c:pt>
              </c:strCache>
            </c:strRef>
          </c:tx>
          <c:spPr>
            <a:solidFill>
              <a:schemeClr val="tx1">
                <a:lumMod val="50000"/>
                <a:lumOff val="50000"/>
              </a:schemeClr>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IRA!$C$70:$O$70</c:f>
              <c:numCache>
                <c:formatCode>#,##0.0</c:formatCode>
                <c:ptCount val="13"/>
                <c:pt idx="0" formatCode="#,##0">
                  <c:v>1.2597414189819802E-2</c:v>
                </c:pt>
                <c:pt idx="1">
                  <c:v>2.5194828379639603E-2</c:v>
                </c:pt>
                <c:pt idx="2" formatCode="#,##0">
                  <c:v>3.3893839537314764E-2</c:v>
                </c:pt>
                <c:pt idx="3">
                  <c:v>4.2592850694989921E-2</c:v>
                </c:pt>
                <c:pt idx="4" formatCode="#,##0">
                  <c:v>-3.2506472849690118E-2</c:v>
                </c:pt>
                <c:pt idx="5">
                  <c:v>-0.10760579639437015</c:v>
                </c:pt>
                <c:pt idx="6" formatCode="#,##0">
                  <c:v>-0.10931320499332015</c:v>
                </c:pt>
                <c:pt idx="7">
                  <c:v>-0.11102061359227014</c:v>
                </c:pt>
                <c:pt idx="8" formatCode="#,##0">
                  <c:v>-0.17910898682382004</c:v>
                </c:pt>
                <c:pt idx="9">
                  <c:v>-0.24719736005536994</c:v>
                </c:pt>
                <c:pt idx="10">
                  <c:v>-0.28552327841237002</c:v>
                </c:pt>
                <c:pt idx="11">
                  <c:v>-0.32384919676937007</c:v>
                </c:pt>
                <c:pt idx="12">
                  <c:v>-0.36217511512637018</c:v>
                </c:pt>
              </c:numCache>
            </c:numRef>
          </c:val>
          <c:extLst>
            <c:ext xmlns:c16="http://schemas.microsoft.com/office/drawing/2014/chart" uri="{C3380CC4-5D6E-409C-BE32-E72D297353CC}">
              <c16:uniqueId val="{00000001-2FA7-F945-AA67-BD00DB52A3E0}"/>
            </c:ext>
          </c:extLst>
        </c:ser>
        <c:ser>
          <c:idx val="2"/>
          <c:order val="2"/>
          <c:tx>
            <c:strRef>
              <c:f>IRA!$A$71</c:f>
              <c:strCache>
                <c:ptCount val="1"/>
                <c:pt idx="0">
                  <c:v>commercial &amp; institutional - coal</c:v>
                </c:pt>
              </c:strCache>
            </c:strRef>
          </c:tx>
          <c:spPr>
            <a:solidFill>
              <a:srgbClr val="A63F22"/>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IRA!$C$71:$O$71</c:f>
              <c:numCache>
                <c:formatCode>#,##0.0</c:formatCode>
                <c:ptCount val="13"/>
                <c:pt idx="0" formatCode="#,##0">
                  <c:v>0</c:v>
                </c:pt>
                <c:pt idx="1">
                  <c:v>0</c:v>
                </c:pt>
                <c:pt idx="2" formatCode="#,##0">
                  <c:v>0</c:v>
                </c:pt>
                <c:pt idx="3">
                  <c:v>0</c:v>
                </c:pt>
                <c:pt idx="4" formatCode="#,##0">
                  <c:v>0</c:v>
                </c:pt>
                <c:pt idx="5">
                  <c:v>0</c:v>
                </c:pt>
                <c:pt idx="6" formatCode="#,##0">
                  <c:v>0</c:v>
                </c:pt>
                <c:pt idx="7">
                  <c:v>0</c:v>
                </c:pt>
                <c:pt idx="8" formatCode="#,##0">
                  <c:v>0</c:v>
                </c:pt>
                <c:pt idx="9">
                  <c:v>0</c:v>
                </c:pt>
                <c:pt idx="10">
                  <c:v>0</c:v>
                </c:pt>
                <c:pt idx="11">
                  <c:v>0</c:v>
                </c:pt>
                <c:pt idx="12">
                  <c:v>0</c:v>
                </c:pt>
              </c:numCache>
            </c:numRef>
          </c:val>
          <c:extLst>
            <c:ext xmlns:c16="http://schemas.microsoft.com/office/drawing/2014/chart" uri="{C3380CC4-5D6E-409C-BE32-E72D297353CC}">
              <c16:uniqueId val="{00000002-2FA7-F945-AA67-BD00DB52A3E0}"/>
            </c:ext>
          </c:extLst>
        </c:ser>
        <c:ser>
          <c:idx val="3"/>
          <c:order val="3"/>
          <c:tx>
            <c:strRef>
              <c:f>IRA!$A$72</c:f>
              <c:strCache>
                <c:ptCount val="1"/>
                <c:pt idx="0">
                  <c:v>commercial &amp; institutional - gas</c:v>
                </c:pt>
              </c:strCache>
            </c:strRef>
          </c:tx>
          <c:spPr>
            <a:solidFill>
              <a:srgbClr val="D35920"/>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IRA!$C$72:$O$72</c:f>
              <c:numCache>
                <c:formatCode>#,##0.0</c:formatCode>
                <c:ptCount val="13"/>
                <c:pt idx="0" formatCode="#,##0">
                  <c:v>-2.2601987370298956E-3</c:v>
                </c:pt>
                <c:pt idx="1">
                  <c:v>-4.5203974740597912E-3</c:v>
                </c:pt>
                <c:pt idx="2" formatCode="#,##0">
                  <c:v>-1.5337199420574847E-2</c:v>
                </c:pt>
                <c:pt idx="3">
                  <c:v>-2.6154001367089903E-2</c:v>
                </c:pt>
                <c:pt idx="4" formatCode="#,##0">
                  <c:v>-5.4836257815254946E-2</c:v>
                </c:pt>
                <c:pt idx="5">
                  <c:v>-8.3518514263419996E-2</c:v>
                </c:pt>
                <c:pt idx="6" formatCode="#,##0">
                  <c:v>-0.13025261097218005</c:v>
                </c:pt>
                <c:pt idx="7">
                  <c:v>-0.17698670768094008</c:v>
                </c:pt>
                <c:pt idx="8" formatCode="#,##0">
                  <c:v>-0.23983405218005011</c:v>
                </c:pt>
                <c:pt idx="9">
                  <c:v>-0.30268139667916011</c:v>
                </c:pt>
                <c:pt idx="10">
                  <c:v>-0.35723205112540668</c:v>
                </c:pt>
                <c:pt idx="11">
                  <c:v>-0.41178270557165325</c:v>
                </c:pt>
                <c:pt idx="12">
                  <c:v>-0.46633336001789982</c:v>
                </c:pt>
              </c:numCache>
            </c:numRef>
          </c:val>
          <c:extLst>
            <c:ext xmlns:c16="http://schemas.microsoft.com/office/drawing/2014/chart" uri="{C3380CC4-5D6E-409C-BE32-E72D297353CC}">
              <c16:uniqueId val="{00000003-2FA7-F945-AA67-BD00DB52A3E0}"/>
            </c:ext>
          </c:extLst>
        </c:ser>
        <c:ser>
          <c:idx val="4"/>
          <c:order val="4"/>
          <c:tx>
            <c:strRef>
              <c:f>IRA!$A$73</c:f>
              <c:strCache>
                <c:ptCount val="1"/>
                <c:pt idx="0">
                  <c:v>commercial &amp; institutional - oil</c:v>
                </c:pt>
              </c:strCache>
            </c:strRef>
          </c:tx>
          <c:spPr>
            <a:solidFill>
              <a:srgbClr val="E9832A"/>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IRA!$C$73:$O$73</c:f>
              <c:numCache>
                <c:formatCode>#,##0.0</c:formatCode>
                <c:ptCount val="13"/>
                <c:pt idx="0" formatCode="#,##0">
                  <c:v>-9.0726874137487816E-5</c:v>
                </c:pt>
                <c:pt idx="1">
                  <c:v>-1.8145374827497563E-4</c:v>
                </c:pt>
                <c:pt idx="2" formatCode="#,##0">
                  <c:v>-8.7254494750948195E-4</c:v>
                </c:pt>
                <c:pt idx="3">
                  <c:v>-1.5636361467439882E-3</c:v>
                </c:pt>
                <c:pt idx="4" formatCode="#,##0">
                  <c:v>-3.4946104637709821E-3</c:v>
                </c:pt>
                <c:pt idx="5">
                  <c:v>-5.4255847807979764E-3</c:v>
                </c:pt>
                <c:pt idx="6" formatCode="#,##0">
                  <c:v>-8.7607759419009879E-3</c:v>
                </c:pt>
                <c:pt idx="7">
                  <c:v>-1.2095967103004E-2</c:v>
                </c:pt>
                <c:pt idx="8" formatCode="#,##0">
                  <c:v>-1.6264454276336493E-2</c:v>
                </c:pt>
                <c:pt idx="9">
                  <c:v>-2.0432941449668989E-2</c:v>
                </c:pt>
                <c:pt idx="10">
                  <c:v>-2.4268354092913665E-2</c:v>
                </c:pt>
                <c:pt idx="11">
                  <c:v>-2.8103766736158338E-2</c:v>
                </c:pt>
                <c:pt idx="12">
                  <c:v>-3.1939179379403014E-2</c:v>
                </c:pt>
              </c:numCache>
            </c:numRef>
          </c:val>
          <c:extLst>
            <c:ext xmlns:c16="http://schemas.microsoft.com/office/drawing/2014/chart" uri="{C3380CC4-5D6E-409C-BE32-E72D297353CC}">
              <c16:uniqueId val="{00000004-2FA7-F945-AA67-BD00DB52A3E0}"/>
            </c:ext>
          </c:extLst>
        </c:ser>
        <c:ser>
          <c:idx val="5"/>
          <c:order val="5"/>
          <c:tx>
            <c:strRef>
              <c:f>IRA!$A$74</c:f>
              <c:strCache>
                <c:ptCount val="1"/>
                <c:pt idx="0">
                  <c:v>commercial &amp; institutional - other</c:v>
                </c:pt>
              </c:strCache>
            </c:strRef>
          </c:tx>
          <c:spPr>
            <a:solidFill>
              <a:srgbClr val="FDBD75"/>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IRA!$C$74:$O$74</c:f>
              <c:numCache>
                <c:formatCode>#,##0.0</c:formatCode>
                <c:ptCount val="13"/>
                <c:pt idx="0" formatCode="#,##0">
                  <c:v>0</c:v>
                </c:pt>
                <c:pt idx="1">
                  <c:v>0</c:v>
                </c:pt>
                <c:pt idx="2" formatCode="#,##0">
                  <c:v>0</c:v>
                </c:pt>
                <c:pt idx="3">
                  <c:v>0</c:v>
                </c:pt>
                <c:pt idx="4" formatCode="#,##0">
                  <c:v>0</c:v>
                </c:pt>
                <c:pt idx="5">
                  <c:v>0</c:v>
                </c:pt>
                <c:pt idx="6" formatCode="#,##0">
                  <c:v>0</c:v>
                </c:pt>
                <c:pt idx="7">
                  <c:v>0</c:v>
                </c:pt>
                <c:pt idx="8" formatCode="#,##0">
                  <c:v>0</c:v>
                </c:pt>
                <c:pt idx="9">
                  <c:v>0</c:v>
                </c:pt>
                <c:pt idx="10">
                  <c:v>0</c:v>
                </c:pt>
                <c:pt idx="11">
                  <c:v>0</c:v>
                </c:pt>
                <c:pt idx="12">
                  <c:v>0</c:v>
                </c:pt>
              </c:numCache>
            </c:numRef>
          </c:val>
          <c:extLst>
            <c:ext xmlns:c16="http://schemas.microsoft.com/office/drawing/2014/chart" uri="{C3380CC4-5D6E-409C-BE32-E72D297353CC}">
              <c16:uniqueId val="{00000005-2FA7-F945-AA67-BD00DB52A3E0}"/>
            </c:ext>
          </c:extLst>
        </c:ser>
        <c:ser>
          <c:idx val="6"/>
          <c:order val="6"/>
          <c:tx>
            <c:strRef>
              <c:f>IRA!$A$75</c:f>
              <c:strCache>
                <c:ptCount val="1"/>
                <c:pt idx="0">
                  <c:v>residential - gas</c:v>
                </c:pt>
              </c:strCache>
            </c:strRef>
          </c:tx>
          <c:spPr>
            <a:solidFill>
              <a:srgbClr val="22693B"/>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IRA!$C$75:$O$75</c:f>
              <c:numCache>
                <c:formatCode>#,##0.0</c:formatCode>
                <c:ptCount val="13"/>
                <c:pt idx="0" formatCode="#,##0">
                  <c:v>-8.0787389081001491E-3</c:v>
                </c:pt>
                <c:pt idx="1">
                  <c:v>-1.6157477816200298E-2</c:v>
                </c:pt>
                <c:pt idx="2" formatCode="#,##0">
                  <c:v>-5.3999480653000087E-2</c:v>
                </c:pt>
                <c:pt idx="3">
                  <c:v>-9.1841483489799883E-2</c:v>
                </c:pt>
                <c:pt idx="4" formatCode="#,##0">
                  <c:v>-0.15728633555666488</c:v>
                </c:pt>
                <c:pt idx="5">
                  <c:v>-0.22273118762352986</c:v>
                </c:pt>
                <c:pt idx="6" formatCode="#,##0">
                  <c:v>-0.28813117386797987</c:v>
                </c:pt>
                <c:pt idx="7">
                  <c:v>-0.35353116011242991</c:v>
                </c:pt>
                <c:pt idx="8" formatCode="#,##0">
                  <c:v>-0.43966603512344998</c:v>
                </c:pt>
                <c:pt idx="9">
                  <c:v>-0.52580091013447006</c:v>
                </c:pt>
                <c:pt idx="10">
                  <c:v>-0.59595283079364991</c:v>
                </c:pt>
                <c:pt idx="11">
                  <c:v>-0.66610475145282988</c:v>
                </c:pt>
                <c:pt idx="12">
                  <c:v>-0.73625667211200974</c:v>
                </c:pt>
              </c:numCache>
            </c:numRef>
          </c:val>
          <c:extLst>
            <c:ext xmlns:c16="http://schemas.microsoft.com/office/drawing/2014/chart" uri="{C3380CC4-5D6E-409C-BE32-E72D297353CC}">
              <c16:uniqueId val="{00000006-2FA7-F945-AA67-BD00DB52A3E0}"/>
            </c:ext>
          </c:extLst>
        </c:ser>
        <c:ser>
          <c:idx val="7"/>
          <c:order val="7"/>
          <c:tx>
            <c:strRef>
              <c:f>IRA!$A$76</c:f>
              <c:strCache>
                <c:ptCount val="1"/>
                <c:pt idx="0">
                  <c:v>residential - oil</c:v>
                </c:pt>
              </c:strCache>
            </c:strRef>
          </c:tx>
          <c:spPr>
            <a:solidFill>
              <a:srgbClr val="6CB864"/>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IRA!$C$76:$O$76</c:f>
              <c:numCache>
                <c:formatCode>#,##0.0</c:formatCode>
                <c:ptCount val="13"/>
                <c:pt idx="0" formatCode="#,##0">
                  <c:v>-1.4810262265969527E-3</c:v>
                </c:pt>
                <c:pt idx="1">
                  <c:v>-2.9620524531939053E-3</c:v>
                </c:pt>
                <c:pt idx="2" formatCode="#,##0">
                  <c:v>-1.132553455754993E-2</c:v>
                </c:pt>
                <c:pt idx="3">
                  <c:v>-1.9689016661905954E-2</c:v>
                </c:pt>
                <c:pt idx="4" formatCode="#,##0">
                  <c:v>-3.5352358976355962E-2</c:v>
                </c:pt>
                <c:pt idx="5">
                  <c:v>-5.1015701290805966E-2</c:v>
                </c:pt>
                <c:pt idx="6" formatCode="#,##0">
                  <c:v>-6.3380904455929518E-2</c:v>
                </c:pt>
                <c:pt idx="7">
                  <c:v>-7.5746107621053063E-2</c:v>
                </c:pt>
                <c:pt idx="8" formatCode="#,##0">
                  <c:v>-8.4824340625003006E-2</c:v>
                </c:pt>
                <c:pt idx="9">
                  <c:v>-9.3902573628952948E-2</c:v>
                </c:pt>
                <c:pt idx="10">
                  <c:v>-9.5508557992435628E-2</c:v>
                </c:pt>
                <c:pt idx="11">
                  <c:v>-9.7114542355918321E-2</c:v>
                </c:pt>
                <c:pt idx="12">
                  <c:v>-9.8720526719401E-2</c:v>
                </c:pt>
              </c:numCache>
            </c:numRef>
          </c:val>
          <c:extLst>
            <c:ext xmlns:c16="http://schemas.microsoft.com/office/drawing/2014/chart" uri="{C3380CC4-5D6E-409C-BE32-E72D297353CC}">
              <c16:uniqueId val="{00000007-2FA7-F945-AA67-BD00DB52A3E0}"/>
            </c:ext>
          </c:extLst>
        </c:ser>
        <c:ser>
          <c:idx val="8"/>
          <c:order val="8"/>
          <c:tx>
            <c:strRef>
              <c:f>IRA!$A$77</c:f>
              <c:strCache>
                <c:ptCount val="1"/>
                <c:pt idx="0">
                  <c:v>residential - other</c:v>
                </c:pt>
              </c:strCache>
            </c:strRef>
          </c:tx>
          <c:spPr>
            <a:solidFill>
              <a:srgbClr val="B4E1A6"/>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IRA!$C$77:$O$77</c:f>
              <c:numCache>
                <c:formatCode>#,##0.0</c:formatCode>
                <c:ptCount val="13"/>
                <c:pt idx="0" formatCode="#,##0">
                  <c:v>-5.0638209099498964E-4</c:v>
                </c:pt>
                <c:pt idx="1">
                  <c:v>-1.0127641819899793E-3</c:v>
                </c:pt>
                <c:pt idx="2" formatCode="#,##0">
                  <c:v>-3.4765061677205014E-3</c:v>
                </c:pt>
                <c:pt idx="3">
                  <c:v>-5.9402481534510231E-3</c:v>
                </c:pt>
                <c:pt idx="4" formatCode="#,##0">
                  <c:v>-1.0255629562068009E-2</c:v>
                </c:pt>
                <c:pt idx="5">
                  <c:v>-1.4571010970684995E-2</c:v>
                </c:pt>
                <c:pt idx="6" formatCode="#,##0">
                  <c:v>-1.8789213387096496E-2</c:v>
                </c:pt>
                <c:pt idx="7">
                  <c:v>-2.3007415803507996E-2</c:v>
                </c:pt>
                <c:pt idx="8" formatCode="#,##0">
                  <c:v>-2.7975793840744001E-2</c:v>
                </c:pt>
                <c:pt idx="9">
                  <c:v>-3.2944171877980009E-2</c:v>
                </c:pt>
                <c:pt idx="10">
                  <c:v>-3.7082926203627339E-2</c:v>
                </c:pt>
                <c:pt idx="11">
                  <c:v>-4.1221680529274676E-2</c:v>
                </c:pt>
                <c:pt idx="12">
                  <c:v>-4.5360434854922006E-2</c:v>
                </c:pt>
              </c:numCache>
            </c:numRef>
          </c:val>
          <c:extLst>
            <c:ext xmlns:c16="http://schemas.microsoft.com/office/drawing/2014/chart" uri="{C3380CC4-5D6E-409C-BE32-E72D297353CC}">
              <c16:uniqueId val="{00000008-2FA7-F945-AA67-BD00DB52A3E0}"/>
            </c:ext>
          </c:extLst>
        </c:ser>
        <c:ser>
          <c:idx val="9"/>
          <c:order val="9"/>
          <c:tx>
            <c:strRef>
              <c:f>IRA!$A$78</c:f>
              <c:strCache>
                <c:ptCount val="1"/>
                <c:pt idx="0">
                  <c:v>coal mining</c:v>
                </c:pt>
              </c:strCache>
            </c:strRef>
          </c:tx>
          <c:spPr>
            <a:solidFill>
              <a:srgbClr val="7A706E"/>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IRA!$C$78:$O$78</c:f>
              <c:numCache>
                <c:formatCode>#,##0.0</c:formatCode>
                <c:ptCount val="13"/>
                <c:pt idx="0" formatCode="#,##0">
                  <c:v>1.2012729161029938E-3</c:v>
                </c:pt>
                <c:pt idx="1">
                  <c:v>2.4025458322059876E-3</c:v>
                </c:pt>
                <c:pt idx="2" formatCode="#,##0">
                  <c:v>-2.9457134630600026E-3</c:v>
                </c:pt>
                <c:pt idx="3">
                  <c:v>-8.2939727583259924E-3</c:v>
                </c:pt>
                <c:pt idx="4" formatCode="#,##0">
                  <c:v>-2.0968679097048491E-2</c:v>
                </c:pt>
                <c:pt idx="5">
                  <c:v>-3.3643385435770994E-2</c:v>
                </c:pt>
                <c:pt idx="6" formatCode="#,##0">
                  <c:v>-3.4861657752716491E-2</c:v>
                </c:pt>
                <c:pt idx="7">
                  <c:v>-3.6079930069661995E-2</c:v>
                </c:pt>
                <c:pt idx="8" formatCode="#,##0">
                  <c:v>-3.2708025751605002E-2</c:v>
                </c:pt>
                <c:pt idx="9">
                  <c:v>-2.9336121433548003E-2</c:v>
                </c:pt>
                <c:pt idx="10">
                  <c:v>-2.9470734305593334E-2</c:v>
                </c:pt>
                <c:pt idx="11">
                  <c:v>-2.9605347177638668E-2</c:v>
                </c:pt>
                <c:pt idx="12">
                  <c:v>-2.9739960049683999E-2</c:v>
                </c:pt>
              </c:numCache>
            </c:numRef>
          </c:val>
          <c:extLst>
            <c:ext xmlns:c16="http://schemas.microsoft.com/office/drawing/2014/chart" uri="{C3380CC4-5D6E-409C-BE32-E72D297353CC}">
              <c16:uniqueId val="{00000009-2FA7-F945-AA67-BD00DB52A3E0}"/>
            </c:ext>
          </c:extLst>
        </c:ser>
        <c:ser>
          <c:idx val="10"/>
          <c:order val="10"/>
          <c:tx>
            <c:strRef>
              <c:f>IRA!$A$79</c:f>
              <c:strCache>
                <c:ptCount val="1"/>
                <c:pt idx="0">
                  <c:v>oil and gas production</c:v>
                </c:pt>
              </c:strCache>
            </c:strRef>
          </c:tx>
          <c:spPr>
            <a:solidFill>
              <a:srgbClr val="BAB1AD"/>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IRA!$C$79:$O$79</c:f>
              <c:numCache>
                <c:formatCode>#,##0.0</c:formatCode>
                <c:ptCount val="13"/>
                <c:pt idx="0" formatCode="#,##0">
                  <c:v>-6.8580564801300169E-3</c:v>
                </c:pt>
                <c:pt idx="1">
                  <c:v>-1.3716112960260034E-2</c:v>
                </c:pt>
                <c:pt idx="2" formatCode="#,##0">
                  <c:v>-1.0450973986325152E-2</c:v>
                </c:pt>
                <c:pt idx="3">
                  <c:v>-7.1858350123902709E-3</c:v>
                </c:pt>
                <c:pt idx="4" formatCode="#,##0">
                  <c:v>-4.7507207945860046E-2</c:v>
                </c:pt>
                <c:pt idx="5">
                  <c:v>-8.7828580879329821E-2</c:v>
                </c:pt>
                <c:pt idx="6" formatCode="#,##0">
                  <c:v>-0.11435473664169467</c:v>
                </c:pt>
                <c:pt idx="7">
                  <c:v>-0.14088089240405952</c:v>
                </c:pt>
                <c:pt idx="8" formatCode="#,##0">
                  <c:v>-0.15820174907516457</c:v>
                </c:pt>
                <c:pt idx="9">
                  <c:v>-0.17552260574626963</c:v>
                </c:pt>
                <c:pt idx="10">
                  <c:v>-0.19997474503592638</c:v>
                </c:pt>
                <c:pt idx="11">
                  <c:v>-0.22442688432558316</c:v>
                </c:pt>
                <c:pt idx="12">
                  <c:v>-0.24887902361523992</c:v>
                </c:pt>
              </c:numCache>
            </c:numRef>
          </c:val>
          <c:extLst>
            <c:ext xmlns:c16="http://schemas.microsoft.com/office/drawing/2014/chart" uri="{C3380CC4-5D6E-409C-BE32-E72D297353CC}">
              <c16:uniqueId val="{0000000A-2FA7-F945-AA67-BD00DB52A3E0}"/>
            </c:ext>
          </c:extLst>
        </c:ser>
        <c:ser>
          <c:idx val="13"/>
          <c:order val="11"/>
          <c:tx>
            <c:strRef>
              <c:f>IRA!$A$82</c:f>
              <c:strCache>
                <c:ptCount val="1"/>
                <c:pt idx="0">
                  <c:v>light duty autos</c:v>
                </c:pt>
              </c:strCache>
            </c:strRef>
          </c:tx>
          <c:spPr>
            <a:solidFill>
              <a:srgbClr val="8073A8"/>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IRA!$C$82:$O$82</c:f>
              <c:numCache>
                <c:formatCode>#,##0.0</c:formatCode>
                <c:ptCount val="13"/>
                <c:pt idx="0" formatCode="#,##0">
                  <c:v>-5.4936000065019926E-2</c:v>
                </c:pt>
                <c:pt idx="1">
                  <c:v>-0.10987200013003985</c:v>
                </c:pt>
                <c:pt idx="2" formatCode="#,##0">
                  <c:v>-0.12655142270187503</c:v>
                </c:pt>
                <c:pt idx="3">
                  <c:v>-0.14323084527371019</c:v>
                </c:pt>
                <c:pt idx="4" formatCode="#,##0">
                  <c:v>-0.24735516947198516</c:v>
                </c:pt>
                <c:pt idx="5">
                  <c:v>-0.3514794936702601</c:v>
                </c:pt>
                <c:pt idx="6" formatCode="#,##0">
                  <c:v>-0.50532625415176002</c:v>
                </c:pt>
                <c:pt idx="7">
                  <c:v>-0.65917301463325995</c:v>
                </c:pt>
                <c:pt idx="8" formatCode="#,##0">
                  <c:v>-0.8372781531320499</c:v>
                </c:pt>
                <c:pt idx="9">
                  <c:v>-1.0153832916308398</c:v>
                </c:pt>
                <c:pt idx="10">
                  <c:v>-1.0386749455552466</c:v>
                </c:pt>
                <c:pt idx="11">
                  <c:v>-1.0619665994796532</c:v>
                </c:pt>
                <c:pt idx="12">
                  <c:v>-1.08525825340406</c:v>
                </c:pt>
              </c:numCache>
            </c:numRef>
          </c:val>
          <c:extLst>
            <c:ext xmlns:c16="http://schemas.microsoft.com/office/drawing/2014/chart" uri="{C3380CC4-5D6E-409C-BE32-E72D297353CC}">
              <c16:uniqueId val="{0000000B-2FA7-F945-AA67-BD00DB52A3E0}"/>
            </c:ext>
          </c:extLst>
        </c:ser>
        <c:ser>
          <c:idx val="14"/>
          <c:order val="12"/>
          <c:tx>
            <c:strRef>
              <c:f>IRA!$A$83</c:f>
              <c:strCache>
                <c:ptCount val="1"/>
                <c:pt idx="0">
                  <c:v>light duty trucks</c:v>
                </c:pt>
              </c:strCache>
            </c:strRef>
          </c:tx>
          <c:spPr>
            <a:solidFill>
              <a:srgbClr val="9D92CA"/>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IRA!$C$83:$O$83</c:f>
              <c:numCache>
                <c:formatCode>#,##0.0</c:formatCode>
                <c:ptCount val="13"/>
                <c:pt idx="0" formatCode="#,##0">
                  <c:v>-0.11396153587860999</c:v>
                </c:pt>
                <c:pt idx="1">
                  <c:v>-0.22792307175721999</c:v>
                </c:pt>
                <c:pt idx="2" formatCode="#,##0">
                  <c:v>-0.33076302303255489</c:v>
                </c:pt>
                <c:pt idx="3">
                  <c:v>-0.4336029743078898</c:v>
                </c:pt>
                <c:pt idx="4" formatCode="#,##0">
                  <c:v>-0.55333723927326495</c:v>
                </c:pt>
                <c:pt idx="5">
                  <c:v>-0.67307150423864004</c:v>
                </c:pt>
                <c:pt idx="6" formatCode="#,##0">
                  <c:v>-1.1386382078177002</c:v>
                </c:pt>
                <c:pt idx="7">
                  <c:v>-1.6042049113967605</c:v>
                </c:pt>
                <c:pt idx="8" formatCode="#,##0">
                  <c:v>-2.2563966955986654</c:v>
                </c:pt>
                <c:pt idx="9">
                  <c:v>-2.9085884798005699</c:v>
                </c:pt>
                <c:pt idx="10">
                  <c:v>-3.0523535070589367</c:v>
                </c:pt>
                <c:pt idx="11">
                  <c:v>-3.1961185343173031</c:v>
                </c:pt>
                <c:pt idx="12">
                  <c:v>-3.3398835615756699</c:v>
                </c:pt>
              </c:numCache>
            </c:numRef>
          </c:val>
          <c:extLst>
            <c:ext xmlns:c16="http://schemas.microsoft.com/office/drawing/2014/chart" uri="{C3380CC4-5D6E-409C-BE32-E72D297353CC}">
              <c16:uniqueId val="{0000000C-2FA7-F945-AA67-BD00DB52A3E0}"/>
            </c:ext>
          </c:extLst>
        </c:ser>
        <c:ser>
          <c:idx val="15"/>
          <c:order val="13"/>
          <c:tx>
            <c:strRef>
              <c:f>IRA!$A$84</c:f>
              <c:strCache>
                <c:ptCount val="1"/>
                <c:pt idx="0">
                  <c:v>medium duty trucks</c:v>
                </c:pt>
              </c:strCache>
            </c:strRef>
          </c:tx>
          <c:spPr>
            <a:solidFill>
              <a:srgbClr val="4E79A7"/>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IRA!$C$84:$O$84</c:f>
              <c:numCache>
                <c:formatCode>#,##0.0</c:formatCode>
                <c:ptCount val="13"/>
                <c:pt idx="0" formatCode="#,##0">
                  <c:v>-2.228904994802508E-2</c:v>
                </c:pt>
                <c:pt idx="1">
                  <c:v>-4.4578099896050161E-2</c:v>
                </c:pt>
                <c:pt idx="2" formatCode="#,##0">
                  <c:v>-0.12627938876710004</c:v>
                </c:pt>
                <c:pt idx="3">
                  <c:v>-0.20798067763814992</c:v>
                </c:pt>
                <c:pt idx="4" formatCode="#,##0">
                  <c:v>-0.33667183468260997</c:v>
                </c:pt>
                <c:pt idx="5">
                  <c:v>-0.46536299172707002</c:v>
                </c:pt>
                <c:pt idx="6" formatCode="#,##0">
                  <c:v>-0.59757023948613996</c:v>
                </c:pt>
                <c:pt idx="7">
                  <c:v>-0.72977748724520997</c:v>
                </c:pt>
                <c:pt idx="8" formatCode="#,##0">
                  <c:v>-0.88889167527509105</c:v>
                </c:pt>
                <c:pt idx="9">
                  <c:v>-1.048005863304972</c:v>
                </c:pt>
                <c:pt idx="10">
                  <c:v>-1.094933140234527</c:v>
                </c:pt>
                <c:pt idx="11">
                  <c:v>-1.141860417164082</c:v>
                </c:pt>
                <c:pt idx="12">
                  <c:v>-1.188787694093637</c:v>
                </c:pt>
              </c:numCache>
            </c:numRef>
          </c:val>
          <c:extLst>
            <c:ext xmlns:c16="http://schemas.microsoft.com/office/drawing/2014/chart" uri="{C3380CC4-5D6E-409C-BE32-E72D297353CC}">
              <c16:uniqueId val="{0000000D-2FA7-F945-AA67-BD00DB52A3E0}"/>
            </c:ext>
          </c:extLst>
        </c:ser>
        <c:ser>
          <c:idx val="12"/>
          <c:order val="14"/>
          <c:tx>
            <c:strRef>
              <c:f>IRA!$A$81</c:f>
              <c:strCache>
                <c:ptCount val="1"/>
                <c:pt idx="0">
                  <c:v>heavy duty trucks</c:v>
                </c:pt>
              </c:strCache>
            </c:strRef>
          </c:tx>
          <c:spPr>
            <a:solidFill>
              <a:srgbClr val="A1CBE9"/>
            </a:solidFill>
            <a:ln>
              <a:noFill/>
            </a:ln>
            <a:effectLst/>
          </c:spPr>
          <c:invertIfNegative val="0"/>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IRA!$C$81:$O$81</c:f>
              <c:numCache>
                <c:formatCode>#,##0.0</c:formatCode>
                <c:ptCount val="13"/>
                <c:pt idx="0" formatCode="#,##0">
                  <c:v>-6.1916787711448935E-3</c:v>
                </c:pt>
                <c:pt idx="1">
                  <c:v>-1.2383357542289787E-2</c:v>
                </c:pt>
                <c:pt idx="2" formatCode="#,##0">
                  <c:v>-6.4272855159834871E-2</c:v>
                </c:pt>
                <c:pt idx="3">
                  <c:v>-0.11616235277737996</c:v>
                </c:pt>
                <c:pt idx="4" formatCode="#,##0">
                  <c:v>-0.17504145351356998</c:v>
                </c:pt>
                <c:pt idx="5">
                  <c:v>-0.23392055424976002</c:v>
                </c:pt>
                <c:pt idx="6" formatCode="#,##0">
                  <c:v>-0.27551427065638007</c:v>
                </c:pt>
                <c:pt idx="7">
                  <c:v>-0.31710798706300009</c:v>
                </c:pt>
                <c:pt idx="8" formatCode="#,##0">
                  <c:v>-0.36531423342781855</c:v>
                </c:pt>
                <c:pt idx="9">
                  <c:v>-0.41352047979263706</c:v>
                </c:pt>
                <c:pt idx="10">
                  <c:v>-0.39412977483067174</c:v>
                </c:pt>
                <c:pt idx="11">
                  <c:v>-0.37473906986870636</c:v>
                </c:pt>
                <c:pt idx="12">
                  <c:v>-0.35534836490674104</c:v>
                </c:pt>
              </c:numCache>
            </c:numRef>
          </c:val>
          <c:extLst>
            <c:ext xmlns:c16="http://schemas.microsoft.com/office/drawing/2014/chart" uri="{C3380CC4-5D6E-409C-BE32-E72D297353CC}">
              <c16:uniqueId val="{0000000E-2FA7-F945-AA67-BD00DB52A3E0}"/>
            </c:ext>
          </c:extLst>
        </c:ser>
        <c:ser>
          <c:idx val="11"/>
          <c:order val="15"/>
          <c:tx>
            <c:strRef>
              <c:f>IRA!$A$80</c:f>
              <c:strCache>
                <c:ptCount val="1"/>
                <c:pt idx="0">
                  <c:v>buses</c:v>
                </c:pt>
              </c:strCache>
            </c:strRef>
          </c:tx>
          <c:spPr>
            <a:solidFill>
              <a:srgbClr val="0A47BB"/>
            </a:solidFill>
            <a:ln>
              <a:noFill/>
            </a:ln>
            <a:effectLst/>
          </c:spPr>
          <c:invertIfNegative val="0"/>
          <c:dLbls>
            <c:dLbl>
              <c:idx val="0"/>
              <c:tx>
                <c:rich>
                  <a:bodyPr/>
                  <a:lstStyle/>
                  <a:p>
                    <a:fld id="{46D89A75-FBAD-4017-A762-3672D8FF579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FA7-F945-AA67-BD00DB52A3E0}"/>
                </c:ext>
              </c:extLst>
            </c:dLbl>
            <c:dLbl>
              <c:idx val="1"/>
              <c:tx>
                <c:rich>
                  <a:bodyPr/>
                  <a:lstStyle/>
                  <a:p>
                    <a:fld id="{D918B985-12EA-4C63-B954-3403B0453C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FA7-F945-AA67-BD00DB52A3E0}"/>
                </c:ext>
              </c:extLst>
            </c:dLbl>
            <c:dLbl>
              <c:idx val="2"/>
              <c:delete val="1"/>
              <c:extLst>
                <c:ext xmlns:c15="http://schemas.microsoft.com/office/drawing/2012/chart" uri="{CE6537A1-D6FC-4f65-9D91-7224C49458BB}"/>
                <c:ext xmlns:c16="http://schemas.microsoft.com/office/drawing/2014/chart" uri="{C3380CC4-5D6E-409C-BE32-E72D297353CC}">
                  <c16:uniqueId val="{00000011-2FA7-F945-AA67-BD00DB52A3E0}"/>
                </c:ext>
              </c:extLst>
            </c:dLbl>
            <c:dLbl>
              <c:idx val="3"/>
              <c:layout>
                <c:manualLayout>
                  <c:x val="0"/>
                  <c:y val="-2.9055690072639227E-2"/>
                </c:manualLayout>
              </c:layout>
              <c:tx>
                <c:rich>
                  <a:bodyPr/>
                  <a:lstStyle/>
                  <a:p>
                    <a:fld id="{AAF30F60-3A63-4CDD-A08E-0779AD837E7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FA7-F945-AA67-BD00DB52A3E0}"/>
                </c:ext>
              </c:extLst>
            </c:dLbl>
            <c:dLbl>
              <c:idx val="4"/>
              <c:delete val="1"/>
              <c:extLst>
                <c:ext xmlns:c15="http://schemas.microsoft.com/office/drawing/2012/chart" uri="{CE6537A1-D6FC-4f65-9D91-7224C49458BB}"/>
                <c:ext xmlns:c16="http://schemas.microsoft.com/office/drawing/2014/chart" uri="{C3380CC4-5D6E-409C-BE32-E72D297353CC}">
                  <c16:uniqueId val="{00000013-2FA7-F945-AA67-BD00DB52A3E0}"/>
                </c:ext>
              </c:extLst>
            </c:dLbl>
            <c:dLbl>
              <c:idx val="5"/>
              <c:layout>
                <c:manualLayout>
                  <c:x val="0"/>
                  <c:y val="-2.9055690072639227E-2"/>
                </c:manualLayout>
              </c:layout>
              <c:tx>
                <c:rich>
                  <a:bodyPr/>
                  <a:lstStyle/>
                  <a:p>
                    <a:fld id="{F7ADA652-C402-427D-98EF-7E522838C44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FA7-F945-AA67-BD00DB52A3E0}"/>
                </c:ext>
              </c:extLst>
            </c:dLbl>
            <c:dLbl>
              <c:idx val="6"/>
              <c:delete val="1"/>
              <c:extLst>
                <c:ext xmlns:c15="http://schemas.microsoft.com/office/drawing/2012/chart" uri="{CE6537A1-D6FC-4f65-9D91-7224C49458BB}"/>
                <c:ext xmlns:c16="http://schemas.microsoft.com/office/drawing/2014/chart" uri="{C3380CC4-5D6E-409C-BE32-E72D297353CC}">
                  <c16:uniqueId val="{00000015-2FA7-F945-AA67-BD00DB52A3E0}"/>
                </c:ext>
              </c:extLst>
            </c:dLbl>
            <c:dLbl>
              <c:idx val="7"/>
              <c:layout>
                <c:manualLayout>
                  <c:x val="0"/>
                  <c:y val="-3.3898305084745763E-2"/>
                </c:manualLayout>
              </c:layout>
              <c:tx>
                <c:rich>
                  <a:bodyPr/>
                  <a:lstStyle/>
                  <a:p>
                    <a:fld id="{F8D8C4DA-B439-4EB4-A1C9-CDEFC4156A9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FA7-F945-AA67-BD00DB52A3E0}"/>
                </c:ext>
              </c:extLst>
            </c:dLbl>
            <c:dLbl>
              <c:idx val="8"/>
              <c:delete val="1"/>
              <c:extLst>
                <c:ext xmlns:c15="http://schemas.microsoft.com/office/drawing/2012/chart" uri="{CE6537A1-D6FC-4f65-9D91-7224C49458BB}"/>
                <c:ext xmlns:c16="http://schemas.microsoft.com/office/drawing/2014/chart" uri="{C3380CC4-5D6E-409C-BE32-E72D297353CC}">
                  <c16:uniqueId val="{00000017-2FA7-F945-AA67-BD00DB52A3E0}"/>
                </c:ext>
              </c:extLst>
            </c:dLbl>
            <c:dLbl>
              <c:idx val="9"/>
              <c:layout>
                <c:manualLayout>
                  <c:x val="0"/>
                  <c:y val="-2.9055690072639227E-2"/>
                </c:manualLayout>
              </c:layout>
              <c:tx>
                <c:rich>
                  <a:bodyPr/>
                  <a:lstStyle/>
                  <a:p>
                    <a:fld id="{5DD5A727-6078-4D24-B763-F8BE00C262C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2FA7-F945-AA67-BD00DB52A3E0}"/>
                </c:ext>
              </c:extLst>
            </c:dLbl>
            <c:dLbl>
              <c:idx val="10"/>
              <c:delete val="1"/>
              <c:extLst>
                <c:ext xmlns:c15="http://schemas.microsoft.com/office/drawing/2012/chart" uri="{CE6537A1-D6FC-4f65-9D91-7224C49458BB}"/>
                <c:ext xmlns:c16="http://schemas.microsoft.com/office/drawing/2014/chart" uri="{C3380CC4-5D6E-409C-BE32-E72D297353CC}">
                  <c16:uniqueId val="{00000019-2FA7-F945-AA67-BD00DB52A3E0}"/>
                </c:ext>
              </c:extLst>
            </c:dLbl>
            <c:dLbl>
              <c:idx val="11"/>
              <c:delete val="1"/>
              <c:extLst>
                <c:ext xmlns:c15="http://schemas.microsoft.com/office/drawing/2012/chart" uri="{CE6537A1-D6FC-4f65-9D91-7224C49458BB}"/>
                <c:ext xmlns:c16="http://schemas.microsoft.com/office/drawing/2014/chart" uri="{C3380CC4-5D6E-409C-BE32-E72D297353CC}">
                  <c16:uniqueId val="{0000001A-2FA7-F945-AA67-BD00DB52A3E0}"/>
                </c:ext>
              </c:extLst>
            </c:dLbl>
            <c:dLbl>
              <c:idx val="12"/>
              <c:layout>
                <c:manualLayout>
                  <c:x val="0"/>
                  <c:y val="-2.9055690072639227E-2"/>
                </c:manualLayout>
              </c:layout>
              <c:tx>
                <c:rich>
                  <a:bodyPr/>
                  <a:lstStyle/>
                  <a:p>
                    <a:fld id="{F4DE3F18-600B-4DB1-AFC9-31DB3F0560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2FA7-F945-AA67-BD00DB52A3E0}"/>
                </c:ext>
              </c:extLst>
            </c:dLbl>
            <c:spPr>
              <a:noFill/>
              <a:ln>
                <a:noFill/>
              </a:ln>
              <a:effectLst/>
            </c:spPr>
            <c:txPr>
              <a:bodyPr rot="0" spcFirstLastPara="1" vertOverflow="ellipsis" vert="horz" wrap="square" anchor="ctr" anchorCtr="1"/>
              <a:lstStyle/>
              <a:p>
                <a:pPr>
                  <a:defRPr sz="1200" b="0" i="0" u="none" strike="noStrike" kern="1200" baseline="0">
                    <a:solidFill>
                      <a:srgbClr val="EE6D0B"/>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IRA!$C$68:$O$68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IRA!$C$80:$O$80</c:f>
              <c:numCache>
                <c:formatCode>#,##0.0</c:formatCode>
                <c:ptCount val="13"/>
                <c:pt idx="0" formatCode="#,##0">
                  <c:v>0</c:v>
                </c:pt>
                <c:pt idx="1">
                  <c:v>0</c:v>
                </c:pt>
                <c:pt idx="2" formatCode="#,##0">
                  <c:v>-1.7304957407325077E-3</c:v>
                </c:pt>
                <c:pt idx="3">
                  <c:v>-3.4609914814650155E-3</c:v>
                </c:pt>
                <c:pt idx="4" formatCode="#,##0">
                  <c:v>-9.0966385093920084E-3</c:v>
                </c:pt>
                <c:pt idx="5">
                  <c:v>-1.4732285537319001E-2</c:v>
                </c:pt>
                <c:pt idx="6" formatCode="#,##0">
                  <c:v>-2.3864366852799492E-2</c:v>
                </c:pt>
                <c:pt idx="7">
                  <c:v>-3.2996448168279985E-2</c:v>
                </c:pt>
                <c:pt idx="8" formatCode="#,##0">
                  <c:v>-4.4774428277071995E-2</c:v>
                </c:pt>
                <c:pt idx="9">
                  <c:v>-5.6552408385863999E-2</c:v>
                </c:pt>
                <c:pt idx="10">
                  <c:v>-6.7163451740192004E-2</c:v>
                </c:pt>
                <c:pt idx="11">
                  <c:v>-7.7774495094520016E-2</c:v>
                </c:pt>
                <c:pt idx="12">
                  <c:v>-8.8385538448848028E-2</c:v>
                </c:pt>
              </c:numCache>
            </c:numRef>
          </c:val>
          <c:extLst>
            <c:ext xmlns:c15="http://schemas.microsoft.com/office/drawing/2012/chart" uri="{02D57815-91ED-43cb-92C2-25804820EDAC}">
              <c15:datalabelsRange>
                <c15:f>IRA!$C$85:$O$85</c15:f>
                <c15:dlblRangeCache>
                  <c:ptCount val="13"/>
                  <c:pt idx="0">
                    <c:v>-0.2</c:v>
                  </c:pt>
                  <c:pt idx="1">
                    <c:v>-0.4</c:v>
                  </c:pt>
                  <c:pt idx="2">
                    <c:v>-0.9</c:v>
                  </c:pt>
                  <c:pt idx="3">
                    <c:v>-1.4</c:v>
                  </c:pt>
                  <c:pt idx="4">
                    <c:v>-2.6</c:v>
                  </c:pt>
                  <c:pt idx="5">
                    <c:v>-3.9</c:v>
                  </c:pt>
                  <c:pt idx="6">
                    <c:v>-4.9</c:v>
                  </c:pt>
                  <c:pt idx="7">
                    <c:v>-5.9</c:v>
                  </c:pt>
                  <c:pt idx="8">
                    <c:v>-7.1</c:v>
                  </c:pt>
                  <c:pt idx="9">
                    <c:v>-8.3</c:v>
                  </c:pt>
                  <c:pt idx="10">
                    <c:v>-8.7</c:v>
                  </c:pt>
                  <c:pt idx="11">
                    <c:v>-9.2</c:v>
                  </c:pt>
                  <c:pt idx="12">
                    <c:v>-9.6</c:v>
                  </c:pt>
                </c15:dlblRangeCache>
              </c15:datalabelsRange>
            </c:ext>
            <c:ext xmlns:c16="http://schemas.microsoft.com/office/drawing/2014/chart" uri="{C3380CC4-5D6E-409C-BE32-E72D297353CC}">
              <c16:uniqueId val="{0000001C-2FA7-F945-AA67-BD00DB52A3E0}"/>
            </c:ext>
          </c:extLst>
        </c:ser>
        <c:dLbls>
          <c:showLegendKey val="0"/>
          <c:showVal val="0"/>
          <c:showCatName val="0"/>
          <c:showSerName val="0"/>
          <c:showPercent val="0"/>
          <c:showBubbleSize val="0"/>
        </c:dLbls>
        <c:gapWidth val="16"/>
        <c:overlap val="100"/>
        <c:axId val="2043002575"/>
        <c:axId val="2043004223"/>
      </c:barChart>
      <c:catAx>
        <c:axId val="204300257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2043004223"/>
        <c:crosses val="autoZero"/>
        <c:auto val="1"/>
        <c:lblAlgn val="ctr"/>
        <c:lblOffset val="100"/>
        <c:noMultiLvlLbl val="0"/>
      </c:catAx>
      <c:valAx>
        <c:axId val="2043004223"/>
        <c:scaling>
          <c:orientation val="minMax"/>
          <c:max val="0"/>
          <c:min val="-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2043002575"/>
        <c:crosses val="autoZero"/>
        <c:crossBetween val="between"/>
        <c:majorUnit val="2"/>
      </c:valAx>
      <c:spPr>
        <a:noFill/>
        <a:ln>
          <a:noFill/>
        </a:ln>
        <a:effectLst/>
      </c:spPr>
    </c:plotArea>
    <c:legend>
      <c:legendPos val="b"/>
      <c:layout>
        <c:manualLayout>
          <c:xMode val="edge"/>
          <c:yMode val="edge"/>
          <c:x val="0.61745311333265207"/>
          <c:y val="1.7685865109557903E-2"/>
          <c:w val="0.37308204497351299"/>
          <c:h val="0.7077052561203277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Fossil</c:v>
                </c:pt>
              </c:strCache>
            </c:strRef>
          </c:tx>
          <c:spPr>
            <a:solidFill>
              <a:srgbClr val="EE6D0B"/>
            </a:solidFill>
          </c:spPr>
          <c:dPt>
            <c:idx val="0"/>
            <c:bubble3D val="0"/>
            <c:spPr>
              <a:solidFill>
                <a:srgbClr val="EE6D0B"/>
              </a:solidFill>
              <a:ln>
                <a:noFill/>
              </a:ln>
              <a:effectLst/>
            </c:spPr>
            <c:extLst>
              <c:ext xmlns:c16="http://schemas.microsoft.com/office/drawing/2014/chart" uri="{C3380CC4-5D6E-409C-BE32-E72D297353CC}">
                <c16:uniqueId val="{00000001-AFB5-F141-84D1-EF0C0817B43F}"/>
              </c:ext>
            </c:extLst>
          </c:dPt>
          <c:dPt>
            <c:idx val="1"/>
            <c:bubble3D val="0"/>
            <c:spPr>
              <a:solidFill>
                <a:schemeClr val="tx1"/>
              </a:solidFill>
              <a:ln>
                <a:noFill/>
              </a:ln>
              <a:effectLst/>
            </c:spPr>
            <c:extLst>
              <c:ext xmlns:c16="http://schemas.microsoft.com/office/drawing/2014/chart" uri="{C3380CC4-5D6E-409C-BE32-E72D297353CC}">
                <c16:uniqueId val="{00000000-AFB5-F141-84D1-EF0C0817B43F}"/>
              </c:ext>
            </c:extLst>
          </c:dPt>
          <c:dLbls>
            <c:dLbl>
              <c:idx val="0"/>
              <c:layout>
                <c:manualLayout>
                  <c:x val="-0.22879901370732525"/>
                  <c:y val="2.85219439578877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FB5-F141-84D1-EF0C0817B43F}"/>
                </c:ext>
              </c:extLst>
            </c:dLbl>
            <c:dLbl>
              <c:idx val="1"/>
              <c:layout>
                <c:manualLayout>
                  <c:x val="0.18872115698396272"/>
                  <c:y val="-4.331400908561827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FB5-F141-84D1-EF0C0817B43F}"/>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ontserrat" pitchFamily="2" charset="77"/>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Nonfossil</c:v>
                </c:pt>
                <c:pt idx="1">
                  <c:v>Fossil</c:v>
                </c:pt>
              </c:strCache>
            </c:strRef>
          </c:cat>
          <c:val>
            <c:numRef>
              <c:f>Sheet1!$B$2:$B$3</c:f>
              <c:numCache>
                <c:formatCode>General</c:formatCode>
                <c:ptCount val="2"/>
                <c:pt idx="0">
                  <c:v>23</c:v>
                </c:pt>
                <c:pt idx="1">
                  <c:v>46</c:v>
                </c:pt>
              </c:numCache>
            </c:numRef>
          </c:val>
          <c:extLst>
            <c:ext xmlns:c16="http://schemas.microsoft.com/office/drawing/2014/chart" uri="{C3380CC4-5D6E-409C-BE32-E72D297353CC}">
              <c16:uniqueId val="{00000000-6618-6E40-AE4C-92BBDE98775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48092773166529E-2"/>
          <c:y val="6.3455500382833138E-2"/>
          <c:w val="0.91765366499664158"/>
          <c:h val="0.85560291655847043"/>
        </c:manualLayout>
      </c:layout>
      <c:barChart>
        <c:barDir val="col"/>
        <c:grouping val="stacked"/>
        <c:varyColors val="0"/>
        <c:ser>
          <c:idx val="5"/>
          <c:order val="0"/>
          <c:tx>
            <c:strRef>
              <c:f>Sheet1!$A$41</c:f>
              <c:strCache>
                <c:ptCount val="1"/>
                <c:pt idx="0">
                  <c:v>new clean energy</c:v>
                </c:pt>
              </c:strCache>
            </c:strRef>
          </c:tx>
          <c:spPr>
            <a:solidFill>
              <a:srgbClr val="71AD47"/>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B2-A744-8AC9-C0889D15CE2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B2-A744-8AC9-C0889D15CE2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B2-A744-8AC9-C0889D15CE22}"/>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Sheet1!$B$35:$E$35</c:f>
              <c:numCache>
                <c:formatCode>General</c:formatCode>
                <c:ptCount val="4"/>
                <c:pt idx="0">
                  <c:v>2022</c:v>
                </c:pt>
                <c:pt idx="1">
                  <c:v>2030</c:v>
                </c:pt>
                <c:pt idx="2">
                  <c:v>2035</c:v>
                </c:pt>
                <c:pt idx="3">
                  <c:v>2050</c:v>
                </c:pt>
              </c:numCache>
            </c:numRef>
          </c:cat>
          <c:val>
            <c:numRef>
              <c:f>Sheet1!$B$41:$E$41</c:f>
              <c:numCache>
                <c:formatCode>_(* #,##0_);_(* \(#,##0\);_(* "-"??_);_(@_)</c:formatCode>
                <c:ptCount val="4"/>
                <c:pt idx="0">
                  <c:v>0</c:v>
                </c:pt>
                <c:pt idx="1">
                  <c:v>2690</c:v>
                </c:pt>
                <c:pt idx="2">
                  <c:v>4140</c:v>
                </c:pt>
                <c:pt idx="3">
                  <c:v>8890</c:v>
                </c:pt>
              </c:numCache>
            </c:numRef>
          </c:val>
          <c:extLst>
            <c:ext xmlns:c16="http://schemas.microsoft.com/office/drawing/2014/chart" uri="{C3380CC4-5D6E-409C-BE32-E72D297353CC}">
              <c16:uniqueId val="{00000003-8DB2-A744-8AC9-C0889D15CE22}"/>
            </c:ext>
          </c:extLst>
        </c:ser>
        <c:ser>
          <c:idx val="4"/>
          <c:order val="1"/>
          <c:tx>
            <c:strRef>
              <c:f>Sheet1!$A$40</c:f>
              <c:strCache>
                <c:ptCount val="1"/>
                <c:pt idx="0">
                  <c:v>existing wind &amp; solar</c:v>
                </c:pt>
              </c:strCache>
            </c:strRef>
          </c:tx>
          <c:spPr>
            <a:solidFill>
              <a:srgbClr val="FEC002"/>
            </a:solidFill>
            <a:ln>
              <a:noFill/>
            </a:ln>
            <a:effectLst/>
          </c:spPr>
          <c:invertIfNegative val="0"/>
          <c:cat>
            <c:numRef>
              <c:f>Sheet1!$B$35:$E$35</c:f>
              <c:numCache>
                <c:formatCode>General</c:formatCode>
                <c:ptCount val="4"/>
                <c:pt idx="0">
                  <c:v>2022</c:v>
                </c:pt>
                <c:pt idx="1">
                  <c:v>2030</c:v>
                </c:pt>
                <c:pt idx="2">
                  <c:v>2035</c:v>
                </c:pt>
                <c:pt idx="3">
                  <c:v>2050</c:v>
                </c:pt>
              </c:numCache>
            </c:numRef>
          </c:cat>
          <c:val>
            <c:numRef>
              <c:f>Sheet1!$B$40:$E$40</c:f>
              <c:numCache>
                <c:formatCode>_(* #,##0_);_(* \(#,##0\);_(* "-"??_);_(@_)</c:formatCode>
                <c:ptCount val="4"/>
                <c:pt idx="0">
                  <c:v>658.12498084196386</c:v>
                </c:pt>
                <c:pt idx="1">
                  <c:v>658.12498084196386</c:v>
                </c:pt>
                <c:pt idx="2">
                  <c:v>658.12498084196386</c:v>
                </c:pt>
                <c:pt idx="3">
                  <c:v>658.12498084196386</c:v>
                </c:pt>
              </c:numCache>
            </c:numRef>
          </c:val>
          <c:extLst>
            <c:ext xmlns:c16="http://schemas.microsoft.com/office/drawing/2014/chart" uri="{C3380CC4-5D6E-409C-BE32-E72D297353CC}">
              <c16:uniqueId val="{00000004-8DB2-A744-8AC9-C0889D15CE22}"/>
            </c:ext>
          </c:extLst>
        </c:ser>
        <c:ser>
          <c:idx val="2"/>
          <c:order val="2"/>
          <c:tx>
            <c:strRef>
              <c:f>Sheet1!$A$39</c:f>
              <c:strCache>
                <c:ptCount val="1"/>
                <c:pt idx="0">
                  <c:v>existing nuclear &amp; hydro</c:v>
                </c:pt>
              </c:strCache>
            </c:strRef>
          </c:tx>
          <c:spPr>
            <a:solidFill>
              <a:srgbClr val="5B9BD5"/>
            </a:solidFill>
            <a:ln>
              <a:noFill/>
            </a:ln>
            <a:effectLst/>
          </c:spPr>
          <c:invertIfNegative val="0"/>
          <c:cat>
            <c:numRef>
              <c:f>Sheet1!$B$35:$E$35</c:f>
              <c:numCache>
                <c:formatCode>General</c:formatCode>
                <c:ptCount val="4"/>
                <c:pt idx="0">
                  <c:v>2022</c:v>
                </c:pt>
                <c:pt idx="1">
                  <c:v>2030</c:v>
                </c:pt>
                <c:pt idx="2">
                  <c:v>2035</c:v>
                </c:pt>
                <c:pt idx="3">
                  <c:v>2050</c:v>
                </c:pt>
              </c:numCache>
            </c:numRef>
          </c:cat>
          <c:val>
            <c:numRef>
              <c:f>Sheet1!$B$39:$E$39</c:f>
              <c:numCache>
                <c:formatCode>_(* #,##0_);_(* \(#,##0\);_(* "-"??_);_(@_)</c:formatCode>
                <c:ptCount val="4"/>
                <c:pt idx="0">
                  <c:v>1071.19266794176</c:v>
                </c:pt>
                <c:pt idx="1">
                  <c:v>1077.2122234874701</c:v>
                </c:pt>
                <c:pt idx="2">
                  <c:v>1069.4152374923599</c:v>
                </c:pt>
                <c:pt idx="3">
                  <c:v>1066.9385580472099</c:v>
                </c:pt>
              </c:numCache>
            </c:numRef>
          </c:val>
          <c:extLst>
            <c:ext xmlns:c16="http://schemas.microsoft.com/office/drawing/2014/chart" uri="{C3380CC4-5D6E-409C-BE32-E72D297353CC}">
              <c16:uniqueId val="{00000005-8DB2-A744-8AC9-C0889D15CE22}"/>
            </c:ext>
          </c:extLst>
        </c:ser>
        <c:ser>
          <c:idx val="3"/>
          <c:order val="3"/>
          <c:tx>
            <c:strRef>
              <c:f>Sheet1!$A$38</c:f>
              <c:strCache>
                <c:ptCount val="1"/>
                <c:pt idx="0">
                  <c:v>other existing</c:v>
                </c:pt>
              </c:strCache>
            </c:strRef>
          </c:tx>
          <c:spPr>
            <a:solidFill>
              <a:srgbClr val="7030A0"/>
            </a:solidFill>
            <a:ln>
              <a:noFill/>
            </a:ln>
            <a:effectLst/>
          </c:spPr>
          <c:invertIfNegative val="0"/>
          <c:val>
            <c:numRef>
              <c:f>Sheet1!$B$38:$E$38</c:f>
              <c:numCache>
                <c:formatCode>_(* #,##0_);_(* \(#,##0\);_(* "-"??_);_(@_)</c:formatCode>
                <c:ptCount val="4"/>
                <c:pt idx="0">
                  <c:v>82.434990489638409</c:v>
                </c:pt>
                <c:pt idx="1">
                  <c:v>82.434990489638409</c:v>
                </c:pt>
                <c:pt idx="2">
                  <c:v>82.434990489638409</c:v>
                </c:pt>
                <c:pt idx="3">
                  <c:v>82.434990489638409</c:v>
                </c:pt>
              </c:numCache>
            </c:numRef>
          </c:val>
          <c:extLst>
            <c:ext xmlns:c16="http://schemas.microsoft.com/office/drawing/2014/chart" uri="{C3380CC4-5D6E-409C-BE32-E72D297353CC}">
              <c16:uniqueId val="{00000006-8DB2-A744-8AC9-C0889D15CE22}"/>
            </c:ext>
          </c:extLst>
        </c:ser>
        <c:ser>
          <c:idx val="0"/>
          <c:order val="4"/>
          <c:tx>
            <c:strRef>
              <c:f>Sheet1!$A$36</c:f>
              <c:strCache>
                <c:ptCount val="1"/>
                <c:pt idx="0">
                  <c:v>existing coal</c:v>
                </c:pt>
              </c:strCache>
            </c:strRef>
          </c:tx>
          <c:spPr>
            <a:solidFill>
              <a:schemeClr val="tx1"/>
            </a:solidFill>
            <a:ln>
              <a:noFill/>
            </a:ln>
            <a:effectLst/>
          </c:spPr>
          <c:invertIfNegative val="0"/>
          <c:cat>
            <c:numRef>
              <c:f>Sheet1!$B$35:$E$35</c:f>
              <c:numCache>
                <c:formatCode>General</c:formatCode>
                <c:ptCount val="4"/>
                <c:pt idx="0">
                  <c:v>2022</c:v>
                </c:pt>
                <c:pt idx="1">
                  <c:v>2030</c:v>
                </c:pt>
                <c:pt idx="2">
                  <c:v>2035</c:v>
                </c:pt>
                <c:pt idx="3">
                  <c:v>2050</c:v>
                </c:pt>
              </c:numCache>
            </c:numRef>
          </c:cat>
          <c:val>
            <c:numRef>
              <c:f>Sheet1!$B$36:$E$36</c:f>
              <c:numCache>
                <c:formatCode>_(* #,##0_);_(* \(#,##0\);_(* "-"??_);_(@_)</c:formatCode>
                <c:ptCount val="4"/>
                <c:pt idx="0">
                  <c:v>1096.6713175808</c:v>
                </c:pt>
                <c:pt idx="1">
                  <c:v>0</c:v>
                </c:pt>
                <c:pt idx="2">
                  <c:v>0</c:v>
                </c:pt>
                <c:pt idx="3">
                  <c:v>0</c:v>
                </c:pt>
              </c:numCache>
            </c:numRef>
          </c:val>
          <c:extLst>
            <c:ext xmlns:c16="http://schemas.microsoft.com/office/drawing/2014/chart" uri="{C3380CC4-5D6E-409C-BE32-E72D297353CC}">
              <c16:uniqueId val="{00000007-8DB2-A744-8AC9-C0889D15CE22}"/>
            </c:ext>
          </c:extLst>
        </c:ser>
        <c:ser>
          <c:idx val="1"/>
          <c:order val="5"/>
          <c:tx>
            <c:strRef>
              <c:f>Sheet1!$A$37</c:f>
              <c:strCache>
                <c:ptCount val="1"/>
                <c:pt idx="0">
                  <c:v>existing natural gas</c:v>
                </c:pt>
              </c:strCache>
            </c:strRef>
          </c:tx>
          <c:spPr>
            <a:solidFill>
              <a:srgbClr val="C00000"/>
            </a:solidFill>
            <a:ln>
              <a:noFill/>
            </a:ln>
            <a:effectLst/>
          </c:spPr>
          <c:invertIfNegative val="0"/>
          <c:cat>
            <c:numRef>
              <c:f>Sheet1!$B$35:$E$35</c:f>
              <c:numCache>
                <c:formatCode>General</c:formatCode>
                <c:ptCount val="4"/>
                <c:pt idx="0">
                  <c:v>2022</c:v>
                </c:pt>
                <c:pt idx="1">
                  <c:v>2030</c:v>
                </c:pt>
                <c:pt idx="2">
                  <c:v>2035</c:v>
                </c:pt>
                <c:pt idx="3">
                  <c:v>2050</c:v>
                </c:pt>
              </c:numCache>
            </c:numRef>
          </c:cat>
          <c:val>
            <c:numRef>
              <c:f>Sheet1!$B$37:$E$37</c:f>
              <c:numCache>
                <c:formatCode>_(* #,##0_);_(* \(#,##0\);_(* "-"??_);_(@_)</c:formatCode>
                <c:ptCount val="4"/>
                <c:pt idx="0">
                  <c:v>1296.6876123044001</c:v>
                </c:pt>
                <c:pt idx="1">
                  <c:v>412.49494135039993</c:v>
                </c:pt>
                <c:pt idx="2">
                  <c:v>271.98098931839996</c:v>
                </c:pt>
                <c:pt idx="3">
                  <c:v>232.4023840939</c:v>
                </c:pt>
              </c:numCache>
            </c:numRef>
          </c:val>
          <c:extLst>
            <c:ext xmlns:c16="http://schemas.microsoft.com/office/drawing/2014/chart" uri="{C3380CC4-5D6E-409C-BE32-E72D297353CC}">
              <c16:uniqueId val="{00000008-8DB2-A744-8AC9-C0889D15CE22}"/>
            </c:ext>
          </c:extLst>
        </c:ser>
        <c:dLbls>
          <c:showLegendKey val="0"/>
          <c:showVal val="0"/>
          <c:showCatName val="0"/>
          <c:showSerName val="0"/>
          <c:showPercent val="0"/>
          <c:showBubbleSize val="0"/>
        </c:dLbls>
        <c:gapWidth val="82"/>
        <c:overlap val="100"/>
        <c:axId val="1024743071"/>
        <c:axId val="1122429471"/>
      </c:barChart>
      <c:catAx>
        <c:axId val="102474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122429471"/>
        <c:crosses val="autoZero"/>
        <c:auto val="1"/>
        <c:lblAlgn val="ctr"/>
        <c:lblOffset val="100"/>
        <c:noMultiLvlLbl val="0"/>
      </c:catAx>
      <c:valAx>
        <c:axId val="1122429471"/>
        <c:scaling>
          <c:orientation val="minMax"/>
          <c:max val="140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024743071"/>
        <c:crosses val="autoZero"/>
        <c:crossBetween val="between"/>
      </c:valAx>
      <c:spPr>
        <a:noFill/>
        <a:ln>
          <a:noFill/>
        </a:ln>
        <a:effectLst/>
      </c:spPr>
    </c:plotArea>
    <c:legend>
      <c:legendPos val="t"/>
      <c:layout>
        <c:manualLayout>
          <c:xMode val="edge"/>
          <c:yMode val="edge"/>
          <c:x val="0.19403935107003192"/>
          <c:y val="3.9144761957475592E-2"/>
          <c:w val="0.587759973645404"/>
          <c:h val="0.11503699084713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95782357294563E-2"/>
          <c:y val="3.561270999999791E-2"/>
          <c:w val="0.8227696217417152"/>
          <c:h val="0.76291871040053105"/>
        </c:manualLayout>
      </c:layout>
      <c:barChart>
        <c:barDir val="col"/>
        <c:grouping val="stacked"/>
        <c:varyColors val="0"/>
        <c:ser>
          <c:idx val="2"/>
          <c:order val="0"/>
          <c:tx>
            <c:strRef>
              <c:f>'Net-Zero Pathway'!$A$6</c:f>
              <c:strCache>
                <c:ptCount val="1"/>
                <c:pt idx="0">
                  <c:v>other</c:v>
                </c:pt>
              </c:strCache>
            </c:strRef>
          </c:tx>
          <c:spPr>
            <a:solidFill>
              <a:srgbClr val="77933C"/>
            </a:solidFill>
            <a:ln>
              <a:noFill/>
            </a:ln>
            <a:effectLst/>
          </c:spPr>
          <c:invertIfNegative val="0"/>
          <c:cat>
            <c:numRef>
              <c:f>'Net-Zero Pathway'!$BE$3:$EJ$3</c:f>
              <c:numCache>
                <c:formatCode>General</c:formatCode>
                <c:ptCount val="8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'Net-Zero Pathway'!$BE$6:$EM$6</c:f>
              <c:numCache>
                <c:formatCode>General</c:formatCode>
                <c:ptCount val="87"/>
                <c:pt idx="0">
                  <c:v>0.51139999999999997</c:v>
                </c:pt>
                <c:pt idx="1">
                  <c:v>0.29120000000000001</c:v>
                </c:pt>
                <c:pt idx="2">
                  <c:v>0.29599999999999999</c:v>
                </c:pt>
                <c:pt idx="3">
                  <c:v>0.73680000000000001</c:v>
                </c:pt>
                <c:pt idx="4">
                  <c:v>0.42280000000000001</c:v>
                </c:pt>
                <c:pt idx="5">
                  <c:v>0.75549999999999995</c:v>
                </c:pt>
                <c:pt idx="6">
                  <c:v>0.1038</c:v>
                </c:pt>
                <c:pt idx="7">
                  <c:v>1.0654999999999999</c:v>
                </c:pt>
                <c:pt idx="8">
                  <c:v>0.63570000000000004</c:v>
                </c:pt>
                <c:pt idx="9">
                  <c:v>0.63629999999999998</c:v>
                </c:pt>
                <c:pt idx="10">
                  <c:v>0.58830000000000005</c:v>
                </c:pt>
                <c:pt idx="11">
                  <c:v>0.63339999999999996</c:v>
                </c:pt>
                <c:pt idx="12">
                  <c:v>0.4768</c:v>
                </c:pt>
                <c:pt idx="13">
                  <c:v>0.89990000000000003</c:v>
                </c:pt>
                <c:pt idx="14">
                  <c:v>0.66869999999999996</c:v>
                </c:pt>
                <c:pt idx="15">
                  <c:v>1.3331999999999999</c:v>
                </c:pt>
                <c:pt idx="16">
                  <c:v>0.59889999999999999</c:v>
                </c:pt>
                <c:pt idx="17">
                  <c:v>1.1563000000000001</c:v>
                </c:pt>
                <c:pt idx="18">
                  <c:v>2.7694999999999999</c:v>
                </c:pt>
                <c:pt idx="19">
                  <c:v>1.6274</c:v>
                </c:pt>
                <c:pt idx="20">
                  <c:v>1.3776999999999999</c:v>
                </c:pt>
                <c:pt idx="21">
                  <c:v>1.9654</c:v>
                </c:pt>
                <c:pt idx="22">
                  <c:v>4.1501999999999999</c:v>
                </c:pt>
                <c:pt idx="23">
                  <c:v>2.1301999999999999</c:v>
                </c:pt>
                <c:pt idx="24">
                  <c:v>4.4589999999999996</c:v>
                </c:pt>
                <c:pt idx="25">
                  <c:v>2.9935999999999998</c:v>
                </c:pt>
                <c:pt idx="26">
                  <c:v>1.5971</c:v>
                </c:pt>
                <c:pt idx="27">
                  <c:v>1.3991</c:v>
                </c:pt>
                <c:pt idx="28">
                  <c:v>1.6744000000000001</c:v>
                </c:pt>
                <c:pt idx="29">
                  <c:v>1.2063999999999999</c:v>
                </c:pt>
                <c:pt idx="30">
                  <c:v>1.3337000000000001</c:v>
                </c:pt>
                <c:pt idx="31">
                  <c:v>1.6315</c:v>
                </c:pt>
                <c:pt idx="32">
                  <c:v>0.59730000000000005</c:v>
                </c:pt>
                <c:pt idx="33">
                  <c:v>0.34150000000000003</c:v>
                </c:pt>
                <c:pt idx="34">
                  <c:v>0.54379999999999995</c:v>
                </c:pt>
                <c:pt idx="35">
                  <c:v>0.72870000000000001</c:v>
                </c:pt>
                <c:pt idx="36">
                  <c:v>0.76090000000000002</c:v>
                </c:pt>
                <c:pt idx="37">
                  <c:v>0.84719999999999995</c:v>
                </c:pt>
                <c:pt idx="38">
                  <c:v>0.82299999999999995</c:v>
                </c:pt>
                <c:pt idx="39">
                  <c:v>1.4300999999999999</c:v>
                </c:pt>
                <c:pt idx="40">
                  <c:v>1.2418</c:v>
                </c:pt>
                <c:pt idx="41">
                  <c:v>1.2041999999999999</c:v>
                </c:pt>
                <c:pt idx="42">
                  <c:v>0.63829999999999998</c:v>
                </c:pt>
                <c:pt idx="43">
                  <c:v>0.50649999999999995</c:v>
                </c:pt>
                <c:pt idx="44">
                  <c:v>0.44269999999999998</c:v>
                </c:pt>
                <c:pt idx="45">
                  <c:v>0.34699999999999998</c:v>
                </c:pt>
                <c:pt idx="46">
                  <c:v>0.7873</c:v>
                </c:pt>
                <c:pt idx="47">
                  <c:v>0.56269999999999998</c:v>
                </c:pt>
                <c:pt idx="48">
                  <c:v>0.43</c:v>
                </c:pt>
                <c:pt idx="49">
                  <c:v>0.5262</c:v>
                </c:pt>
                <c:pt idx="50">
                  <c:v>0.84630000000000005</c:v>
                </c:pt>
                <c:pt idx="51">
                  <c:v>0.81440000000000001</c:v>
                </c:pt>
                <c:pt idx="52">
                  <c:v>0.47810000000000002</c:v>
                </c:pt>
                <c:pt idx="53">
                  <c:v>0.61050000000000004</c:v>
                </c:pt>
                <c:pt idx="54">
                  <c:v>0.42949999999999999</c:v>
                </c:pt>
                <c:pt idx="55">
                  <c:v>0.2324</c:v>
                </c:pt>
                <c:pt idx="56">
                  <c:v>0.49049999999999999</c:v>
                </c:pt>
                <c:pt idx="57">
                  <c:v>0.58289999999999997</c:v>
                </c:pt>
                <c:pt idx="58">
                  <c:v>0.38100000000000001</c:v>
                </c:pt>
                <c:pt idx="59">
                  <c:v>0.53910000000000002</c:v>
                </c:pt>
                <c:pt idx="60">
                  <c:v>1.3307</c:v>
                </c:pt>
                <c:pt idx="61">
                  <c:v>0.7681</c:v>
                </c:pt>
                <c:pt idx="62">
                  <c:v>0.69630000000000003</c:v>
                </c:pt>
                <c:pt idx="63">
                  <c:v>0.91449999999999998</c:v>
                </c:pt>
                <c:pt idx="64">
                  <c:v>0.34610000000000002</c:v>
                </c:pt>
                <c:pt idx="65">
                  <c:v>0.47070000000000001</c:v>
                </c:pt>
                <c:pt idx="66">
                  <c:v>0.38539999999999996</c:v>
                </c:pt>
                <c:pt idx="67">
                  <c:v>0.3659</c:v>
                </c:pt>
                <c:pt idx="68">
                  <c:v>0.38369999999999999</c:v>
                </c:pt>
                <c:pt idx="69">
                  <c:v>0.42930000000000001</c:v>
                </c:pt>
                <c:pt idx="70">
                  <c:v>0.56220000000000003</c:v>
                </c:pt>
                <c:pt idx="71">
                  <c:v>0</c:v>
                </c:pt>
              </c:numCache>
            </c:numRef>
          </c:val>
          <c:extLst>
            <c:ext xmlns:c16="http://schemas.microsoft.com/office/drawing/2014/chart" uri="{C3380CC4-5D6E-409C-BE32-E72D297353CC}">
              <c16:uniqueId val="{00000000-BD22-1749-A25D-0213CB592DF5}"/>
            </c:ext>
          </c:extLst>
        </c:ser>
        <c:ser>
          <c:idx val="4"/>
          <c:order val="1"/>
          <c:tx>
            <c:strRef>
              <c:f>'Net-Zero Pathway'!$A$9</c:f>
              <c:strCache>
                <c:ptCount val="1"/>
                <c:pt idx="0">
                  <c:v>hydro</c:v>
                </c:pt>
              </c:strCache>
            </c:strRef>
          </c:tx>
          <c:spPr>
            <a:solidFill>
              <a:schemeClr val="accent1">
                <a:lumMod val="60000"/>
                <a:lumOff val="40000"/>
              </a:schemeClr>
            </a:solidFill>
            <a:ln>
              <a:noFill/>
            </a:ln>
            <a:effectLst/>
          </c:spPr>
          <c:invertIfNegative val="0"/>
          <c:cat>
            <c:numRef>
              <c:f>'Net-Zero Pathway'!$BE$3:$EJ$3</c:f>
              <c:numCache>
                <c:formatCode>General</c:formatCode>
                <c:ptCount val="8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'Net-Zero Pathway'!$BE$9:$EM$9</c:f>
              <c:numCache>
                <c:formatCode>General</c:formatCode>
                <c:ptCount val="87"/>
                <c:pt idx="0">
                  <c:v>1.1957</c:v>
                </c:pt>
                <c:pt idx="1">
                  <c:v>1.4091</c:v>
                </c:pt>
                <c:pt idx="2">
                  <c:v>1.7295</c:v>
                </c:pt>
                <c:pt idx="3">
                  <c:v>1.9981</c:v>
                </c:pt>
                <c:pt idx="4">
                  <c:v>1.3212999999999999</c:v>
                </c:pt>
                <c:pt idx="5">
                  <c:v>1.7518</c:v>
                </c:pt>
                <c:pt idx="6">
                  <c:v>1.2349000000000001</c:v>
                </c:pt>
                <c:pt idx="7">
                  <c:v>1.4875</c:v>
                </c:pt>
                <c:pt idx="8">
                  <c:v>2.8801999999999999</c:v>
                </c:pt>
                <c:pt idx="9">
                  <c:v>1.7781</c:v>
                </c:pt>
                <c:pt idx="10">
                  <c:v>1.6111</c:v>
                </c:pt>
                <c:pt idx="11">
                  <c:v>3.5678000000000001</c:v>
                </c:pt>
                <c:pt idx="12">
                  <c:v>2.5028000000000001</c:v>
                </c:pt>
                <c:pt idx="13">
                  <c:v>3.4451000000000001</c:v>
                </c:pt>
                <c:pt idx="14">
                  <c:v>2.3450000000000002</c:v>
                </c:pt>
                <c:pt idx="15">
                  <c:v>2.1360000000000001</c:v>
                </c:pt>
                <c:pt idx="16">
                  <c:v>1.5708</c:v>
                </c:pt>
                <c:pt idx="17">
                  <c:v>3.9630000000000001</c:v>
                </c:pt>
                <c:pt idx="18">
                  <c:v>2.8462999999999998</c:v>
                </c:pt>
                <c:pt idx="19">
                  <c:v>1.9935</c:v>
                </c:pt>
                <c:pt idx="20">
                  <c:v>1.5703</c:v>
                </c:pt>
                <c:pt idx="21">
                  <c:v>1.4875</c:v>
                </c:pt>
                <c:pt idx="22">
                  <c:v>0.73019999999999996</c:v>
                </c:pt>
                <c:pt idx="23">
                  <c:v>6.4156000000000004</c:v>
                </c:pt>
                <c:pt idx="24">
                  <c:v>1.4765999999999999</c:v>
                </c:pt>
                <c:pt idx="25">
                  <c:v>2.5758000000000001</c:v>
                </c:pt>
                <c:pt idx="26">
                  <c:v>2.024</c:v>
                </c:pt>
                <c:pt idx="27">
                  <c:v>1.391</c:v>
                </c:pt>
                <c:pt idx="28">
                  <c:v>3.56</c:v>
                </c:pt>
                <c:pt idx="29">
                  <c:v>3.5213999999999999</c:v>
                </c:pt>
                <c:pt idx="30">
                  <c:v>1.6394</c:v>
                </c:pt>
                <c:pt idx="31">
                  <c:v>0.42059999999999997</c:v>
                </c:pt>
                <c:pt idx="32">
                  <c:v>0.83740000000000003</c:v>
                </c:pt>
                <c:pt idx="33">
                  <c:v>1.0535000000000001</c:v>
                </c:pt>
                <c:pt idx="34">
                  <c:v>2.1288</c:v>
                </c:pt>
                <c:pt idx="35">
                  <c:v>4.4964000000000004</c:v>
                </c:pt>
                <c:pt idx="36">
                  <c:v>0.72529999999999994</c:v>
                </c:pt>
                <c:pt idx="37">
                  <c:v>0.40200000000000002</c:v>
                </c:pt>
                <c:pt idx="38">
                  <c:v>0.69689999999999996</c:v>
                </c:pt>
                <c:pt idx="39">
                  <c:v>0.82110000000000005</c:v>
                </c:pt>
                <c:pt idx="40">
                  <c:v>0.50760000000000005</c:v>
                </c:pt>
                <c:pt idx="41">
                  <c:v>1.6085</c:v>
                </c:pt>
                <c:pt idx="42">
                  <c:v>0.27229999999999999</c:v>
                </c:pt>
                <c:pt idx="43">
                  <c:v>0.22220000000000001</c:v>
                </c:pt>
                <c:pt idx="44">
                  <c:v>0.27350000000000002</c:v>
                </c:pt>
                <c:pt idx="45">
                  <c:v>1.1568000000000001</c:v>
                </c:pt>
                <c:pt idx="46">
                  <c:v>0.10199999999999999</c:v>
                </c:pt>
                <c:pt idx="47">
                  <c:v>6.1899999999999997E-2</c:v>
                </c:pt>
                <c:pt idx="48">
                  <c:v>2.8999999999999998E-3</c:v>
                </c:pt>
                <c:pt idx="49">
                  <c:v>0.11899999999999999</c:v>
                </c:pt>
                <c:pt idx="50">
                  <c:v>5.9700000000000003E-2</c:v>
                </c:pt>
                <c:pt idx="51">
                  <c:v>0.13780000000000001</c:v>
                </c:pt>
                <c:pt idx="52">
                  <c:v>0.34949999999999998</c:v>
                </c:pt>
                <c:pt idx="53">
                  <c:v>9.6799999999999997E-2</c:v>
                </c:pt>
                <c:pt idx="54">
                  <c:v>7.7399999999999997E-2</c:v>
                </c:pt>
                <c:pt idx="55">
                  <c:v>4.99E-2</c:v>
                </c:pt>
                <c:pt idx="56">
                  <c:v>5.7200000000000001E-2</c:v>
                </c:pt>
                <c:pt idx="57">
                  <c:v>5.6300000000000003E-2</c:v>
                </c:pt>
                <c:pt idx="58">
                  <c:v>8.1100000000000005E-2</c:v>
                </c:pt>
                <c:pt idx="59">
                  <c:v>0.18990000000000001</c:v>
                </c:pt>
                <c:pt idx="60">
                  <c:v>3.6400000000000002E-2</c:v>
                </c:pt>
                <c:pt idx="61">
                  <c:v>0.16669999999999999</c:v>
                </c:pt>
                <c:pt idx="62">
                  <c:v>0.53790000000000004</c:v>
                </c:pt>
                <c:pt idx="63">
                  <c:v>0.49959999999999999</c:v>
                </c:pt>
                <c:pt idx="64">
                  <c:v>0.191</c:v>
                </c:pt>
                <c:pt idx="65">
                  <c:v>0.19059999999999999</c:v>
                </c:pt>
                <c:pt idx="66">
                  <c:v>0.38150000000000001</c:v>
                </c:pt>
                <c:pt idx="67">
                  <c:v>0.23200000000000001</c:v>
                </c:pt>
                <c:pt idx="68">
                  <c:v>0.22040000000000001</c:v>
                </c:pt>
                <c:pt idx="69">
                  <c:v>3.8199999999999998E-2</c:v>
                </c:pt>
                <c:pt idx="70">
                  <c:v>0.18579999999999999</c:v>
                </c:pt>
                <c:pt idx="71">
                  <c:v>0</c:v>
                </c:pt>
              </c:numCache>
            </c:numRef>
          </c:val>
          <c:extLst>
            <c:ext xmlns:c16="http://schemas.microsoft.com/office/drawing/2014/chart" uri="{C3380CC4-5D6E-409C-BE32-E72D297353CC}">
              <c16:uniqueId val="{00000001-BD22-1749-A25D-0213CB592DF5}"/>
            </c:ext>
          </c:extLst>
        </c:ser>
        <c:ser>
          <c:idx val="15"/>
          <c:order val="2"/>
          <c:tx>
            <c:strRef>
              <c:f>'Net-Zero Pathway'!$A$13</c:f>
              <c:strCache>
                <c:ptCount val="1"/>
                <c:pt idx="0">
                  <c:v>coal w/cc</c:v>
                </c:pt>
              </c:strCache>
            </c:strRef>
          </c:tx>
          <c:spPr>
            <a:solidFill>
              <a:srgbClr val="E377C2"/>
            </a:solidFill>
            <a:ln>
              <a:noFill/>
            </a:ln>
            <a:effectLst/>
          </c:spPr>
          <c:invertIfNegative val="0"/>
          <c:cat>
            <c:numRef>
              <c:f>'Net-Zero Pathway'!$BE$3:$EJ$3</c:f>
              <c:numCache>
                <c:formatCode>General</c:formatCode>
                <c:ptCount val="8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'Net-Zero Pathway'!$BE$13:$EM$13</c:f>
              <c:numCache>
                <c:formatCode>General</c:formatCode>
                <c:ptCount val="87"/>
                <c:pt idx="73" formatCode="#,##0;\-#,##0">
                  <c:v>0</c:v>
                </c:pt>
                <c:pt idx="75" formatCode="#,##0;\-#,##0">
                  <c:v>0.2655849409196489</c:v>
                </c:pt>
                <c:pt idx="77" formatCode="#,##0;\-#,##0">
                  <c:v>0.2655849409196489</c:v>
                </c:pt>
                <c:pt idx="79" formatCode="#,##0;\-#,##0">
                  <c:v>0.26482944267660441</c:v>
                </c:pt>
                <c:pt idx="81" formatCode="#,##0;\-#,##0">
                  <c:v>0</c:v>
                </c:pt>
                <c:pt idx="83" formatCode="#,##0;\-#,##0">
                  <c:v>0</c:v>
                </c:pt>
              </c:numCache>
            </c:numRef>
          </c:val>
          <c:extLst>
            <c:ext xmlns:c16="http://schemas.microsoft.com/office/drawing/2014/chart" uri="{C3380CC4-5D6E-409C-BE32-E72D297353CC}">
              <c16:uniqueId val="{00000002-BD22-1749-A25D-0213CB592DF5}"/>
            </c:ext>
          </c:extLst>
        </c:ser>
        <c:ser>
          <c:idx val="5"/>
          <c:order val="3"/>
          <c:tx>
            <c:strRef>
              <c:f>'Net-Zero Pathway'!$A$10</c:f>
              <c:strCache>
                <c:ptCount val="1"/>
                <c:pt idx="0">
                  <c:v>coal</c:v>
                </c:pt>
              </c:strCache>
            </c:strRef>
          </c:tx>
          <c:spPr>
            <a:solidFill>
              <a:schemeClr val="tx1"/>
            </a:solidFill>
            <a:ln>
              <a:noFill/>
            </a:ln>
            <a:effectLst/>
          </c:spPr>
          <c:invertIfNegative val="0"/>
          <c:cat>
            <c:numRef>
              <c:f>'Net-Zero Pathway'!$BE$3:$EJ$3</c:f>
              <c:numCache>
                <c:formatCode>General</c:formatCode>
                <c:ptCount val="8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'Net-Zero Pathway'!$BE$10:$EM$10</c:f>
              <c:numCache>
                <c:formatCode>General</c:formatCode>
                <c:ptCount val="87"/>
                <c:pt idx="0">
                  <c:v>1.5490999999999999</c:v>
                </c:pt>
                <c:pt idx="1">
                  <c:v>1.7801</c:v>
                </c:pt>
                <c:pt idx="2">
                  <c:v>2.7343999999999999</c:v>
                </c:pt>
                <c:pt idx="3">
                  <c:v>4.0011000000000001</c:v>
                </c:pt>
                <c:pt idx="4">
                  <c:v>5.1454000000000004</c:v>
                </c:pt>
                <c:pt idx="5">
                  <c:v>6.5646000000000004</c:v>
                </c:pt>
                <c:pt idx="6">
                  <c:v>2.2323</c:v>
                </c:pt>
                <c:pt idx="7">
                  <c:v>3.7530999999999999</c:v>
                </c:pt>
                <c:pt idx="8">
                  <c:v>4.9332000000000003</c:v>
                </c:pt>
                <c:pt idx="9">
                  <c:v>6.1584000000000003</c:v>
                </c:pt>
                <c:pt idx="10">
                  <c:v>4.8958000000000004</c:v>
                </c:pt>
                <c:pt idx="11">
                  <c:v>3.7109999999999999</c:v>
                </c:pt>
                <c:pt idx="12">
                  <c:v>3.7951999999999999</c:v>
                </c:pt>
                <c:pt idx="13">
                  <c:v>4.0095999999999998</c:v>
                </c:pt>
                <c:pt idx="14">
                  <c:v>4.4569000000000001</c:v>
                </c:pt>
                <c:pt idx="15">
                  <c:v>4.1346999999999996</c:v>
                </c:pt>
                <c:pt idx="16">
                  <c:v>3.3530000000000002</c:v>
                </c:pt>
                <c:pt idx="17">
                  <c:v>6.7816000000000001</c:v>
                </c:pt>
                <c:pt idx="18">
                  <c:v>8.1184999999999992</c:v>
                </c:pt>
                <c:pt idx="19">
                  <c:v>11.229799999999999</c:v>
                </c:pt>
                <c:pt idx="20">
                  <c:v>10.685</c:v>
                </c:pt>
                <c:pt idx="21">
                  <c:v>12.4259</c:v>
                </c:pt>
                <c:pt idx="22">
                  <c:v>11.763999999999999</c:v>
                </c:pt>
                <c:pt idx="23">
                  <c:v>14.4505</c:v>
                </c:pt>
                <c:pt idx="24">
                  <c:v>10.190799999999999</c:v>
                </c:pt>
                <c:pt idx="25">
                  <c:v>10.7324</c:v>
                </c:pt>
                <c:pt idx="26">
                  <c:v>7.7424999999999997</c:v>
                </c:pt>
                <c:pt idx="27">
                  <c:v>10.9209</c:v>
                </c:pt>
                <c:pt idx="28">
                  <c:v>10.8368</c:v>
                </c:pt>
                <c:pt idx="29">
                  <c:v>9.7741000000000007</c:v>
                </c:pt>
                <c:pt idx="30">
                  <c:v>15.246499999999999</c:v>
                </c:pt>
                <c:pt idx="31">
                  <c:v>9.1403999999999996</c:v>
                </c:pt>
                <c:pt idx="32">
                  <c:v>10.8781</c:v>
                </c:pt>
                <c:pt idx="33">
                  <c:v>6.2847999999999997</c:v>
                </c:pt>
                <c:pt idx="34">
                  <c:v>11.1105</c:v>
                </c:pt>
                <c:pt idx="35">
                  <c:v>6.1078000000000001</c:v>
                </c:pt>
                <c:pt idx="36">
                  <c:v>5.8589000000000002</c:v>
                </c:pt>
                <c:pt idx="37">
                  <c:v>4.0797999999999996</c:v>
                </c:pt>
                <c:pt idx="38">
                  <c:v>1.7910999999999999</c:v>
                </c:pt>
                <c:pt idx="39">
                  <c:v>3.3287</c:v>
                </c:pt>
                <c:pt idx="40">
                  <c:v>1.9211</c:v>
                </c:pt>
                <c:pt idx="41">
                  <c:v>3.1427</c:v>
                </c:pt>
                <c:pt idx="42">
                  <c:v>1.2675000000000001</c:v>
                </c:pt>
                <c:pt idx="43">
                  <c:v>0.1356</c:v>
                </c:pt>
                <c:pt idx="44">
                  <c:v>0.94950000000000001</c:v>
                </c:pt>
                <c:pt idx="45">
                  <c:v>2.5219999999999998</c:v>
                </c:pt>
                <c:pt idx="46">
                  <c:v>1.2947</c:v>
                </c:pt>
                <c:pt idx="47">
                  <c:v>7.8200000000000006E-2</c:v>
                </c:pt>
                <c:pt idx="48">
                  <c:v>5.28E-2</c:v>
                </c:pt>
                <c:pt idx="49">
                  <c:v>0.22</c:v>
                </c:pt>
                <c:pt idx="50">
                  <c:v>0.1258</c:v>
                </c:pt>
                <c:pt idx="51">
                  <c:v>0.44</c:v>
                </c:pt>
                <c:pt idx="52">
                  <c:v>1.0999999999999999E-2</c:v>
                </c:pt>
                <c:pt idx="53">
                  <c:v>8.5800000000000001E-2</c:v>
                </c:pt>
                <c:pt idx="54">
                  <c:v>0.52100000000000002</c:v>
                </c:pt>
                <c:pt idx="55">
                  <c:v>0.39939999999999998</c:v>
                </c:pt>
                <c:pt idx="56">
                  <c:v>0.53090000000000004</c:v>
                </c:pt>
                <c:pt idx="57">
                  <c:v>1.4189000000000001</c:v>
                </c:pt>
                <c:pt idx="58">
                  <c:v>1.4581999999999999</c:v>
                </c:pt>
                <c:pt idx="59">
                  <c:v>1.7966</c:v>
                </c:pt>
                <c:pt idx="60">
                  <c:v>5.3643999999999998</c:v>
                </c:pt>
                <c:pt idx="61">
                  <c:v>3.8302999999999998</c:v>
                </c:pt>
                <c:pt idx="62">
                  <c:v>3.734</c:v>
                </c:pt>
                <c:pt idx="63">
                  <c:v>1.5276000000000001</c:v>
                </c:pt>
                <c:pt idx="70">
                  <c:v>1.7000000000000001E-2</c:v>
                </c:pt>
                <c:pt idx="71">
                  <c:v>0</c:v>
                </c:pt>
              </c:numCache>
            </c:numRef>
          </c:val>
          <c:extLst>
            <c:ext xmlns:c16="http://schemas.microsoft.com/office/drawing/2014/chart" uri="{C3380CC4-5D6E-409C-BE32-E72D297353CC}">
              <c16:uniqueId val="{00000003-BD22-1749-A25D-0213CB592DF5}"/>
            </c:ext>
          </c:extLst>
        </c:ser>
        <c:ser>
          <c:idx val="0"/>
          <c:order val="4"/>
          <c:tx>
            <c:strRef>
              <c:f>'Net-Zero Pathway'!$A$4</c:f>
              <c:strCache>
                <c:ptCount val="1"/>
                <c:pt idx="0">
                  <c:v>gas</c:v>
                </c:pt>
              </c:strCache>
            </c:strRef>
          </c:tx>
          <c:spPr>
            <a:solidFill>
              <a:srgbClr val="818285"/>
            </a:solidFill>
            <a:ln>
              <a:noFill/>
            </a:ln>
            <a:effectLst/>
          </c:spPr>
          <c:invertIfNegative val="0"/>
          <c:cat>
            <c:numRef>
              <c:f>'Net-Zero Pathway'!$BE$3:$EJ$3</c:f>
              <c:numCache>
                <c:formatCode>General</c:formatCode>
                <c:ptCount val="8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'Net-Zero Pathway'!$BE$4:$EM$4</c:f>
              <c:numCache>
                <c:formatCode>General</c:formatCode>
                <c:ptCount val="87"/>
                <c:pt idx="0">
                  <c:v>0.95489999999999997</c:v>
                </c:pt>
                <c:pt idx="1">
                  <c:v>1.4378</c:v>
                </c:pt>
                <c:pt idx="2">
                  <c:v>1.1049</c:v>
                </c:pt>
                <c:pt idx="3">
                  <c:v>1.9941</c:v>
                </c:pt>
                <c:pt idx="4">
                  <c:v>4.1060999999999996</c:v>
                </c:pt>
                <c:pt idx="5">
                  <c:v>2.4365000000000001</c:v>
                </c:pt>
                <c:pt idx="6">
                  <c:v>2.8332999999999999</c:v>
                </c:pt>
                <c:pt idx="7">
                  <c:v>2.2663000000000002</c:v>
                </c:pt>
                <c:pt idx="8">
                  <c:v>6.1025</c:v>
                </c:pt>
                <c:pt idx="9">
                  <c:v>3.9249000000000001</c:v>
                </c:pt>
                <c:pt idx="10">
                  <c:v>3.5958000000000001</c:v>
                </c:pt>
                <c:pt idx="11">
                  <c:v>4.4869000000000003</c:v>
                </c:pt>
                <c:pt idx="12">
                  <c:v>3.4247000000000001</c:v>
                </c:pt>
                <c:pt idx="13">
                  <c:v>4.1944999999999997</c:v>
                </c:pt>
                <c:pt idx="14">
                  <c:v>4.3620999999999999</c:v>
                </c:pt>
                <c:pt idx="15">
                  <c:v>6.1685999999999996</c:v>
                </c:pt>
                <c:pt idx="16">
                  <c:v>5.1167999999999996</c:v>
                </c:pt>
                <c:pt idx="17">
                  <c:v>8.3582999999999998</c:v>
                </c:pt>
                <c:pt idx="18">
                  <c:v>6.9313000000000002</c:v>
                </c:pt>
                <c:pt idx="19">
                  <c:v>6.7333999999999996</c:v>
                </c:pt>
                <c:pt idx="20">
                  <c:v>7.3045999999999998</c:v>
                </c:pt>
                <c:pt idx="21">
                  <c:v>9.1933000000000007</c:v>
                </c:pt>
                <c:pt idx="22">
                  <c:v>7.8635999999999999</c:v>
                </c:pt>
                <c:pt idx="23">
                  <c:v>8.2079000000000004</c:v>
                </c:pt>
                <c:pt idx="24">
                  <c:v>11.666399999999999</c:v>
                </c:pt>
                <c:pt idx="25">
                  <c:v>8.9257000000000009</c:v>
                </c:pt>
                <c:pt idx="26">
                  <c:v>5.3108000000000004</c:v>
                </c:pt>
                <c:pt idx="27">
                  <c:v>7.1569000000000003</c:v>
                </c:pt>
                <c:pt idx="28">
                  <c:v>4.6589999999999998</c:v>
                </c:pt>
                <c:pt idx="29">
                  <c:v>2.7658</c:v>
                </c:pt>
                <c:pt idx="30">
                  <c:v>0.39889999999999998</c:v>
                </c:pt>
                <c:pt idx="31">
                  <c:v>1.3935</c:v>
                </c:pt>
                <c:pt idx="32">
                  <c:v>1.6587000000000001</c:v>
                </c:pt>
                <c:pt idx="33">
                  <c:v>0.81869999999999998</c:v>
                </c:pt>
                <c:pt idx="34">
                  <c:v>0.90259999999999996</c:v>
                </c:pt>
                <c:pt idx="35">
                  <c:v>1.7229000000000001</c:v>
                </c:pt>
                <c:pt idx="36">
                  <c:v>1.4883</c:v>
                </c:pt>
                <c:pt idx="37">
                  <c:v>2.5345</c:v>
                </c:pt>
                <c:pt idx="38">
                  <c:v>2.4441999999999999</c:v>
                </c:pt>
                <c:pt idx="39">
                  <c:v>3.6890000000000001</c:v>
                </c:pt>
                <c:pt idx="40">
                  <c:v>4.8125</c:v>
                </c:pt>
                <c:pt idx="41">
                  <c:v>3.3418000000000001</c:v>
                </c:pt>
                <c:pt idx="42">
                  <c:v>4.8085000000000004</c:v>
                </c:pt>
                <c:pt idx="43">
                  <c:v>4.0949999999999998</c:v>
                </c:pt>
                <c:pt idx="44">
                  <c:v>7.8235000000000001</c:v>
                </c:pt>
                <c:pt idx="45">
                  <c:v>6.1887999999999996</c:v>
                </c:pt>
                <c:pt idx="46">
                  <c:v>3.8932000000000002</c:v>
                </c:pt>
                <c:pt idx="47">
                  <c:v>3.7435</c:v>
                </c:pt>
                <c:pt idx="48">
                  <c:v>1.9522999999999999</c:v>
                </c:pt>
                <c:pt idx="49">
                  <c:v>8.0612999999999992</c:v>
                </c:pt>
                <c:pt idx="50">
                  <c:v>25.9696</c:v>
                </c:pt>
                <c:pt idx="51">
                  <c:v>37.83</c:v>
                </c:pt>
                <c:pt idx="52">
                  <c:v>59.1312</c:v>
                </c:pt>
                <c:pt idx="53">
                  <c:v>46.892000000000003</c:v>
                </c:pt>
                <c:pt idx="54">
                  <c:v>21.680900000000001</c:v>
                </c:pt>
                <c:pt idx="55">
                  <c:v>15.400399999999999</c:v>
                </c:pt>
                <c:pt idx="56">
                  <c:v>9.1448999999999998</c:v>
                </c:pt>
                <c:pt idx="57">
                  <c:v>6.8240999999999996</c:v>
                </c:pt>
                <c:pt idx="58">
                  <c:v>7.7382999999999997</c:v>
                </c:pt>
                <c:pt idx="59">
                  <c:v>9.3318999999999992</c:v>
                </c:pt>
                <c:pt idx="60">
                  <c:v>6.5317999999999996</c:v>
                </c:pt>
                <c:pt idx="61">
                  <c:v>9.9970999999999997</c:v>
                </c:pt>
                <c:pt idx="62">
                  <c:v>9.5206999999999997</c:v>
                </c:pt>
                <c:pt idx="63">
                  <c:v>7.0747</c:v>
                </c:pt>
                <c:pt idx="64">
                  <c:v>8.9631000000000007</c:v>
                </c:pt>
                <c:pt idx="65">
                  <c:v>6.3886000000000003</c:v>
                </c:pt>
                <c:pt idx="66">
                  <c:v>8.5724</c:v>
                </c:pt>
                <c:pt idx="67">
                  <c:v>9.5642999999999994</c:v>
                </c:pt>
                <c:pt idx="68">
                  <c:v>19.2441</c:v>
                </c:pt>
                <c:pt idx="69">
                  <c:v>8.0530000000000008</c:v>
                </c:pt>
                <c:pt idx="70">
                  <c:v>6.3602999999999996</c:v>
                </c:pt>
                <c:pt idx="71">
                  <c:v>6.0999999999999659</c:v>
                </c:pt>
                <c:pt idx="73" formatCode="#,##0;\-#,##0">
                  <c:v>8</c:v>
                </c:pt>
                <c:pt idx="75" formatCode="#,##0;\-#,##0">
                  <c:v>18</c:v>
                </c:pt>
                <c:pt idx="77" formatCode="#,##0;\-#,##0">
                  <c:v>18</c:v>
                </c:pt>
                <c:pt idx="79" formatCode="#,##0;\-#,##0">
                  <c:v>9</c:v>
                </c:pt>
                <c:pt idx="81" formatCode="#,##0;\-#,##0">
                  <c:v>1</c:v>
                </c:pt>
                <c:pt idx="83" formatCode="#,##0;\-#,##0">
                  <c:v>1</c:v>
                </c:pt>
                <c:pt idx="85">
                  <c:v>0</c:v>
                </c:pt>
              </c:numCache>
            </c:numRef>
          </c:val>
          <c:extLst>
            <c:ext xmlns:c16="http://schemas.microsoft.com/office/drawing/2014/chart" uri="{C3380CC4-5D6E-409C-BE32-E72D297353CC}">
              <c16:uniqueId val="{00000004-BD22-1749-A25D-0213CB592DF5}"/>
            </c:ext>
          </c:extLst>
        </c:ser>
        <c:ser>
          <c:idx val="16"/>
          <c:order val="5"/>
          <c:tx>
            <c:v>gas w/cc</c:v>
          </c:tx>
          <c:spPr>
            <a:solidFill>
              <a:srgbClr val="841895"/>
            </a:solidFill>
            <a:ln>
              <a:noFill/>
            </a:ln>
            <a:effectLst/>
          </c:spPr>
          <c:invertIfNegative val="0"/>
          <c:cat>
            <c:numRef>
              <c:f>'Net-Zero Pathway'!$BE$3:$EJ$3</c:f>
              <c:numCache>
                <c:formatCode>General</c:formatCode>
                <c:ptCount val="8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'Net-Zero Pathway'!$BE$12:$EM$12</c:f>
              <c:numCache>
                <c:formatCode>General</c:formatCode>
                <c:ptCount val="87"/>
                <c:pt idx="73" formatCode="#,##0;\-#,##0">
                  <c:v>0</c:v>
                </c:pt>
                <c:pt idx="75" formatCode="#,##0;\-#,##0">
                  <c:v>5</c:v>
                </c:pt>
                <c:pt idx="77" formatCode="#,##0;\-#,##0">
                  <c:v>6</c:v>
                </c:pt>
                <c:pt idx="79" formatCode="#,##0;\-#,##0">
                  <c:v>5</c:v>
                </c:pt>
                <c:pt idx="81" formatCode="#,##0;\-#,##0">
                  <c:v>3</c:v>
                </c:pt>
                <c:pt idx="83" formatCode="#,##0;\-#,##0">
                  <c:v>0</c:v>
                </c:pt>
              </c:numCache>
            </c:numRef>
          </c:val>
          <c:extLst>
            <c:ext xmlns:c16="http://schemas.microsoft.com/office/drawing/2014/chart" uri="{C3380CC4-5D6E-409C-BE32-E72D297353CC}">
              <c16:uniqueId val="{00000005-BD22-1749-A25D-0213CB592DF5}"/>
            </c:ext>
          </c:extLst>
        </c:ser>
        <c:ser>
          <c:idx val="1"/>
          <c:order val="6"/>
          <c:tx>
            <c:strRef>
              <c:f>'Net-Zero Pathway'!$A$5</c:f>
              <c:strCache>
                <c:ptCount val="1"/>
                <c:pt idx="0">
                  <c:v>nuclear</c:v>
                </c:pt>
              </c:strCache>
            </c:strRef>
          </c:tx>
          <c:spPr>
            <a:solidFill>
              <a:srgbClr val="EB781C"/>
            </a:solidFill>
            <a:ln>
              <a:noFill/>
            </a:ln>
            <a:effectLst/>
          </c:spPr>
          <c:invertIfNegative val="0"/>
          <c:cat>
            <c:numRef>
              <c:f>'Net-Zero Pathway'!$BE$3:$EJ$3</c:f>
              <c:numCache>
                <c:formatCode>General</c:formatCode>
                <c:ptCount val="8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'Net-Zero Pathway'!$BE$5:$EM$5</c:f>
              <c:numCache>
                <c:formatCode>General</c:formatCode>
                <c:ptCount val="87"/>
                <c:pt idx="19">
                  <c:v>1.2374000000000001</c:v>
                </c:pt>
                <c:pt idx="20">
                  <c:v>2.0794999999999999</c:v>
                </c:pt>
                <c:pt idx="21">
                  <c:v>2.2709999999999999</c:v>
                </c:pt>
                <c:pt idx="22">
                  <c:v>6.1497999999999999</c:v>
                </c:pt>
                <c:pt idx="23">
                  <c:v>4.0403000000000002</c:v>
                </c:pt>
                <c:pt idx="24">
                  <c:v>9.5243000000000002</c:v>
                </c:pt>
                <c:pt idx="25">
                  <c:v>6.4020999999999999</c:v>
                </c:pt>
                <c:pt idx="26">
                  <c:v>3.7724000000000002</c:v>
                </c:pt>
                <c:pt idx="27">
                  <c:v>6.8327</c:v>
                </c:pt>
                <c:pt idx="28">
                  <c:v>2.1160000000000001</c:v>
                </c:pt>
                <c:pt idx="29">
                  <c:v>0.88300000000000001</c:v>
                </c:pt>
                <c:pt idx="30">
                  <c:v>1.9285000000000001</c:v>
                </c:pt>
                <c:pt idx="31">
                  <c:v>4.3291000000000004</c:v>
                </c:pt>
                <c:pt idx="32">
                  <c:v>1.1256999999999999</c:v>
                </c:pt>
                <c:pt idx="33">
                  <c:v>3.3039999999999998</c:v>
                </c:pt>
                <c:pt idx="34">
                  <c:v>7.8140000000000001</c:v>
                </c:pt>
                <c:pt idx="35">
                  <c:v>8.4845000000000006</c:v>
                </c:pt>
                <c:pt idx="36">
                  <c:v>9.3724000000000007</c:v>
                </c:pt>
                <c:pt idx="37">
                  <c:v>7.5994999999999999</c:v>
                </c:pt>
                <c:pt idx="38">
                  <c:v>6.09</c:v>
                </c:pt>
                <c:pt idx="39">
                  <c:v>2.4319999999999999</c:v>
                </c:pt>
                <c:pt idx="40">
                  <c:v>3.5749</c:v>
                </c:pt>
                <c:pt idx="43">
                  <c:v>1.1950000000000001</c:v>
                </c:pt>
                <c:pt idx="46">
                  <c:v>1.123</c:v>
                </c:pt>
                <c:pt idx="66">
                  <c:v>1.1220000000000001</c:v>
                </c:pt>
                <c:pt idx="71">
                  <c:v>0</c:v>
                </c:pt>
                <c:pt idx="73">
                  <c:v>0</c:v>
                </c:pt>
                <c:pt idx="75" formatCode="#,##0;\-#,##0">
                  <c:v>0</c:v>
                </c:pt>
                <c:pt idx="77" formatCode="#,##0;\-#,##0">
                  <c:v>0.29874842337580043</c:v>
                </c:pt>
                <c:pt idx="79" formatCode="#,##0;\-#,##0">
                  <c:v>4</c:v>
                </c:pt>
                <c:pt idx="81" formatCode="#,##0;\-#,##0">
                  <c:v>1</c:v>
                </c:pt>
                <c:pt idx="83" formatCode="#,##0;\-#,##0">
                  <c:v>0</c:v>
                </c:pt>
              </c:numCache>
            </c:numRef>
          </c:val>
          <c:extLst>
            <c:ext xmlns:c16="http://schemas.microsoft.com/office/drawing/2014/chart" uri="{C3380CC4-5D6E-409C-BE32-E72D297353CC}">
              <c16:uniqueId val="{00000006-BD22-1749-A25D-0213CB592DF5}"/>
            </c:ext>
          </c:extLst>
        </c:ser>
        <c:ser>
          <c:idx val="7"/>
          <c:order val="7"/>
          <c:tx>
            <c:strRef>
              <c:f>'Net-Zero Pathway'!$A$7</c:f>
              <c:strCache>
                <c:ptCount val="1"/>
                <c:pt idx="0">
                  <c:v>offshore wind</c:v>
                </c:pt>
              </c:strCache>
            </c:strRef>
          </c:tx>
          <c:spPr>
            <a:solidFill>
              <a:srgbClr val="0070C0"/>
            </a:solidFill>
            <a:ln>
              <a:noFill/>
            </a:ln>
            <a:effectLst/>
          </c:spPr>
          <c:invertIfNegative val="0"/>
          <c:cat>
            <c:numRef>
              <c:f>'Net-Zero Pathway'!$BE$3:$EJ$3</c:f>
              <c:numCache>
                <c:formatCode>General</c:formatCode>
                <c:ptCount val="8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'Net-Zero Pathway'!$BE$7:$EM$7</c:f>
              <c:numCache>
                <c:formatCode>General</c:formatCode>
                <c:ptCount val="87"/>
                <c:pt idx="71">
                  <c:v>0</c:v>
                </c:pt>
                <c:pt idx="73">
                  <c:v>3</c:v>
                </c:pt>
                <c:pt idx="75" formatCode="#,##0;\-#,##0">
                  <c:v>8</c:v>
                </c:pt>
                <c:pt idx="77" formatCode="#,##0;\-#,##0">
                  <c:v>12</c:v>
                </c:pt>
                <c:pt idx="79" formatCode="#,##0;\-#,##0">
                  <c:v>12</c:v>
                </c:pt>
                <c:pt idx="81" formatCode="#,##0;\-#,##0">
                  <c:v>5</c:v>
                </c:pt>
                <c:pt idx="83" formatCode="#,##0;\-#,##0">
                  <c:v>2</c:v>
                </c:pt>
                <c:pt idx="85">
                  <c:v>0</c:v>
                </c:pt>
              </c:numCache>
            </c:numRef>
          </c:val>
          <c:extLst>
            <c:ext xmlns:c16="http://schemas.microsoft.com/office/drawing/2014/chart" uri="{C3380CC4-5D6E-409C-BE32-E72D297353CC}">
              <c16:uniqueId val="{00000007-BD22-1749-A25D-0213CB592DF5}"/>
            </c:ext>
          </c:extLst>
        </c:ser>
        <c:ser>
          <c:idx val="3"/>
          <c:order val="8"/>
          <c:tx>
            <c:strRef>
              <c:f>'Net-Zero Pathway'!$A$8</c:f>
              <c:strCache>
                <c:ptCount val="1"/>
                <c:pt idx="0">
                  <c:v>onshore wind</c:v>
                </c:pt>
              </c:strCache>
            </c:strRef>
          </c:tx>
          <c:spPr>
            <a:solidFill>
              <a:srgbClr val="00C6E2"/>
            </a:solidFill>
            <a:ln>
              <a:noFill/>
            </a:ln>
            <a:effectLst/>
          </c:spPr>
          <c:invertIfNegative val="0"/>
          <c:cat>
            <c:numRef>
              <c:f>'Net-Zero Pathway'!$BE$3:$EJ$3</c:f>
              <c:numCache>
                <c:formatCode>General</c:formatCode>
                <c:ptCount val="8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'Net-Zero Pathway'!$BE$8:$EM$8</c:f>
              <c:numCache>
                <c:formatCode>General</c:formatCode>
                <c:ptCount val="87"/>
                <c:pt idx="25">
                  <c:v>1.6500000000000001E-2</c:v>
                </c:pt>
                <c:pt idx="31">
                  <c:v>1.8499999999999999E-2</c:v>
                </c:pt>
                <c:pt idx="32">
                  <c:v>1.8800000000000001E-2</c:v>
                </c:pt>
                <c:pt idx="33">
                  <c:v>0.374</c:v>
                </c:pt>
                <c:pt idx="34">
                  <c:v>0.1502</c:v>
                </c:pt>
                <c:pt idx="35">
                  <c:v>0.1681</c:v>
                </c:pt>
                <c:pt idx="36">
                  <c:v>9.7600000000000006E-2</c:v>
                </c:pt>
                <c:pt idx="37">
                  <c:v>0.1143</c:v>
                </c:pt>
                <c:pt idx="38">
                  <c:v>2.6599999999999999E-2</c:v>
                </c:pt>
                <c:pt idx="39">
                  <c:v>9.7600000000000006E-2</c:v>
                </c:pt>
                <c:pt idx="40">
                  <c:v>0.1045</c:v>
                </c:pt>
                <c:pt idx="41">
                  <c:v>7.6899999999999996E-2</c:v>
                </c:pt>
                <c:pt idx="42">
                  <c:v>6.4999999999999997E-3</c:v>
                </c:pt>
                <c:pt idx="43">
                  <c:v>1.0800000000000001E-2</c:v>
                </c:pt>
                <c:pt idx="44">
                  <c:v>0.1244</c:v>
                </c:pt>
                <c:pt idx="45">
                  <c:v>0.03</c:v>
                </c:pt>
                <c:pt idx="47">
                  <c:v>1.9E-2</c:v>
                </c:pt>
                <c:pt idx="48">
                  <c:v>0.1731</c:v>
                </c:pt>
                <c:pt idx="49">
                  <c:v>0.67169999999999996</c:v>
                </c:pt>
                <c:pt idx="50">
                  <c:v>6.1199999999999997E-2</c:v>
                </c:pt>
                <c:pt idx="51">
                  <c:v>1.5165</c:v>
                </c:pt>
                <c:pt idx="52">
                  <c:v>0.66679999999999995</c:v>
                </c:pt>
                <c:pt idx="53">
                  <c:v>1.6358999999999999</c:v>
                </c:pt>
                <c:pt idx="54">
                  <c:v>0.376</c:v>
                </c:pt>
                <c:pt idx="55">
                  <c:v>2.1621999999999999</c:v>
                </c:pt>
                <c:pt idx="56">
                  <c:v>2.6545000000000001</c:v>
                </c:pt>
                <c:pt idx="57">
                  <c:v>5.2999000000000001</c:v>
                </c:pt>
                <c:pt idx="58">
                  <c:v>8.4920000000000009</c:v>
                </c:pt>
                <c:pt idx="59">
                  <c:v>9.9038000000000004</c:v>
                </c:pt>
                <c:pt idx="60">
                  <c:v>4.6638999999999999</c:v>
                </c:pt>
                <c:pt idx="61">
                  <c:v>6.8795999999999999</c:v>
                </c:pt>
                <c:pt idx="62">
                  <c:v>13.25</c:v>
                </c:pt>
                <c:pt idx="63">
                  <c:v>0.86439999999999995</c:v>
                </c:pt>
                <c:pt idx="64">
                  <c:v>4.9557000000000002</c:v>
                </c:pt>
                <c:pt idx="65">
                  <c:v>8.2434999999999992</c:v>
                </c:pt>
                <c:pt idx="66">
                  <c:v>8.7498000000000005</c:v>
                </c:pt>
                <c:pt idx="67">
                  <c:v>6.0903</c:v>
                </c:pt>
                <c:pt idx="68">
                  <c:v>6.8898000000000001</c:v>
                </c:pt>
                <c:pt idx="69">
                  <c:v>9.2672000000000008</c:v>
                </c:pt>
                <c:pt idx="70">
                  <c:v>14.7324</c:v>
                </c:pt>
                <c:pt idx="71">
                  <c:v>14.399999999999991</c:v>
                </c:pt>
                <c:pt idx="73" formatCode="#,##0;\-#,##0">
                  <c:v>16</c:v>
                </c:pt>
                <c:pt idx="75" formatCode="#,##0;\-#,##0">
                  <c:v>27</c:v>
                </c:pt>
                <c:pt idx="77" formatCode="#,##0;\-#,##0">
                  <c:v>39</c:v>
                </c:pt>
                <c:pt idx="79" formatCode="#,##0;\-#,##0">
                  <c:v>56</c:v>
                </c:pt>
                <c:pt idx="81" formatCode="#,##0;\-#,##0">
                  <c:v>45</c:v>
                </c:pt>
                <c:pt idx="83" formatCode="#,##0;\-#,##0">
                  <c:v>24</c:v>
                </c:pt>
              </c:numCache>
            </c:numRef>
          </c:val>
          <c:extLst>
            <c:ext xmlns:c16="http://schemas.microsoft.com/office/drawing/2014/chart" uri="{C3380CC4-5D6E-409C-BE32-E72D297353CC}">
              <c16:uniqueId val="{00000008-BD22-1749-A25D-0213CB592DF5}"/>
            </c:ext>
          </c:extLst>
        </c:ser>
        <c:ser>
          <c:idx val="6"/>
          <c:order val="9"/>
          <c:tx>
            <c:strRef>
              <c:f>'Net-Zero Pathway'!$A$11</c:f>
              <c:strCache>
                <c:ptCount val="1"/>
                <c:pt idx="0">
                  <c:v>solar</c:v>
                </c:pt>
              </c:strCache>
            </c:strRef>
          </c:tx>
          <c:spPr>
            <a:solidFill>
              <a:srgbClr val="FFBD00"/>
            </a:solidFill>
            <a:ln>
              <a:noFill/>
            </a:ln>
            <a:effectLst/>
          </c:spPr>
          <c:invertIfNegative val="0"/>
          <c:cat>
            <c:numRef>
              <c:f>'Net-Zero Pathway'!$BE$3:$EJ$3</c:f>
              <c:numCache>
                <c:formatCode>General</c:formatCode>
                <c:ptCount val="8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'Net-Zero Pathway'!$BE$11:$EM$11</c:f>
              <c:numCache>
                <c:formatCode>General</c:formatCode>
                <c:ptCount val="87"/>
                <c:pt idx="34">
                  <c:v>1.4800000000000001E-2</c:v>
                </c:pt>
                <c:pt idx="35">
                  <c:v>0.03</c:v>
                </c:pt>
                <c:pt idx="36">
                  <c:v>7.2999999999999995E-2</c:v>
                </c:pt>
                <c:pt idx="37">
                  <c:v>3.5999999999999997E-2</c:v>
                </c:pt>
                <c:pt idx="38">
                  <c:v>7.2400000000000006E-2</c:v>
                </c:pt>
                <c:pt idx="39">
                  <c:v>8.7999999999999995E-2</c:v>
                </c:pt>
                <c:pt idx="40">
                  <c:v>8.7999999999999995E-2</c:v>
                </c:pt>
                <c:pt idx="48">
                  <c:v>1E-4</c:v>
                </c:pt>
                <c:pt idx="49">
                  <c:v>1E-4</c:v>
                </c:pt>
                <c:pt idx="51">
                  <c:v>4.5999999999999999E-3</c:v>
                </c:pt>
                <c:pt idx="52">
                  <c:v>3.0000000000000001E-3</c:v>
                </c:pt>
                <c:pt idx="53">
                  <c:v>2.0000000000000001E-4</c:v>
                </c:pt>
                <c:pt idx="55">
                  <c:v>2.8999999999999998E-3</c:v>
                </c:pt>
                <c:pt idx="56">
                  <c:v>1.8E-3</c:v>
                </c:pt>
                <c:pt idx="57">
                  <c:v>0.1007</c:v>
                </c:pt>
                <c:pt idx="58">
                  <c:v>3.4000000000000002E-2</c:v>
                </c:pt>
                <c:pt idx="59">
                  <c:v>0.1081</c:v>
                </c:pt>
                <c:pt idx="60">
                  <c:v>0.2354</c:v>
                </c:pt>
                <c:pt idx="61">
                  <c:v>0.78920000000000001</c:v>
                </c:pt>
                <c:pt idx="62">
                  <c:v>1.6104000000000001</c:v>
                </c:pt>
                <c:pt idx="63">
                  <c:v>3.5518999999999998</c:v>
                </c:pt>
                <c:pt idx="64">
                  <c:v>3.7608999999999999</c:v>
                </c:pt>
                <c:pt idx="65">
                  <c:v>3.5398000000000001</c:v>
                </c:pt>
                <c:pt idx="66">
                  <c:v>8.0206</c:v>
                </c:pt>
                <c:pt idx="67">
                  <c:v>5.1698000000000004</c:v>
                </c:pt>
                <c:pt idx="68">
                  <c:v>4.9058999999999999</c:v>
                </c:pt>
                <c:pt idx="69">
                  <c:v>5.5087000000000002</c:v>
                </c:pt>
                <c:pt idx="70">
                  <c:v>10.319800000000001</c:v>
                </c:pt>
                <c:pt idx="71">
                  <c:v>19.099999999999994</c:v>
                </c:pt>
                <c:pt idx="73" formatCode="#,##0;\-#,##0">
                  <c:v>13.735140953333335</c:v>
                </c:pt>
                <c:pt idx="75" formatCode="#,##0;\-#,##0">
                  <c:v>25.346140835</c:v>
                </c:pt>
                <c:pt idx="77" formatCode="#,##0;\-#,##0">
                  <c:v>36.497228335000003</c:v>
                </c:pt>
                <c:pt idx="79" formatCode="#,##0;\-#,##0">
                  <c:v>52.554613705000008</c:v>
                </c:pt>
                <c:pt idx="81" formatCode="#,##0;\-#,##0">
                  <c:v>75.679217885000028</c:v>
                </c:pt>
                <c:pt idx="83" formatCode="#,##0;\-#,##0">
                  <c:v>103.35574818666667</c:v>
                </c:pt>
              </c:numCache>
            </c:numRef>
          </c:val>
          <c:extLst>
            <c:ext xmlns:c16="http://schemas.microsoft.com/office/drawing/2014/chart" uri="{C3380CC4-5D6E-409C-BE32-E72D297353CC}">
              <c16:uniqueId val="{00000009-BD22-1749-A25D-0213CB592DF5}"/>
            </c:ext>
          </c:extLst>
        </c:ser>
        <c:dLbls>
          <c:showLegendKey val="0"/>
          <c:showVal val="0"/>
          <c:showCatName val="0"/>
          <c:showSerName val="0"/>
          <c:showPercent val="0"/>
          <c:showBubbleSize val="0"/>
        </c:dLbls>
        <c:gapWidth val="20"/>
        <c:overlap val="100"/>
        <c:axId val="478410808"/>
        <c:axId val="478410480"/>
      </c:barChart>
      <c:catAx>
        <c:axId val="4784108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478410480"/>
        <c:crosses val="autoZero"/>
        <c:auto val="1"/>
        <c:lblAlgn val="ctr"/>
        <c:lblOffset val="100"/>
        <c:tickLblSkip val="5"/>
        <c:noMultiLvlLbl val="0"/>
      </c:catAx>
      <c:valAx>
        <c:axId val="478410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478410808"/>
        <c:crosses val="autoZero"/>
        <c:crossBetween val="between"/>
      </c:valAx>
      <c:spPr>
        <a:noFill/>
        <a:ln>
          <a:noFill/>
        </a:ln>
        <a:effectLst/>
      </c:spPr>
    </c:plotArea>
    <c:legend>
      <c:legendPos val="r"/>
      <c:legendEntry>
        <c:idx val="7"/>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69063333328388"/>
          <c:y val="7.2435321367930322E-2"/>
          <c:w val="0.75224206979649011"/>
          <c:h val="0.77370504471398538"/>
        </c:manualLayout>
      </c:layout>
      <c:lineChart>
        <c:grouping val="standard"/>
        <c:varyColors val="0"/>
        <c:ser>
          <c:idx val="1"/>
          <c:order val="0"/>
          <c:tx>
            <c:strRef>
              <c:f>Sheet1!$B$1</c:f>
              <c:strCache>
                <c:ptCount val="1"/>
                <c:pt idx="0">
                  <c:v>Wind ($)</c:v>
                </c:pt>
              </c:strCache>
            </c:strRef>
          </c:tx>
          <c:spPr>
            <a:ln>
              <a:solidFill>
                <a:srgbClr val="0070C0"/>
              </a:solidFill>
            </a:ln>
          </c:spPr>
          <c:marker>
            <c:symbol val="none"/>
          </c:marker>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Sheet1!$B$2:$B$13</c:f>
              <c:numCache>
                <c:formatCode>General</c:formatCode>
                <c:ptCount val="12"/>
                <c:pt idx="0">
                  <c:v>124</c:v>
                </c:pt>
                <c:pt idx="1">
                  <c:v>71</c:v>
                </c:pt>
                <c:pt idx="2">
                  <c:v>72</c:v>
                </c:pt>
                <c:pt idx="3">
                  <c:v>70</c:v>
                </c:pt>
                <c:pt idx="4">
                  <c:v>56</c:v>
                </c:pt>
                <c:pt idx="5">
                  <c:v>55</c:v>
                </c:pt>
                <c:pt idx="6">
                  <c:v>47</c:v>
                </c:pt>
                <c:pt idx="7">
                  <c:v>45</c:v>
                </c:pt>
                <c:pt idx="8">
                  <c:v>42</c:v>
                </c:pt>
                <c:pt idx="9" formatCode="0">
                  <c:v>41</c:v>
                </c:pt>
                <c:pt idx="10" formatCode="0">
                  <c:v>40</c:v>
                </c:pt>
                <c:pt idx="11" formatCode="0">
                  <c:v>38</c:v>
                </c:pt>
              </c:numCache>
            </c:numRef>
          </c:val>
          <c:smooth val="0"/>
          <c:extLst>
            <c:ext xmlns:c16="http://schemas.microsoft.com/office/drawing/2014/chart" uri="{C3380CC4-5D6E-409C-BE32-E72D297353CC}">
              <c16:uniqueId val="{00000000-0958-467E-B0FE-544FA8C49BD3}"/>
            </c:ext>
          </c:extLst>
        </c:ser>
        <c:ser>
          <c:idx val="4"/>
          <c:order val="2"/>
          <c:tx>
            <c:strRef>
              <c:f>Sheet1!$D$1</c:f>
              <c:strCache>
                <c:ptCount val="1"/>
                <c:pt idx="0">
                  <c:v>Solar ($)</c:v>
                </c:pt>
              </c:strCache>
            </c:strRef>
          </c:tx>
          <c:spPr>
            <a:ln>
              <a:solidFill>
                <a:srgbClr val="FFC000"/>
              </a:solidFill>
            </a:ln>
          </c:spPr>
          <c:marker>
            <c:symbol val="none"/>
          </c:marker>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Sheet1!$D$2:$D$13</c:f>
              <c:numCache>
                <c:formatCode>General</c:formatCode>
                <c:ptCount val="12"/>
                <c:pt idx="0">
                  <c:v>248</c:v>
                </c:pt>
                <c:pt idx="1">
                  <c:v>157</c:v>
                </c:pt>
                <c:pt idx="2">
                  <c:v>125</c:v>
                </c:pt>
                <c:pt idx="3">
                  <c:v>98</c:v>
                </c:pt>
                <c:pt idx="4">
                  <c:v>79</c:v>
                </c:pt>
                <c:pt idx="5">
                  <c:v>65</c:v>
                </c:pt>
                <c:pt idx="6">
                  <c:v>55</c:v>
                </c:pt>
                <c:pt idx="7">
                  <c:v>50</c:v>
                </c:pt>
                <c:pt idx="8">
                  <c:v>43</c:v>
                </c:pt>
                <c:pt idx="9" formatCode="0">
                  <c:v>40</c:v>
                </c:pt>
                <c:pt idx="10" formatCode="0">
                  <c:v>37</c:v>
                </c:pt>
                <c:pt idx="11" formatCode="0">
                  <c:v>36</c:v>
                </c:pt>
              </c:numCache>
            </c:numRef>
          </c:val>
          <c:smooth val="0"/>
          <c:extLst>
            <c:ext xmlns:c16="http://schemas.microsoft.com/office/drawing/2014/chart" uri="{C3380CC4-5D6E-409C-BE32-E72D297353CC}">
              <c16:uniqueId val="{00000001-0958-467E-B0FE-544FA8C49BD3}"/>
            </c:ext>
          </c:extLst>
        </c:ser>
        <c:dLbls>
          <c:showLegendKey val="0"/>
          <c:showVal val="0"/>
          <c:showCatName val="0"/>
          <c:showSerName val="0"/>
          <c:showPercent val="0"/>
          <c:showBubbleSize val="0"/>
        </c:dLbls>
        <c:marker val="1"/>
        <c:smooth val="0"/>
        <c:axId val="2140901528"/>
        <c:axId val="2140911064"/>
      </c:lineChart>
      <c:lineChart>
        <c:grouping val="standard"/>
        <c:varyColors val="0"/>
        <c:ser>
          <c:idx val="2"/>
          <c:order val="1"/>
          <c:tx>
            <c:strRef>
              <c:f>Sheet1!$C$1</c:f>
              <c:strCache>
                <c:ptCount val="1"/>
                <c:pt idx="0">
                  <c:v>Li-ion Storage ($)</c:v>
                </c:pt>
              </c:strCache>
            </c:strRef>
          </c:tx>
          <c:spPr>
            <a:ln>
              <a:solidFill>
                <a:srgbClr val="F79646">
                  <a:lumMod val="75000"/>
                </a:srgbClr>
              </a:solidFill>
            </a:ln>
          </c:spPr>
          <c:marker>
            <c:symbol val="none"/>
          </c:marker>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Sheet1!$C$2:$C$13</c:f>
              <c:numCache>
                <c:formatCode>0</c:formatCode>
                <c:ptCount val="12"/>
                <c:pt idx="0">
                  <c:v>1200</c:v>
                </c:pt>
                <c:pt idx="1">
                  <c:v>899</c:v>
                </c:pt>
                <c:pt idx="2">
                  <c:v>707</c:v>
                </c:pt>
                <c:pt idx="3">
                  <c:v>684</c:v>
                </c:pt>
                <c:pt idx="4">
                  <c:v>607</c:v>
                </c:pt>
                <c:pt idx="5">
                  <c:v>393</c:v>
                </c:pt>
                <c:pt idx="6">
                  <c:v>303</c:v>
                </c:pt>
                <c:pt idx="7">
                  <c:v>226</c:v>
                </c:pt>
                <c:pt idx="8" formatCode="General">
                  <c:v>185</c:v>
                </c:pt>
                <c:pt idx="9">
                  <c:v>161</c:v>
                </c:pt>
                <c:pt idx="10">
                  <c:v>140</c:v>
                </c:pt>
                <c:pt idx="11">
                  <c:v>132</c:v>
                </c:pt>
              </c:numCache>
            </c:numRef>
          </c:val>
          <c:smooth val="0"/>
          <c:extLst>
            <c:ext xmlns:c16="http://schemas.microsoft.com/office/drawing/2014/chart" uri="{C3380CC4-5D6E-409C-BE32-E72D297353CC}">
              <c16:uniqueId val="{00000002-0958-467E-B0FE-544FA8C49BD3}"/>
            </c:ext>
          </c:extLst>
        </c:ser>
        <c:dLbls>
          <c:showLegendKey val="0"/>
          <c:showVal val="0"/>
          <c:showCatName val="0"/>
          <c:showSerName val="0"/>
          <c:showPercent val="0"/>
          <c:showBubbleSize val="0"/>
        </c:dLbls>
        <c:marker val="1"/>
        <c:smooth val="0"/>
        <c:axId val="2140905096"/>
        <c:axId val="2140914536"/>
      </c:lineChart>
      <c:catAx>
        <c:axId val="214090152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140911064"/>
        <c:crosses val="autoZero"/>
        <c:auto val="1"/>
        <c:lblAlgn val="ctr"/>
        <c:lblOffset val="100"/>
        <c:noMultiLvlLbl val="0"/>
      </c:catAx>
      <c:valAx>
        <c:axId val="2140911064"/>
        <c:scaling>
          <c:orientation val="minMax"/>
        </c:scaling>
        <c:delete val="0"/>
        <c:axPos val="l"/>
        <c:numFmt formatCode="&quot;$&quot;#,##0" sourceLinked="0"/>
        <c:majorTickMark val="out"/>
        <c:minorTickMark val="none"/>
        <c:tickLblPos val="nextTo"/>
        <c:spPr>
          <a:ln>
            <a:solidFill>
              <a:sysClr val="window" lastClr="FFFFFF">
                <a:lumMod val="50000"/>
              </a:sysClr>
            </a:solidFill>
          </a:ln>
        </c:spPr>
        <c:txPr>
          <a:bodyPr/>
          <a:lstStyle/>
          <a:p>
            <a:pPr>
              <a:defRPr>
                <a:latin typeface=""/>
              </a:defRPr>
            </a:pPr>
            <a:endParaRPr lang="en-US"/>
          </a:p>
        </c:txPr>
        <c:crossAx val="2140901528"/>
        <c:crosses val="autoZero"/>
        <c:crossBetween val="between"/>
        <c:majorUnit val="50"/>
      </c:valAx>
      <c:valAx>
        <c:axId val="2140914536"/>
        <c:scaling>
          <c:orientation val="minMax"/>
          <c:max val="1200"/>
        </c:scaling>
        <c:delete val="0"/>
        <c:axPos val="r"/>
        <c:numFmt formatCode="&quot;$&quot;#,##0" sourceLinked="0"/>
        <c:majorTickMark val="out"/>
        <c:minorTickMark val="none"/>
        <c:tickLblPos val="nextTo"/>
        <c:crossAx val="2140905096"/>
        <c:crosses val="max"/>
        <c:crossBetween val="between"/>
        <c:majorUnit val="200"/>
      </c:valAx>
      <c:catAx>
        <c:axId val="2140905096"/>
        <c:scaling>
          <c:orientation val="minMax"/>
        </c:scaling>
        <c:delete val="1"/>
        <c:axPos val="b"/>
        <c:numFmt formatCode="General" sourceLinked="1"/>
        <c:majorTickMark val="out"/>
        <c:minorTickMark val="none"/>
        <c:tickLblPos val="nextTo"/>
        <c:crossAx val="2140914536"/>
        <c:crosses val="autoZero"/>
        <c:auto val="1"/>
        <c:lblAlgn val="ctr"/>
        <c:lblOffset val="100"/>
        <c:noMultiLvlLbl val="0"/>
      </c:catAx>
    </c:plotArea>
    <c:plotVisOnly val="1"/>
    <c:dispBlanksAs val="gap"/>
    <c:showDLblsOverMax val="0"/>
  </c:chart>
  <c:txPr>
    <a:bodyPr/>
    <a:lstStyle/>
    <a:p>
      <a:pPr>
        <a:defRPr sz="1400">
          <a:latin typeface=""/>
          <a:cs typeface="Montserrat "/>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61568800410267E-2"/>
          <c:y val="2.4833264263019753E-2"/>
          <c:w val="0.91577917943916631"/>
          <c:h val="0.91493866556154169"/>
        </c:manualLayout>
      </c:layout>
      <c:scatterChart>
        <c:scatterStyle val="lineMarker"/>
        <c:varyColors val="0"/>
        <c:ser>
          <c:idx val="0"/>
          <c:order val="0"/>
          <c:tx>
            <c:strRef>
              <c:f>'Net GHG Charts'!$A$3</c:f>
              <c:strCache>
                <c:ptCount val="1"/>
                <c:pt idx="0">
                  <c:v>Historical net emissions (EPA)</c:v>
                </c:pt>
              </c:strCache>
            </c:strRef>
          </c:tx>
          <c:spPr>
            <a:ln w="34925" cap="rnd">
              <a:solidFill>
                <a:schemeClr val="tx1"/>
              </a:solidFill>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Charts'!$B$3:$AO$3</c:f>
              <c:numCache>
                <c:formatCode>0</c:formatCode>
                <c:ptCount val="40"/>
                <c:pt idx="0">
                  <c:v>5592.8</c:v>
                </c:pt>
                <c:pt idx="1">
                  <c:v>5513</c:v>
                </c:pt>
                <c:pt idx="2">
                  <c:v>5634.8</c:v>
                </c:pt>
                <c:pt idx="3">
                  <c:v>5769.2</c:v>
                </c:pt>
                <c:pt idx="4">
                  <c:v>5843.3</c:v>
                </c:pt>
                <c:pt idx="5">
                  <c:v>5953.6</c:v>
                </c:pt>
                <c:pt idx="6">
                  <c:v>6138.8</c:v>
                </c:pt>
                <c:pt idx="7">
                  <c:v>6212.8</c:v>
                </c:pt>
                <c:pt idx="8">
                  <c:v>6259.6</c:v>
                </c:pt>
                <c:pt idx="9">
                  <c:v>6310.1</c:v>
                </c:pt>
                <c:pt idx="10">
                  <c:v>6502.4</c:v>
                </c:pt>
                <c:pt idx="11">
                  <c:v>6390.4</c:v>
                </c:pt>
                <c:pt idx="12">
                  <c:v>6468.6</c:v>
                </c:pt>
                <c:pt idx="13">
                  <c:v>6493</c:v>
                </c:pt>
                <c:pt idx="14">
                  <c:v>6699</c:v>
                </c:pt>
                <c:pt idx="15">
                  <c:v>6645</c:v>
                </c:pt>
                <c:pt idx="16">
                  <c:v>6543.6</c:v>
                </c:pt>
                <c:pt idx="17">
                  <c:v>6687.4</c:v>
                </c:pt>
                <c:pt idx="18">
                  <c:v>6474.2</c:v>
                </c:pt>
                <c:pt idx="19">
                  <c:v>6052.8</c:v>
                </c:pt>
                <c:pt idx="20">
                  <c:v>6246.4</c:v>
                </c:pt>
                <c:pt idx="21">
                  <c:v>6044.4</c:v>
                </c:pt>
                <c:pt idx="22">
                  <c:v>5806.6</c:v>
                </c:pt>
                <c:pt idx="23">
                  <c:v>6017.1</c:v>
                </c:pt>
                <c:pt idx="24">
                  <c:v>6062</c:v>
                </c:pt>
                <c:pt idx="25">
                  <c:v>5988.9</c:v>
                </c:pt>
                <c:pt idx="26">
                  <c:v>5711.2</c:v>
                </c:pt>
                <c:pt idx="27">
                  <c:v>5719.8</c:v>
                </c:pt>
                <c:pt idx="28">
                  <c:v>5918.2</c:v>
                </c:pt>
                <c:pt idx="29">
                  <c:v>5841.2</c:v>
                </c:pt>
                <c:pt idx="30">
                  <c:v>5222.3999999999996</c:v>
                </c:pt>
                <c:pt idx="31">
                  <c:v>5572.3007999999991</c:v>
                </c:pt>
                <c:pt idx="32">
                  <c:v>5241</c:v>
                </c:pt>
              </c:numCache>
            </c:numRef>
          </c:yVal>
          <c:smooth val="0"/>
          <c:extLst>
            <c:ext xmlns:c16="http://schemas.microsoft.com/office/drawing/2014/chart" uri="{C3380CC4-5D6E-409C-BE32-E72D297353CC}">
              <c16:uniqueId val="{00000000-7A06-A04E-BD82-FB7DF144E698}"/>
            </c:ext>
          </c:extLst>
        </c:ser>
        <c:ser>
          <c:idx val="2"/>
          <c:order val="1"/>
          <c:tx>
            <c:strRef>
              <c:f>'Net GHG Charts'!$A$5</c:f>
              <c:strCache>
                <c:ptCount val="1"/>
                <c:pt idx="0">
                  <c:v> Infrastructure Law </c:v>
                </c:pt>
              </c:strCache>
            </c:strRef>
          </c:tx>
          <c:spPr>
            <a:ln w="19050" cap="rnd">
              <a:solidFill>
                <a:srgbClr val="E05131"/>
              </a:solidFill>
              <a:prstDash val="sysDot"/>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Charts'!$B$5:$AO$5</c:f>
              <c:numCache>
                <c:formatCode>General</c:formatCode>
                <c:ptCount val="40"/>
                <c:pt idx="31" formatCode="0">
                  <c:v>5572.3007999999991</c:v>
                </c:pt>
                <c:pt idx="32" formatCode="0">
                  <c:v>5241</c:v>
                </c:pt>
                <c:pt idx="33" formatCode="0">
                  <c:v>4945.75</c:v>
                </c:pt>
                <c:pt idx="34" formatCode="0">
                  <c:v>5030.5</c:v>
                </c:pt>
                <c:pt idx="35" formatCode="0">
                  <c:v>4995.25</c:v>
                </c:pt>
                <c:pt idx="36" formatCode="0">
                  <c:v>4820</c:v>
                </c:pt>
                <c:pt idx="37" formatCode="0">
                  <c:v>4760</c:v>
                </c:pt>
                <c:pt idx="38" formatCode="0">
                  <c:v>4590</c:v>
                </c:pt>
              </c:numCache>
            </c:numRef>
          </c:yVal>
          <c:smooth val="0"/>
          <c:extLst>
            <c:ext xmlns:c16="http://schemas.microsoft.com/office/drawing/2014/chart" uri="{C3380CC4-5D6E-409C-BE32-E72D297353CC}">
              <c16:uniqueId val="{00000002-7A06-A04E-BD82-FB7DF144E698}"/>
            </c:ext>
          </c:extLst>
        </c:ser>
        <c:ser>
          <c:idx val="5"/>
          <c:order val="2"/>
          <c:tx>
            <c:strRef>
              <c:f>'Net GHG Charts'!$A$8</c:f>
              <c:strCache>
                <c:ptCount val="1"/>
                <c:pt idx="0">
                  <c:v> Net-Zero Pathway </c:v>
                </c:pt>
              </c:strCache>
            </c:strRef>
          </c:tx>
          <c:spPr>
            <a:ln w="19050" cap="rnd">
              <a:solidFill>
                <a:srgbClr val="00B0F0"/>
              </a:solidFill>
              <a:prstDash val="sysDot"/>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Charts'!$B$8:$AO$8</c:f>
              <c:numCache>
                <c:formatCode>General</c:formatCode>
                <c:ptCount val="40"/>
                <c:pt idx="31" formatCode="0">
                  <c:v>5572.3007999999991</c:v>
                </c:pt>
                <c:pt idx="32" formatCode="0">
                  <c:v>5241</c:v>
                </c:pt>
                <c:pt idx="33" formatCode="0">
                  <c:v>4828.875</c:v>
                </c:pt>
                <c:pt idx="34" formatCode="0">
                  <c:v>4326.75</c:v>
                </c:pt>
                <c:pt idx="35" formatCode="0">
                  <c:v>3824.625</c:v>
                </c:pt>
                <c:pt idx="36" formatCode="0">
                  <c:v>3322.5</c:v>
                </c:pt>
                <c:pt idx="37" formatCode="0">
                  <c:v>3002</c:v>
                </c:pt>
                <c:pt idx="38" formatCode="0">
                  <c:v>2370</c:v>
                </c:pt>
              </c:numCache>
            </c:numRef>
          </c:yVal>
          <c:smooth val="0"/>
          <c:extLst>
            <c:ext xmlns:c16="http://schemas.microsoft.com/office/drawing/2014/chart" uri="{C3380CC4-5D6E-409C-BE32-E72D297353CC}">
              <c16:uniqueId val="{00000005-7A06-A04E-BD82-FB7DF144E698}"/>
            </c:ext>
          </c:extLst>
        </c:ser>
        <c:ser>
          <c:idx val="6"/>
          <c:order val="3"/>
          <c:tx>
            <c:strRef>
              <c:f>'Net GHG Charts'!$A$9</c:f>
              <c:strCache>
                <c:ptCount val="1"/>
                <c:pt idx="0">
                  <c:v> 50% below 2005 </c:v>
                </c:pt>
              </c:strCache>
            </c:strRef>
          </c:tx>
          <c:spPr>
            <a:ln w="19050" cap="rnd">
              <a:solidFill>
                <a:schemeClr val="tx1">
                  <a:lumMod val="50000"/>
                  <a:lumOff val="50000"/>
                </a:schemeClr>
              </a:solidFill>
              <a:prstDash val="solid"/>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Charts'!$B$9:$AP$9</c:f>
              <c:numCache>
                <c:formatCode>0</c:formatCode>
                <c:ptCount val="41"/>
                <c:pt idx="0">
                  <c:v>3322.5</c:v>
                </c:pt>
                <c:pt idx="1">
                  <c:v>3322.5</c:v>
                </c:pt>
                <c:pt idx="2">
                  <c:v>3322.5</c:v>
                </c:pt>
                <c:pt idx="3">
                  <c:v>3322.5</c:v>
                </c:pt>
                <c:pt idx="4">
                  <c:v>3322.5</c:v>
                </c:pt>
                <c:pt idx="5">
                  <c:v>3322.5</c:v>
                </c:pt>
                <c:pt idx="6">
                  <c:v>3322.5</c:v>
                </c:pt>
                <c:pt idx="7">
                  <c:v>3322.5</c:v>
                </c:pt>
                <c:pt idx="8">
                  <c:v>3322.5</c:v>
                </c:pt>
                <c:pt idx="9">
                  <c:v>3322.5</c:v>
                </c:pt>
                <c:pt idx="10">
                  <c:v>3322.5</c:v>
                </c:pt>
                <c:pt idx="11">
                  <c:v>3322.5</c:v>
                </c:pt>
                <c:pt idx="12">
                  <c:v>3322.5</c:v>
                </c:pt>
                <c:pt idx="13">
                  <c:v>3322.5</c:v>
                </c:pt>
                <c:pt idx="14">
                  <c:v>3322.5</c:v>
                </c:pt>
                <c:pt idx="15">
                  <c:v>3322.5</c:v>
                </c:pt>
                <c:pt idx="16">
                  <c:v>3322.5</c:v>
                </c:pt>
                <c:pt idx="17">
                  <c:v>3322.5</c:v>
                </c:pt>
                <c:pt idx="18">
                  <c:v>3322.5</c:v>
                </c:pt>
                <c:pt idx="19">
                  <c:v>3322.5</c:v>
                </c:pt>
                <c:pt idx="20">
                  <c:v>3322.5</c:v>
                </c:pt>
                <c:pt idx="21">
                  <c:v>3322.5</c:v>
                </c:pt>
                <c:pt idx="22">
                  <c:v>3322.5</c:v>
                </c:pt>
                <c:pt idx="23">
                  <c:v>3322.5</c:v>
                </c:pt>
                <c:pt idx="24">
                  <c:v>3322.5</c:v>
                </c:pt>
                <c:pt idx="25">
                  <c:v>3322.5</c:v>
                </c:pt>
                <c:pt idx="26">
                  <c:v>3322.5</c:v>
                </c:pt>
                <c:pt idx="27">
                  <c:v>3322.5</c:v>
                </c:pt>
                <c:pt idx="28">
                  <c:v>3322.5</c:v>
                </c:pt>
                <c:pt idx="29">
                  <c:v>3322.5</c:v>
                </c:pt>
                <c:pt idx="30">
                  <c:v>3322.5</c:v>
                </c:pt>
                <c:pt idx="31">
                  <c:v>3322.5</c:v>
                </c:pt>
                <c:pt idx="32">
                  <c:v>3322.5</c:v>
                </c:pt>
                <c:pt idx="33">
                  <c:v>3322.5</c:v>
                </c:pt>
                <c:pt idx="34">
                  <c:v>3322.5</c:v>
                </c:pt>
                <c:pt idx="35">
                  <c:v>3322.5</c:v>
                </c:pt>
                <c:pt idx="36">
                  <c:v>3322.5</c:v>
                </c:pt>
                <c:pt idx="37">
                  <c:v>3322.5</c:v>
                </c:pt>
                <c:pt idx="38">
                  <c:v>3322.5</c:v>
                </c:pt>
              </c:numCache>
            </c:numRef>
          </c:yVal>
          <c:smooth val="0"/>
          <c:extLst>
            <c:ext xmlns:c16="http://schemas.microsoft.com/office/drawing/2014/chart" uri="{C3380CC4-5D6E-409C-BE32-E72D297353CC}">
              <c16:uniqueId val="{00000006-7A06-A04E-BD82-FB7DF144E698}"/>
            </c:ext>
          </c:extLst>
        </c:ser>
        <c:ser>
          <c:idx val="7"/>
          <c:order val="4"/>
          <c:tx>
            <c:strRef>
              <c:f>Charts!#REF!</c:f>
              <c:strCache>
                <c:ptCount val="1"/>
                <c:pt idx="0">
                  <c:v>#REF!</c:v>
                </c:pt>
              </c:strCache>
            </c:strRef>
          </c:tx>
          <c:spPr>
            <a:ln w="28575" cap="rnd">
              <a:solidFill>
                <a:srgbClr val="7030A0"/>
              </a:solidFill>
              <a:round/>
            </a:ln>
            <a:effectLst/>
          </c:spPr>
          <c:marker>
            <c:symbol val="none"/>
          </c:marker>
          <c:dLbls>
            <c:dLbl>
              <c:idx val="38"/>
              <c:layout>
                <c:manualLayout>
                  <c:x val="2.4115752574150875E-3"/>
                  <c:y val="-1.754385964912345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7A06-A04E-BD82-FB7DF144E6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Charts!#REF!</c:f>
              <c:numCache>
                <c:formatCode>General</c:formatCode>
                <c:ptCount val="1"/>
                <c:pt idx="0">
                  <c:v>1</c:v>
                </c:pt>
              </c:numCache>
            </c:numRef>
          </c:yVal>
          <c:smooth val="0"/>
          <c:extLst>
            <c:ext xmlns:c16="http://schemas.microsoft.com/office/drawing/2014/chart" uri="{C3380CC4-5D6E-409C-BE32-E72D297353CC}">
              <c16:uniqueId val="{00000008-7A06-A04E-BD82-FB7DF144E698}"/>
            </c:ext>
          </c:extLst>
        </c:ser>
        <c:dLbls>
          <c:showLegendKey val="0"/>
          <c:showVal val="0"/>
          <c:showCatName val="0"/>
          <c:showSerName val="0"/>
          <c:showPercent val="0"/>
          <c:showBubbleSize val="0"/>
        </c:dLbls>
        <c:axId val="1404021392"/>
        <c:axId val="1404023040"/>
      </c:scatterChart>
      <c:valAx>
        <c:axId val="1404021392"/>
        <c:scaling>
          <c:orientation val="minMax"/>
          <c:max val="2035"/>
          <c:min val="2005"/>
        </c:scaling>
        <c:delete val="0"/>
        <c:axPos val="b"/>
        <c:numFmt formatCode="@" sourceLinked="0"/>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04023040"/>
        <c:crosses val="autoZero"/>
        <c:crossBetween val="midCat"/>
      </c:valAx>
      <c:valAx>
        <c:axId val="1404023040"/>
        <c:scaling>
          <c:orientation val="minMax"/>
          <c:max val="7000"/>
          <c:min val="0"/>
        </c:scaling>
        <c:delete val="0"/>
        <c:axPos val="l"/>
        <c:numFmt formatCode="0" sourceLinked="1"/>
        <c:majorTickMark val="in"/>
        <c:minorTickMark val="in"/>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04021392"/>
        <c:crosses val="autoZero"/>
        <c:crossBetween val="midCat"/>
        <c:majorUnit val="1000"/>
        <c:minorUnit val="500"/>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2225" cap="flat" cmpd="sng" algn="ctr">
      <a:noFill/>
      <a:round/>
    </a:ln>
    <a:effectLst/>
  </c:spPr>
  <c:txPr>
    <a:bodyPr/>
    <a:lstStyle/>
    <a:p>
      <a:pPr>
        <a:defRPr sz="1200">
          <a:latin typeface="Roboto" panose="02000000000000000000" pitchFamily="2" charset="0"/>
          <a:ea typeface="Roboto" panose="020000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61568800410267E-2"/>
          <c:y val="2.4833264263019753E-2"/>
          <c:w val="0.91577917943916631"/>
          <c:h val="0.91493866556154169"/>
        </c:manualLayout>
      </c:layout>
      <c:scatterChart>
        <c:scatterStyle val="lineMarker"/>
        <c:varyColors val="0"/>
        <c:ser>
          <c:idx val="0"/>
          <c:order val="0"/>
          <c:tx>
            <c:strRef>
              <c:f>'Net GHG Charts'!$A$3</c:f>
              <c:strCache>
                <c:ptCount val="1"/>
                <c:pt idx="0">
                  <c:v>Historical net emissions (EPA)</c:v>
                </c:pt>
              </c:strCache>
            </c:strRef>
          </c:tx>
          <c:spPr>
            <a:ln w="34925" cap="rnd">
              <a:solidFill>
                <a:schemeClr val="tx1"/>
              </a:solidFill>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Charts'!$B$3:$AO$3</c:f>
              <c:numCache>
                <c:formatCode>0</c:formatCode>
                <c:ptCount val="40"/>
                <c:pt idx="0">
                  <c:v>5592.8</c:v>
                </c:pt>
                <c:pt idx="1">
                  <c:v>5513</c:v>
                </c:pt>
                <c:pt idx="2">
                  <c:v>5634.8</c:v>
                </c:pt>
                <c:pt idx="3">
                  <c:v>5769.2</c:v>
                </c:pt>
                <c:pt idx="4">
                  <c:v>5843.3</c:v>
                </c:pt>
                <c:pt idx="5">
                  <c:v>5953.6</c:v>
                </c:pt>
                <c:pt idx="6">
                  <c:v>6138.8</c:v>
                </c:pt>
                <c:pt idx="7">
                  <c:v>6212.8</c:v>
                </c:pt>
                <c:pt idx="8">
                  <c:v>6259.6</c:v>
                </c:pt>
                <c:pt idx="9">
                  <c:v>6310.1</c:v>
                </c:pt>
                <c:pt idx="10">
                  <c:v>6502.4</c:v>
                </c:pt>
                <c:pt idx="11">
                  <c:v>6390.4</c:v>
                </c:pt>
                <c:pt idx="12">
                  <c:v>6468.6</c:v>
                </c:pt>
                <c:pt idx="13">
                  <c:v>6493</c:v>
                </c:pt>
                <c:pt idx="14">
                  <c:v>6699</c:v>
                </c:pt>
                <c:pt idx="15">
                  <c:v>6645</c:v>
                </c:pt>
                <c:pt idx="16">
                  <c:v>6543.6</c:v>
                </c:pt>
                <c:pt idx="17">
                  <c:v>6687.4</c:v>
                </c:pt>
                <c:pt idx="18">
                  <c:v>6474.2</c:v>
                </c:pt>
                <c:pt idx="19">
                  <c:v>6052.8</c:v>
                </c:pt>
                <c:pt idx="20">
                  <c:v>6246.4</c:v>
                </c:pt>
                <c:pt idx="21">
                  <c:v>6044.4</c:v>
                </c:pt>
                <c:pt idx="22">
                  <c:v>5806.6</c:v>
                </c:pt>
                <c:pt idx="23">
                  <c:v>6017.1</c:v>
                </c:pt>
                <c:pt idx="24">
                  <c:v>6062</c:v>
                </c:pt>
                <c:pt idx="25">
                  <c:v>5988.9</c:v>
                </c:pt>
                <c:pt idx="26">
                  <c:v>5711.2</c:v>
                </c:pt>
                <c:pt idx="27">
                  <c:v>5719.8</c:v>
                </c:pt>
                <c:pt idx="28">
                  <c:v>5918.2</c:v>
                </c:pt>
                <c:pt idx="29">
                  <c:v>5841.2</c:v>
                </c:pt>
                <c:pt idx="30">
                  <c:v>5222.3999999999996</c:v>
                </c:pt>
                <c:pt idx="31">
                  <c:v>5572.3007999999991</c:v>
                </c:pt>
                <c:pt idx="32">
                  <c:v>5241</c:v>
                </c:pt>
              </c:numCache>
            </c:numRef>
          </c:yVal>
          <c:smooth val="0"/>
          <c:extLst>
            <c:ext xmlns:c16="http://schemas.microsoft.com/office/drawing/2014/chart" uri="{C3380CC4-5D6E-409C-BE32-E72D297353CC}">
              <c16:uniqueId val="{00000000-7A06-A04E-BD82-FB7DF144E698}"/>
            </c:ext>
          </c:extLst>
        </c:ser>
        <c:ser>
          <c:idx val="2"/>
          <c:order val="1"/>
          <c:tx>
            <c:strRef>
              <c:f>'Net GHG Charts'!$A$5</c:f>
              <c:strCache>
                <c:ptCount val="1"/>
                <c:pt idx="0">
                  <c:v> Infrastructure Law </c:v>
                </c:pt>
              </c:strCache>
            </c:strRef>
          </c:tx>
          <c:spPr>
            <a:ln w="19050" cap="rnd">
              <a:solidFill>
                <a:srgbClr val="E05131"/>
              </a:solidFill>
              <a:prstDash val="sysDot"/>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Charts'!$B$5:$AO$5</c:f>
              <c:numCache>
                <c:formatCode>General</c:formatCode>
                <c:ptCount val="40"/>
                <c:pt idx="31" formatCode="0">
                  <c:v>5572.3007999999991</c:v>
                </c:pt>
                <c:pt idx="32" formatCode="0">
                  <c:v>5241</c:v>
                </c:pt>
                <c:pt idx="33" formatCode="0">
                  <c:v>4945.75</c:v>
                </c:pt>
                <c:pt idx="34" formatCode="0">
                  <c:v>5030.5</c:v>
                </c:pt>
                <c:pt idx="35" formatCode="0">
                  <c:v>4995.25</c:v>
                </c:pt>
                <c:pt idx="36" formatCode="0">
                  <c:v>4820</c:v>
                </c:pt>
                <c:pt idx="37" formatCode="0">
                  <c:v>4760</c:v>
                </c:pt>
                <c:pt idx="38" formatCode="0">
                  <c:v>4590</c:v>
                </c:pt>
              </c:numCache>
            </c:numRef>
          </c:yVal>
          <c:smooth val="0"/>
          <c:extLst>
            <c:ext xmlns:c16="http://schemas.microsoft.com/office/drawing/2014/chart" uri="{C3380CC4-5D6E-409C-BE32-E72D297353CC}">
              <c16:uniqueId val="{00000002-7A06-A04E-BD82-FB7DF144E698}"/>
            </c:ext>
          </c:extLst>
        </c:ser>
        <c:ser>
          <c:idx val="3"/>
          <c:order val="2"/>
          <c:tx>
            <c:strRef>
              <c:f>'Net GHG Charts'!$A$6</c:f>
              <c:strCache>
                <c:ptCount val="1"/>
                <c:pt idx="0">
                  <c:v> Senate IRA </c:v>
                </c:pt>
              </c:strCache>
            </c:strRef>
          </c:tx>
          <c:spPr>
            <a:ln w="31750" cap="rnd">
              <a:solidFill>
                <a:srgbClr val="7030A0"/>
              </a:solidFill>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Charts'!$B$6:$AO$6</c:f>
              <c:numCache>
                <c:formatCode>General</c:formatCode>
                <c:ptCount val="40"/>
                <c:pt idx="31" formatCode="0">
                  <c:v>5572.3007999999991</c:v>
                </c:pt>
                <c:pt idx="32" formatCode="0">
                  <c:v>5241</c:v>
                </c:pt>
                <c:pt idx="33" formatCode="0">
                  <c:v>4826.5830732350378</c:v>
                </c:pt>
                <c:pt idx="34" formatCode="0">
                  <c:v>4653.7071091292401</c:v>
                </c:pt>
                <c:pt idx="35" formatCode="0">
                  <c:v>4210.0100733555455</c:v>
                </c:pt>
                <c:pt idx="36" formatCode="0">
                  <c:v>3833.22845413813</c:v>
                </c:pt>
                <c:pt idx="37" formatCode="0">
                  <c:v>3603.22845413813</c:v>
                </c:pt>
                <c:pt idx="38" formatCode="0">
                  <c:v>3163.22845413813</c:v>
                </c:pt>
              </c:numCache>
            </c:numRef>
          </c:yVal>
          <c:smooth val="0"/>
          <c:extLst>
            <c:ext xmlns:c16="http://schemas.microsoft.com/office/drawing/2014/chart" uri="{C3380CC4-5D6E-409C-BE32-E72D297353CC}">
              <c16:uniqueId val="{00000003-7A06-A04E-BD82-FB7DF144E698}"/>
            </c:ext>
          </c:extLst>
        </c:ser>
        <c:ser>
          <c:idx val="5"/>
          <c:order val="3"/>
          <c:tx>
            <c:strRef>
              <c:f>'Net GHG Charts'!$A$8</c:f>
              <c:strCache>
                <c:ptCount val="1"/>
                <c:pt idx="0">
                  <c:v> Net-Zero Pathway </c:v>
                </c:pt>
              </c:strCache>
            </c:strRef>
          </c:tx>
          <c:spPr>
            <a:ln w="19050" cap="rnd">
              <a:solidFill>
                <a:srgbClr val="00B0F0"/>
              </a:solidFill>
              <a:prstDash val="sysDot"/>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Charts'!$B$8:$AO$8</c:f>
              <c:numCache>
                <c:formatCode>General</c:formatCode>
                <c:ptCount val="40"/>
                <c:pt idx="31" formatCode="0">
                  <c:v>5572.3007999999991</c:v>
                </c:pt>
                <c:pt idx="32" formatCode="0">
                  <c:v>5241</c:v>
                </c:pt>
                <c:pt idx="33" formatCode="0">
                  <c:v>4828.875</c:v>
                </c:pt>
                <c:pt idx="34" formatCode="0">
                  <c:v>4326.75</c:v>
                </c:pt>
                <c:pt idx="35" formatCode="0">
                  <c:v>3824.625</c:v>
                </c:pt>
                <c:pt idx="36" formatCode="0">
                  <c:v>3322.5</c:v>
                </c:pt>
                <c:pt idx="37" formatCode="0">
                  <c:v>3002</c:v>
                </c:pt>
                <c:pt idx="38" formatCode="0">
                  <c:v>2370</c:v>
                </c:pt>
              </c:numCache>
            </c:numRef>
          </c:yVal>
          <c:smooth val="0"/>
          <c:extLst>
            <c:ext xmlns:c16="http://schemas.microsoft.com/office/drawing/2014/chart" uri="{C3380CC4-5D6E-409C-BE32-E72D297353CC}">
              <c16:uniqueId val="{00000005-7A06-A04E-BD82-FB7DF144E698}"/>
            </c:ext>
          </c:extLst>
        </c:ser>
        <c:ser>
          <c:idx val="6"/>
          <c:order val="4"/>
          <c:tx>
            <c:strRef>
              <c:f>'Net GHG Charts'!$A$9</c:f>
              <c:strCache>
                <c:ptCount val="1"/>
                <c:pt idx="0">
                  <c:v> 50% below 2005 </c:v>
                </c:pt>
              </c:strCache>
            </c:strRef>
          </c:tx>
          <c:spPr>
            <a:ln w="19050" cap="rnd">
              <a:solidFill>
                <a:schemeClr val="tx1">
                  <a:lumMod val="50000"/>
                  <a:lumOff val="50000"/>
                </a:schemeClr>
              </a:solidFill>
              <a:prstDash val="solid"/>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Charts'!$B$9:$AP$9</c:f>
              <c:numCache>
                <c:formatCode>0</c:formatCode>
                <c:ptCount val="41"/>
                <c:pt idx="0">
                  <c:v>3322.5</c:v>
                </c:pt>
                <c:pt idx="1">
                  <c:v>3322.5</c:v>
                </c:pt>
                <c:pt idx="2">
                  <c:v>3322.5</c:v>
                </c:pt>
                <c:pt idx="3">
                  <c:v>3322.5</c:v>
                </c:pt>
                <c:pt idx="4">
                  <c:v>3322.5</c:v>
                </c:pt>
                <c:pt idx="5">
                  <c:v>3322.5</c:v>
                </c:pt>
                <c:pt idx="6">
                  <c:v>3322.5</c:v>
                </c:pt>
                <c:pt idx="7">
                  <c:v>3322.5</c:v>
                </c:pt>
                <c:pt idx="8">
                  <c:v>3322.5</c:v>
                </c:pt>
                <c:pt idx="9">
                  <c:v>3322.5</c:v>
                </c:pt>
                <c:pt idx="10">
                  <c:v>3322.5</c:v>
                </c:pt>
                <c:pt idx="11">
                  <c:v>3322.5</c:v>
                </c:pt>
                <c:pt idx="12">
                  <c:v>3322.5</c:v>
                </c:pt>
                <c:pt idx="13">
                  <c:v>3322.5</c:v>
                </c:pt>
                <c:pt idx="14">
                  <c:v>3322.5</c:v>
                </c:pt>
                <c:pt idx="15">
                  <c:v>3322.5</c:v>
                </c:pt>
                <c:pt idx="16">
                  <c:v>3322.5</c:v>
                </c:pt>
                <c:pt idx="17">
                  <c:v>3322.5</c:v>
                </c:pt>
                <c:pt idx="18">
                  <c:v>3322.5</c:v>
                </c:pt>
                <c:pt idx="19">
                  <c:v>3322.5</c:v>
                </c:pt>
                <c:pt idx="20">
                  <c:v>3322.5</c:v>
                </c:pt>
                <c:pt idx="21">
                  <c:v>3322.5</c:v>
                </c:pt>
                <c:pt idx="22">
                  <c:v>3322.5</c:v>
                </c:pt>
                <c:pt idx="23">
                  <c:v>3322.5</c:v>
                </c:pt>
                <c:pt idx="24">
                  <c:v>3322.5</c:v>
                </c:pt>
                <c:pt idx="25">
                  <c:v>3322.5</c:v>
                </c:pt>
                <c:pt idx="26">
                  <c:v>3322.5</c:v>
                </c:pt>
                <c:pt idx="27">
                  <c:v>3322.5</c:v>
                </c:pt>
                <c:pt idx="28">
                  <c:v>3322.5</c:v>
                </c:pt>
                <c:pt idx="29">
                  <c:v>3322.5</c:v>
                </c:pt>
                <c:pt idx="30">
                  <c:v>3322.5</c:v>
                </c:pt>
                <c:pt idx="31">
                  <c:v>3322.5</c:v>
                </c:pt>
                <c:pt idx="32">
                  <c:v>3322.5</c:v>
                </c:pt>
                <c:pt idx="33">
                  <c:v>3322.5</c:v>
                </c:pt>
                <c:pt idx="34">
                  <c:v>3322.5</c:v>
                </c:pt>
                <c:pt idx="35">
                  <c:v>3322.5</c:v>
                </c:pt>
                <c:pt idx="36">
                  <c:v>3322.5</c:v>
                </c:pt>
                <c:pt idx="37">
                  <c:v>3322.5</c:v>
                </c:pt>
                <c:pt idx="38">
                  <c:v>3322.5</c:v>
                </c:pt>
              </c:numCache>
            </c:numRef>
          </c:yVal>
          <c:smooth val="0"/>
          <c:extLst>
            <c:ext xmlns:c16="http://schemas.microsoft.com/office/drawing/2014/chart" uri="{C3380CC4-5D6E-409C-BE32-E72D297353CC}">
              <c16:uniqueId val="{00000006-7A06-A04E-BD82-FB7DF144E698}"/>
            </c:ext>
          </c:extLst>
        </c:ser>
        <c:ser>
          <c:idx val="7"/>
          <c:order val="5"/>
          <c:tx>
            <c:strRef>
              <c:f>Charts!#REF!</c:f>
              <c:strCache>
                <c:ptCount val="1"/>
                <c:pt idx="0">
                  <c:v>#REF!</c:v>
                </c:pt>
              </c:strCache>
            </c:strRef>
          </c:tx>
          <c:spPr>
            <a:ln w="28575" cap="rnd">
              <a:solidFill>
                <a:srgbClr val="7030A0"/>
              </a:solidFill>
              <a:round/>
            </a:ln>
            <a:effectLst/>
          </c:spPr>
          <c:marker>
            <c:symbol val="none"/>
          </c:marker>
          <c:dLbls>
            <c:dLbl>
              <c:idx val="38"/>
              <c:layout>
                <c:manualLayout>
                  <c:x val="2.4115752574150875E-3"/>
                  <c:y val="-1.754385964912345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7A06-A04E-BD82-FB7DF144E6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Charts!#REF!</c:f>
              <c:numCache>
                <c:formatCode>General</c:formatCode>
                <c:ptCount val="1"/>
                <c:pt idx="0">
                  <c:v>1</c:v>
                </c:pt>
              </c:numCache>
            </c:numRef>
          </c:yVal>
          <c:smooth val="0"/>
          <c:extLst>
            <c:ext xmlns:c16="http://schemas.microsoft.com/office/drawing/2014/chart" uri="{C3380CC4-5D6E-409C-BE32-E72D297353CC}">
              <c16:uniqueId val="{00000008-7A06-A04E-BD82-FB7DF144E698}"/>
            </c:ext>
          </c:extLst>
        </c:ser>
        <c:dLbls>
          <c:showLegendKey val="0"/>
          <c:showVal val="0"/>
          <c:showCatName val="0"/>
          <c:showSerName val="0"/>
          <c:showPercent val="0"/>
          <c:showBubbleSize val="0"/>
        </c:dLbls>
        <c:axId val="1404021392"/>
        <c:axId val="1404023040"/>
      </c:scatterChart>
      <c:valAx>
        <c:axId val="1404021392"/>
        <c:scaling>
          <c:orientation val="minMax"/>
          <c:max val="2035"/>
          <c:min val="2005"/>
        </c:scaling>
        <c:delete val="0"/>
        <c:axPos val="b"/>
        <c:numFmt formatCode="@" sourceLinked="0"/>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04023040"/>
        <c:crosses val="autoZero"/>
        <c:crossBetween val="midCat"/>
      </c:valAx>
      <c:valAx>
        <c:axId val="1404023040"/>
        <c:scaling>
          <c:orientation val="minMax"/>
          <c:max val="7000"/>
          <c:min val="0"/>
        </c:scaling>
        <c:delete val="0"/>
        <c:axPos val="l"/>
        <c:numFmt formatCode="0" sourceLinked="1"/>
        <c:majorTickMark val="in"/>
        <c:minorTickMark val="in"/>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04021392"/>
        <c:crosses val="autoZero"/>
        <c:crossBetween val="midCat"/>
        <c:majorUnit val="1000"/>
        <c:minorUnit val="500"/>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2225" cap="flat" cmpd="sng" algn="ctr">
      <a:noFill/>
      <a:round/>
    </a:ln>
    <a:effectLst/>
  </c:spPr>
  <c:txPr>
    <a:bodyPr/>
    <a:lstStyle/>
    <a:p>
      <a:pPr>
        <a:defRPr sz="1200">
          <a:latin typeface="Roboto" panose="02000000000000000000" pitchFamily="2" charset="0"/>
          <a:ea typeface="Roboto" panose="02000000000000000000"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61568800410267E-2"/>
          <c:y val="2.4833264263019753E-2"/>
          <c:w val="0.91577917943916631"/>
          <c:h val="0.91493866556154169"/>
        </c:manualLayout>
      </c:layout>
      <c:scatterChart>
        <c:scatterStyle val="lineMarker"/>
        <c:varyColors val="0"/>
        <c:ser>
          <c:idx val="0"/>
          <c:order val="0"/>
          <c:tx>
            <c:strRef>
              <c:f>'Net GHG Charts'!$A$3</c:f>
              <c:strCache>
                <c:ptCount val="1"/>
                <c:pt idx="0">
                  <c:v>Historical net emissions (EPA)</c:v>
                </c:pt>
              </c:strCache>
            </c:strRef>
          </c:tx>
          <c:spPr>
            <a:ln w="34925" cap="rnd">
              <a:solidFill>
                <a:schemeClr val="tx1"/>
              </a:solidFill>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Charts'!$B$3:$AO$3</c:f>
              <c:numCache>
                <c:formatCode>0</c:formatCode>
                <c:ptCount val="40"/>
                <c:pt idx="0">
                  <c:v>5592.8</c:v>
                </c:pt>
                <c:pt idx="1">
                  <c:v>5513</c:v>
                </c:pt>
                <c:pt idx="2">
                  <c:v>5634.8</c:v>
                </c:pt>
                <c:pt idx="3">
                  <c:v>5769.2</c:v>
                </c:pt>
                <c:pt idx="4">
                  <c:v>5843.3</c:v>
                </c:pt>
                <c:pt idx="5">
                  <c:v>5953.6</c:v>
                </c:pt>
                <c:pt idx="6">
                  <c:v>6138.8</c:v>
                </c:pt>
                <c:pt idx="7">
                  <c:v>6212.8</c:v>
                </c:pt>
                <c:pt idx="8">
                  <c:v>6259.6</c:v>
                </c:pt>
                <c:pt idx="9">
                  <c:v>6310.1</c:v>
                </c:pt>
                <c:pt idx="10">
                  <c:v>6502.4</c:v>
                </c:pt>
                <c:pt idx="11">
                  <c:v>6390.4</c:v>
                </c:pt>
                <c:pt idx="12">
                  <c:v>6468.6</c:v>
                </c:pt>
                <c:pt idx="13">
                  <c:v>6493</c:v>
                </c:pt>
                <c:pt idx="14">
                  <c:v>6699</c:v>
                </c:pt>
                <c:pt idx="15">
                  <c:v>6645</c:v>
                </c:pt>
                <c:pt idx="16">
                  <c:v>6543.6</c:v>
                </c:pt>
                <c:pt idx="17">
                  <c:v>6687.4</c:v>
                </c:pt>
                <c:pt idx="18">
                  <c:v>6474.2</c:v>
                </c:pt>
                <c:pt idx="19">
                  <c:v>6052.8</c:v>
                </c:pt>
                <c:pt idx="20">
                  <c:v>6246.4</c:v>
                </c:pt>
                <c:pt idx="21">
                  <c:v>6044.4</c:v>
                </c:pt>
                <c:pt idx="22">
                  <c:v>5806.6</c:v>
                </c:pt>
                <c:pt idx="23">
                  <c:v>6017.1</c:v>
                </c:pt>
                <c:pt idx="24">
                  <c:v>6062</c:v>
                </c:pt>
                <c:pt idx="25">
                  <c:v>5988.9</c:v>
                </c:pt>
                <c:pt idx="26">
                  <c:v>5711.2</c:v>
                </c:pt>
                <c:pt idx="27">
                  <c:v>5719.8</c:v>
                </c:pt>
                <c:pt idx="28">
                  <c:v>5918.2</c:v>
                </c:pt>
                <c:pt idx="29">
                  <c:v>5841.2</c:v>
                </c:pt>
                <c:pt idx="30">
                  <c:v>5222.3999999999996</c:v>
                </c:pt>
                <c:pt idx="31">
                  <c:v>5572.3007999999991</c:v>
                </c:pt>
                <c:pt idx="32">
                  <c:v>5241</c:v>
                </c:pt>
              </c:numCache>
            </c:numRef>
          </c:yVal>
          <c:smooth val="0"/>
          <c:extLst>
            <c:ext xmlns:c16="http://schemas.microsoft.com/office/drawing/2014/chart" uri="{C3380CC4-5D6E-409C-BE32-E72D297353CC}">
              <c16:uniqueId val="{00000000-7A06-A04E-BD82-FB7DF144E698}"/>
            </c:ext>
          </c:extLst>
        </c:ser>
        <c:ser>
          <c:idx val="2"/>
          <c:order val="1"/>
          <c:tx>
            <c:strRef>
              <c:f>'Net GHG Charts'!$A$5</c:f>
              <c:strCache>
                <c:ptCount val="1"/>
                <c:pt idx="0">
                  <c:v> Infrastructure Law </c:v>
                </c:pt>
              </c:strCache>
            </c:strRef>
          </c:tx>
          <c:spPr>
            <a:ln w="19050" cap="rnd">
              <a:solidFill>
                <a:srgbClr val="E05131"/>
              </a:solidFill>
              <a:prstDash val="sysDot"/>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Charts'!$B$5:$AO$5</c:f>
              <c:numCache>
                <c:formatCode>General</c:formatCode>
                <c:ptCount val="40"/>
                <c:pt idx="31" formatCode="0">
                  <c:v>5572.3007999999991</c:v>
                </c:pt>
                <c:pt idx="32" formatCode="0">
                  <c:v>5241</c:v>
                </c:pt>
                <c:pt idx="33" formatCode="0">
                  <c:v>4945.75</c:v>
                </c:pt>
                <c:pt idx="34" formatCode="0">
                  <c:v>5030.5</c:v>
                </c:pt>
                <c:pt idx="35" formatCode="0">
                  <c:v>4995.25</c:v>
                </c:pt>
                <c:pt idx="36" formatCode="0">
                  <c:v>4820</c:v>
                </c:pt>
                <c:pt idx="37" formatCode="0">
                  <c:v>4760</c:v>
                </c:pt>
                <c:pt idx="38" formatCode="0">
                  <c:v>4590</c:v>
                </c:pt>
              </c:numCache>
            </c:numRef>
          </c:yVal>
          <c:smooth val="0"/>
          <c:extLst>
            <c:ext xmlns:c16="http://schemas.microsoft.com/office/drawing/2014/chart" uri="{C3380CC4-5D6E-409C-BE32-E72D297353CC}">
              <c16:uniqueId val="{00000002-7A06-A04E-BD82-FB7DF144E698}"/>
            </c:ext>
          </c:extLst>
        </c:ser>
        <c:ser>
          <c:idx val="3"/>
          <c:order val="2"/>
          <c:tx>
            <c:strRef>
              <c:f>'Net GHG Charts'!$A$6</c:f>
              <c:strCache>
                <c:ptCount val="1"/>
                <c:pt idx="0">
                  <c:v> Senate IRA </c:v>
                </c:pt>
              </c:strCache>
            </c:strRef>
          </c:tx>
          <c:spPr>
            <a:ln w="31750" cap="rnd">
              <a:solidFill>
                <a:srgbClr val="7030A0"/>
              </a:solidFill>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Charts'!$B$6:$AO$6</c:f>
              <c:numCache>
                <c:formatCode>General</c:formatCode>
                <c:ptCount val="40"/>
                <c:pt idx="31" formatCode="0">
                  <c:v>5572.3007999999991</c:v>
                </c:pt>
                <c:pt idx="32" formatCode="0">
                  <c:v>5241</c:v>
                </c:pt>
                <c:pt idx="33" formatCode="0">
                  <c:v>4826.5830732350378</c:v>
                </c:pt>
                <c:pt idx="34" formatCode="0">
                  <c:v>4653.7071091292401</c:v>
                </c:pt>
                <c:pt idx="35" formatCode="0">
                  <c:v>4210.0100733555455</c:v>
                </c:pt>
                <c:pt idx="36" formatCode="0">
                  <c:v>3833.22845413813</c:v>
                </c:pt>
                <c:pt idx="37" formatCode="0">
                  <c:v>3603.22845413813</c:v>
                </c:pt>
                <c:pt idx="38" formatCode="0">
                  <c:v>3163.22845413813</c:v>
                </c:pt>
              </c:numCache>
            </c:numRef>
          </c:yVal>
          <c:smooth val="0"/>
          <c:extLst>
            <c:ext xmlns:c16="http://schemas.microsoft.com/office/drawing/2014/chart" uri="{C3380CC4-5D6E-409C-BE32-E72D297353CC}">
              <c16:uniqueId val="{00000003-7A06-A04E-BD82-FB7DF144E698}"/>
            </c:ext>
          </c:extLst>
        </c:ser>
        <c:ser>
          <c:idx val="5"/>
          <c:order val="3"/>
          <c:tx>
            <c:strRef>
              <c:f>'Net GHG Charts'!$A$8</c:f>
              <c:strCache>
                <c:ptCount val="1"/>
                <c:pt idx="0">
                  <c:v> Net-Zero Pathway </c:v>
                </c:pt>
              </c:strCache>
            </c:strRef>
          </c:tx>
          <c:spPr>
            <a:ln w="19050" cap="rnd">
              <a:solidFill>
                <a:srgbClr val="00B0F0"/>
              </a:solidFill>
              <a:prstDash val="sysDot"/>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Charts'!$B$8:$AO$8</c:f>
              <c:numCache>
                <c:formatCode>General</c:formatCode>
                <c:ptCount val="40"/>
                <c:pt idx="31" formatCode="0">
                  <c:v>5572.3007999999991</c:v>
                </c:pt>
                <c:pt idx="32" formatCode="0">
                  <c:v>5241</c:v>
                </c:pt>
                <c:pt idx="33" formatCode="0">
                  <c:v>4828.875</c:v>
                </c:pt>
                <c:pt idx="34" formatCode="0">
                  <c:v>4326.75</c:v>
                </c:pt>
                <c:pt idx="35" formatCode="0">
                  <c:v>3824.625</c:v>
                </c:pt>
                <c:pt idx="36" formatCode="0">
                  <c:v>3322.5</c:v>
                </c:pt>
                <c:pt idx="37" formatCode="0">
                  <c:v>3002</c:v>
                </c:pt>
                <c:pt idx="38" formatCode="0">
                  <c:v>2370</c:v>
                </c:pt>
              </c:numCache>
            </c:numRef>
          </c:yVal>
          <c:smooth val="0"/>
          <c:extLst>
            <c:ext xmlns:c16="http://schemas.microsoft.com/office/drawing/2014/chart" uri="{C3380CC4-5D6E-409C-BE32-E72D297353CC}">
              <c16:uniqueId val="{00000005-7A06-A04E-BD82-FB7DF144E698}"/>
            </c:ext>
          </c:extLst>
        </c:ser>
        <c:ser>
          <c:idx val="6"/>
          <c:order val="4"/>
          <c:tx>
            <c:strRef>
              <c:f>'Net GHG Charts'!$A$9</c:f>
              <c:strCache>
                <c:ptCount val="1"/>
                <c:pt idx="0">
                  <c:v> 50% below 2005 </c:v>
                </c:pt>
              </c:strCache>
            </c:strRef>
          </c:tx>
          <c:spPr>
            <a:ln w="19050" cap="rnd">
              <a:solidFill>
                <a:schemeClr val="tx1">
                  <a:lumMod val="50000"/>
                  <a:lumOff val="50000"/>
                </a:schemeClr>
              </a:solidFill>
              <a:prstDash val="solid"/>
              <a:round/>
            </a:ln>
            <a:effectLst/>
          </c:spPr>
          <c:marker>
            <c:symbol val="none"/>
          </c:marker>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'Net GHG Charts'!$B$9:$AP$9</c:f>
              <c:numCache>
                <c:formatCode>0</c:formatCode>
                <c:ptCount val="41"/>
                <c:pt idx="0">
                  <c:v>3322.5</c:v>
                </c:pt>
                <c:pt idx="1">
                  <c:v>3322.5</c:v>
                </c:pt>
                <c:pt idx="2">
                  <c:v>3322.5</c:v>
                </c:pt>
                <c:pt idx="3">
                  <c:v>3322.5</c:v>
                </c:pt>
                <c:pt idx="4">
                  <c:v>3322.5</c:v>
                </c:pt>
                <c:pt idx="5">
                  <c:v>3322.5</c:v>
                </c:pt>
                <c:pt idx="6">
                  <c:v>3322.5</c:v>
                </c:pt>
                <c:pt idx="7">
                  <c:v>3322.5</c:v>
                </c:pt>
                <c:pt idx="8">
                  <c:v>3322.5</c:v>
                </c:pt>
                <c:pt idx="9">
                  <c:v>3322.5</c:v>
                </c:pt>
                <c:pt idx="10">
                  <c:v>3322.5</c:v>
                </c:pt>
                <c:pt idx="11">
                  <c:v>3322.5</c:v>
                </c:pt>
                <c:pt idx="12">
                  <c:v>3322.5</c:v>
                </c:pt>
                <c:pt idx="13">
                  <c:v>3322.5</c:v>
                </c:pt>
                <c:pt idx="14">
                  <c:v>3322.5</c:v>
                </c:pt>
                <c:pt idx="15">
                  <c:v>3322.5</c:v>
                </c:pt>
                <c:pt idx="16">
                  <c:v>3322.5</c:v>
                </c:pt>
                <c:pt idx="17">
                  <c:v>3322.5</c:v>
                </c:pt>
                <c:pt idx="18">
                  <c:v>3322.5</c:v>
                </c:pt>
                <c:pt idx="19">
                  <c:v>3322.5</c:v>
                </c:pt>
                <c:pt idx="20">
                  <c:v>3322.5</c:v>
                </c:pt>
                <c:pt idx="21">
                  <c:v>3322.5</c:v>
                </c:pt>
                <c:pt idx="22">
                  <c:v>3322.5</c:v>
                </c:pt>
                <c:pt idx="23">
                  <c:v>3322.5</c:v>
                </c:pt>
                <c:pt idx="24">
                  <c:v>3322.5</c:v>
                </c:pt>
                <c:pt idx="25">
                  <c:v>3322.5</c:v>
                </c:pt>
                <c:pt idx="26">
                  <c:v>3322.5</c:v>
                </c:pt>
                <c:pt idx="27">
                  <c:v>3322.5</c:v>
                </c:pt>
                <c:pt idx="28">
                  <c:v>3322.5</c:v>
                </c:pt>
                <c:pt idx="29">
                  <c:v>3322.5</c:v>
                </c:pt>
                <c:pt idx="30">
                  <c:v>3322.5</c:v>
                </c:pt>
                <c:pt idx="31">
                  <c:v>3322.5</c:v>
                </c:pt>
                <c:pt idx="32">
                  <c:v>3322.5</c:v>
                </c:pt>
                <c:pt idx="33">
                  <c:v>3322.5</c:v>
                </c:pt>
                <c:pt idx="34">
                  <c:v>3322.5</c:v>
                </c:pt>
                <c:pt idx="35">
                  <c:v>3322.5</c:v>
                </c:pt>
                <c:pt idx="36">
                  <c:v>3322.5</c:v>
                </c:pt>
                <c:pt idx="37">
                  <c:v>3322.5</c:v>
                </c:pt>
                <c:pt idx="38">
                  <c:v>3322.5</c:v>
                </c:pt>
              </c:numCache>
            </c:numRef>
          </c:yVal>
          <c:smooth val="0"/>
          <c:extLst>
            <c:ext xmlns:c16="http://schemas.microsoft.com/office/drawing/2014/chart" uri="{C3380CC4-5D6E-409C-BE32-E72D297353CC}">
              <c16:uniqueId val="{00000006-7A06-A04E-BD82-FB7DF144E698}"/>
            </c:ext>
          </c:extLst>
        </c:ser>
        <c:ser>
          <c:idx val="7"/>
          <c:order val="5"/>
          <c:tx>
            <c:strRef>
              <c:f>Charts!#REF!</c:f>
              <c:strCache>
                <c:ptCount val="1"/>
                <c:pt idx="0">
                  <c:v>#REF!</c:v>
                </c:pt>
              </c:strCache>
            </c:strRef>
          </c:tx>
          <c:spPr>
            <a:ln w="28575" cap="rnd">
              <a:solidFill>
                <a:srgbClr val="7030A0"/>
              </a:solidFill>
              <a:round/>
            </a:ln>
            <a:effectLst/>
          </c:spPr>
          <c:marker>
            <c:symbol val="none"/>
          </c:marker>
          <c:dLbls>
            <c:dLbl>
              <c:idx val="38"/>
              <c:layout>
                <c:manualLayout>
                  <c:x val="2.4115752574150875E-3"/>
                  <c:y val="-1.754385964912345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7A06-A04E-BD82-FB7DF144E69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'Net GHG Charts'!$B$2:$AO$2</c:f>
              <c:numCache>
                <c:formatCode>0</c:formatCode>
                <c:ptCount val="4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formatCode="General">
                  <c:v>2022</c:v>
                </c:pt>
                <c:pt idx="33" formatCode="General">
                  <c:v>2024</c:v>
                </c:pt>
                <c:pt idx="34" formatCode="General">
                  <c:v>2026</c:v>
                </c:pt>
                <c:pt idx="35" formatCode="General">
                  <c:v>2028</c:v>
                </c:pt>
                <c:pt idx="36" formatCode="General">
                  <c:v>2030</c:v>
                </c:pt>
                <c:pt idx="37" formatCode="General">
                  <c:v>2032</c:v>
                </c:pt>
                <c:pt idx="38" formatCode="General">
                  <c:v>2035</c:v>
                </c:pt>
              </c:numCache>
            </c:numRef>
          </c:xVal>
          <c:yVal>
            <c:numRef>
              <c:f>Charts!#REF!</c:f>
              <c:numCache>
                <c:formatCode>General</c:formatCode>
                <c:ptCount val="1"/>
                <c:pt idx="0">
                  <c:v>1</c:v>
                </c:pt>
              </c:numCache>
            </c:numRef>
          </c:yVal>
          <c:smooth val="0"/>
          <c:extLst>
            <c:ext xmlns:c16="http://schemas.microsoft.com/office/drawing/2014/chart" uri="{C3380CC4-5D6E-409C-BE32-E72D297353CC}">
              <c16:uniqueId val="{00000008-7A06-A04E-BD82-FB7DF144E698}"/>
            </c:ext>
          </c:extLst>
        </c:ser>
        <c:dLbls>
          <c:showLegendKey val="0"/>
          <c:showVal val="0"/>
          <c:showCatName val="0"/>
          <c:showSerName val="0"/>
          <c:showPercent val="0"/>
          <c:showBubbleSize val="0"/>
        </c:dLbls>
        <c:axId val="1404021392"/>
        <c:axId val="1404023040"/>
      </c:scatterChart>
      <c:valAx>
        <c:axId val="1404021392"/>
        <c:scaling>
          <c:orientation val="minMax"/>
          <c:max val="2035"/>
          <c:min val="2005"/>
        </c:scaling>
        <c:delete val="0"/>
        <c:axPos val="b"/>
        <c:numFmt formatCode="@" sourceLinked="0"/>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04023040"/>
        <c:crosses val="autoZero"/>
        <c:crossBetween val="midCat"/>
      </c:valAx>
      <c:valAx>
        <c:axId val="1404023040"/>
        <c:scaling>
          <c:orientation val="minMax"/>
          <c:max val="7000"/>
          <c:min val="0"/>
        </c:scaling>
        <c:delete val="0"/>
        <c:axPos val="l"/>
        <c:numFmt formatCode="0" sourceLinked="1"/>
        <c:majorTickMark val="in"/>
        <c:minorTickMark val="in"/>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04021392"/>
        <c:crosses val="autoZero"/>
        <c:crossBetween val="midCat"/>
        <c:majorUnit val="1000"/>
        <c:minorUnit val="500"/>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2225" cap="flat" cmpd="sng" algn="ctr">
      <a:noFill/>
      <a:round/>
    </a:ln>
    <a:effectLst/>
  </c:spPr>
  <c:txPr>
    <a:bodyPr/>
    <a:lstStyle/>
    <a:p>
      <a:pPr>
        <a:defRPr sz="1200">
          <a:latin typeface="Roboto" panose="02000000000000000000" pitchFamily="2" charset="0"/>
          <a:ea typeface="Roboto" panose="02000000000000000000"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[pjmplots.xlsx]ex_lsecost_iracapces!PivotTable3</c:name>
    <c:fmtId val="-1"/>
  </c:pivotSource>
  <c:chart>
    <c:autoTitleDeleted val="0"/>
    <c:pivotFmts>
      <c:pivotFmt>
        <c:idx val="0"/>
        <c:spPr>
          <a:solidFill>
            <a:srgbClr val="00B050"/>
          </a:solidFill>
          <a:ln>
            <a:solidFill>
              <a:schemeClr val="tx1"/>
            </a:solid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w="3175">
            <a:solidFill>
              <a:schemeClr val="tx1"/>
            </a:solid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4472C5"/>
          </a:solidFill>
          <a:ln w="3175">
            <a:solidFill>
              <a:schemeClr val="tx1"/>
            </a:solid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lumMod val="75000"/>
            </a:schemeClr>
          </a:solidFill>
          <a:ln w="3175">
            <a:solidFill>
              <a:schemeClr val="tx1"/>
            </a:solid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FFC000"/>
          </a:solidFill>
          <a:ln w="3175">
            <a:solidFill>
              <a:schemeClr val="tx1"/>
            </a:solid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65CDCB"/>
          </a:solidFill>
          <a:ln>
            <a:solidFill>
              <a:schemeClr val="tx1"/>
            </a:solid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FF0000"/>
          </a:solidFill>
          <a:ln>
            <a:solidFill>
              <a:schemeClr val="tx1"/>
            </a:solid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B294C8"/>
          </a:solidFill>
          <a:ln w="3175">
            <a:solidFill>
              <a:schemeClr val="tx1"/>
            </a:solid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A7CEE4"/>
          </a:solidFill>
          <a:ln w="3175">
            <a:solidFill>
              <a:schemeClr val="tx1"/>
            </a:solid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1.1080332409972311E-2"/>
              <c:y val="-4.2338709677419373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2160664819944598E-2"/>
              <c:y val="-3.8306451612903226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5235457063711912E-2"/>
              <c:y val="-3.6290322580645164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5235457063711962E-2"/>
              <c:y val="-3.225806451612901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dLbl>
          <c:idx val="0"/>
          <c:layout>
            <c:manualLayout>
              <c:x val="-1.2465373961218837E-2"/>
              <c:y val="-2.8225806451612902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2160664819944699E-2"/>
              <c:y val="-3.6290322580645178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4930747922437674E-2"/>
              <c:y val="-3.225806451612903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8005540166204988E-2"/>
              <c:y val="-3.225806451612903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5400">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5400">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5400">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5400">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2"/>
          </a:solidFill>
          <a:ln w="3175">
            <a:solidFill>
              <a:schemeClr val="tx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rgbClr val="4472C5"/>
          </a:solidFill>
          <a:ln w="3175">
            <a:solidFill>
              <a:schemeClr val="tx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2">
              <a:lumMod val="75000"/>
            </a:schemeClr>
          </a:solidFill>
          <a:ln w="3175">
            <a:solidFill>
              <a:schemeClr val="tx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rgbClr val="FFC000"/>
          </a:solidFill>
          <a:ln w="3175">
            <a:solidFill>
              <a:schemeClr val="tx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rgbClr val="B294C8"/>
          </a:solidFill>
          <a:ln w="3175">
            <a:solidFill>
              <a:schemeClr val="tx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rgbClr val="A7CEE4"/>
          </a:solidFill>
          <a:ln w="3175">
            <a:solidFill>
              <a:schemeClr val="tx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2160664819944598E-2"/>
              <c:y val="-3.8306451612903226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5235457063711912E-2"/>
              <c:y val="-3.6290322580645164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5235457063711962E-2"/>
              <c:y val="-3.225806451612901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2160664819944699E-2"/>
              <c:y val="-3.6290322580645178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4930747922437674E-2"/>
              <c:y val="-3.225806451612903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8005540166204988E-2"/>
              <c:y val="-3.225806451612903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2"/>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rgbClr val="4472C5"/>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2">
              <a:lumMod val="75000"/>
            </a:schemeClr>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rgbClr val="FFC000"/>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rgbClr val="B294C8"/>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rgbClr val="A7CEE4"/>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2160664819944598E-2"/>
              <c:y val="-3.8306451612903226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5235457063711912E-2"/>
              <c:y val="-3.6290322580645164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5235457063711962E-2"/>
              <c:y val="-3.225806451612901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2160664819944699E-2"/>
              <c:y val="-3.6290322580645178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4930747922437674E-2"/>
              <c:y val="-3.225806451612903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8005540166204988E-2"/>
              <c:y val="-3.225806451612903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2"/>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rgbClr val="4472C5"/>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2">
              <a:lumMod val="75000"/>
            </a:schemeClr>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rgbClr val="FFC000"/>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rgbClr val="B294C8"/>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rgbClr val="A7CEE4"/>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2160664819944598E-2"/>
              <c:y val="-3.8306451612903226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2160664819944699E-2"/>
              <c:y val="-3.6290322580645178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5235457063711912E-2"/>
              <c:y val="-3.6290322580645164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4930747922437674E-2"/>
              <c:y val="-3.225806451612903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5235457063711962E-2"/>
              <c:y val="-3.225806451612901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8005540166204988E-2"/>
              <c:y val="-3.225806451612903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rgbClr val="4472C5"/>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2">
              <a:lumMod val="75000"/>
            </a:schemeClr>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rgbClr val="FFC000"/>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rgbClr val="B294C8"/>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rgbClr val="A7CEE4"/>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2.2160664819944598E-2"/>
              <c:y val="-3.8306451612903226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w="28575" cap="rnd">
            <a:noFill/>
            <a:round/>
          </a:ln>
          <a:effectLst/>
        </c:spPr>
        <c:marker>
          <c:symbol val="circle"/>
          <c:size val="5"/>
          <c:spPr>
            <a:solidFill>
              <a:schemeClr val="tx1"/>
            </a:solidFill>
            <a:ln w="9525">
              <a:solidFill>
                <a:schemeClr val="tx1"/>
              </a:solidFill>
            </a:ln>
            <a:effectLst/>
          </c:spPr>
        </c:marker>
      </c:pivotFmt>
      <c:pivotFmt>
        <c:idx val="73"/>
        <c:dLbl>
          <c:idx val="0"/>
          <c:layout>
            <c:manualLayout>
              <c:x val="-1.5235457063711912E-2"/>
              <c:y val="-3.6290322580645164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w="28575" cap="rnd">
            <a:noFill/>
            <a:round/>
          </a:ln>
          <a:effectLst/>
        </c:spPr>
        <c:marker>
          <c:symbol val="circle"/>
          <c:size val="5"/>
          <c:spPr>
            <a:solidFill>
              <a:schemeClr val="tx1"/>
            </a:solidFill>
            <a:ln w="9525">
              <a:solidFill>
                <a:schemeClr val="tx1"/>
              </a:solidFill>
            </a:ln>
            <a:effectLst/>
          </c:spPr>
        </c:marker>
      </c:pivotFmt>
      <c:pivotFmt>
        <c:idx val="75"/>
        <c:dLbl>
          <c:idx val="0"/>
          <c:layout>
            <c:manualLayout>
              <c:x val="-1.5235457063711962E-2"/>
              <c:y val="-3.2258064516129011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w="28575" cap="rnd">
            <a:noFill/>
            <a:round/>
          </a:ln>
          <a:effectLst/>
        </c:spPr>
        <c:marker>
          <c:symbol val="circle"/>
          <c:size val="5"/>
          <c:spPr>
            <a:solidFill>
              <a:schemeClr val="tx1"/>
            </a:solidFill>
            <a:ln w="9525">
              <a:solidFill>
                <a:schemeClr val="tx1"/>
              </a:solidFill>
            </a:ln>
            <a:effectLst/>
          </c:spPr>
        </c:marker>
      </c:pivotFmt>
      <c:pivotFmt>
        <c:idx val="77"/>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4.7573739295908657E-3"/>
              <c:y val="-4.6370967741935505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4738344433872503E-2"/>
              <c:y val="-1.8145161290322582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5.7088487155089697E-3"/>
              <c:y val="-4.0322580645161324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8.5632730732634887E-3"/>
              <c:y val="-3.4274193548387094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093244529019974E-2"/>
              <c:y val="2.0161290322580831E-3"/>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8078020932445291E-2"/>
              <c:y val="-1.6129032258064533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6"/>
        <c:spPr>
          <a:solidFill>
            <a:srgbClr val="4472C5"/>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2">
              <a:lumMod val="75000"/>
            </a:schemeClr>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8"/>
        <c:spPr>
          <a:solidFill>
            <a:srgbClr val="FFC000"/>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9"/>
        <c:spPr>
          <a:solidFill>
            <a:srgbClr val="B294C8"/>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0"/>
        <c:spPr>
          <a:solidFill>
            <a:srgbClr val="A7CEE4"/>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8078020932445291E-2"/>
              <c:y val="-1.6129032258064533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8.5632730732634887E-3"/>
              <c:y val="-3.4274193548387094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4.7573739295908657E-3"/>
              <c:y val="-4.6370967741935505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093244529019974E-2"/>
              <c:y val="2.0161290322580831E-3"/>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5.7088487155089697E-3"/>
              <c:y val="-4.0322580645161324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4738344433872503E-2"/>
              <c:y val="-1.8145161290322582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rgbClr val="00B050"/>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rgbClr val="4472C5"/>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2">
              <a:lumMod val="75000"/>
            </a:schemeClr>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rgbClr val="FFC000"/>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rgbClr val="B294C8"/>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rgbClr val="A7CEE4"/>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5400">
            <a:noFill/>
          </a:ln>
          <a:effectLst/>
        </c:spPr>
        <c:marker>
          <c:symbol val="none"/>
        </c:marker>
        <c:dLbl>
          <c:idx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1.8078020932445291E-2"/>
              <c:y val="-1.6129032258064533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8.5632730732634887E-3"/>
              <c:y val="-3.4274193548387094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4.7573739295908657E-3"/>
              <c:y val="-4.6370967741935505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093244529019974E-2"/>
              <c:y val="2.0161290322580831E-3"/>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5.7088487155089697E-3"/>
              <c:y val="-4.0322580645161324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noFill/>
            <a:round/>
          </a:ln>
          <a:effectLst/>
        </c:spPr>
        <c:marker>
          <c:symbol val="circle"/>
          <c:size val="5"/>
          <c:spPr>
            <a:solidFill>
              <a:schemeClr val="tx1"/>
            </a:solidFill>
            <a:ln w="9525">
              <a:solidFill>
                <a:schemeClr val="tx1"/>
              </a:solidFill>
            </a:ln>
            <a:effectLst/>
          </c:spPr>
        </c:marker>
        <c:dLbl>
          <c:idx val="0"/>
          <c:layout>
            <c:manualLayout>
              <c:x val="2.4738344433872503E-2"/>
              <c:y val="-1.8145161290322582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a:noFill/>
          </a:ln>
          <a:effectLst/>
        </c:spPr>
        <c:marker>
          <c:spPr>
            <a:solidFill>
              <a:srgbClr val="00B050"/>
            </a:solidFill>
            <a:ln w="9525">
              <a:solidFill>
                <a:srgbClr val="00B050"/>
              </a:solidFill>
            </a:ln>
            <a:effectLst/>
          </c:spPr>
        </c:marker>
        <c:dLbl>
          <c:idx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rgbClr val="FFC000"/>
            </a:solidFill>
            <a:round/>
          </a:ln>
          <a:effectLst/>
        </c:spPr>
        <c:marker>
          <c:symbol val="circle"/>
          <c:size val="5"/>
          <c:spPr>
            <a:solidFill>
              <a:srgbClr val="FFC000"/>
            </a:solidFill>
            <a:ln w="9525">
              <a:solidFill>
                <a:srgbClr val="FFC000"/>
              </a:solidFill>
            </a:ln>
            <a:effectLst/>
          </c:spPr>
        </c:marker>
        <c:dLbl>
          <c:idx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rgbClr val="FF0000"/>
            </a:solidFill>
            <a:round/>
          </a:ln>
          <a:effectLst/>
        </c:spPr>
        <c:marker>
          <c:symbol val="circle"/>
          <c:size val="5"/>
          <c:spPr>
            <a:solidFill>
              <a:srgbClr val="FF0000"/>
            </a:solidFill>
            <a:ln w="9525">
              <a:solidFill>
                <a:srgbClr val="FF0000"/>
              </a:solidFill>
            </a:ln>
            <a:effectLst/>
          </c:spPr>
        </c:marker>
      </c:pivotFmt>
      <c:pivotFmt>
        <c:idx val="116"/>
        <c:spPr>
          <a:solidFill>
            <a:schemeClr val="accent1"/>
          </a:solidFill>
          <a:ln w="28575" cap="rnd">
            <a:solidFill>
              <a:srgbClr val="00B050"/>
            </a:solidFill>
            <a:round/>
          </a:ln>
          <a:effectLst/>
        </c:spPr>
        <c:marker>
          <c:symbol val="circle"/>
          <c:size val="5"/>
          <c:spPr>
            <a:solidFill>
              <a:srgbClr val="00B050"/>
            </a:solidFill>
            <a:ln w="9525">
              <a:solidFill>
                <a:srgbClr val="00B050"/>
              </a:solidFill>
            </a:ln>
            <a:effectLst/>
          </c:spPr>
        </c:marker>
      </c:pivotFmt>
      <c:pivotFmt>
        <c:idx val="117"/>
        <c:spPr>
          <a:solidFill>
            <a:schemeClr val="accent1"/>
          </a:solidFill>
          <a:ln w="28575" cap="rnd">
            <a:solidFill>
              <a:srgbClr val="FF0000"/>
            </a:solidFill>
            <a:round/>
          </a:ln>
          <a:effectLst/>
        </c:spPr>
        <c:marker>
          <c:symbol val="circle"/>
          <c:size val="5"/>
          <c:spPr>
            <a:solidFill>
              <a:srgbClr val="FF0000"/>
            </a:solidFill>
            <a:ln w="9525">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rgbClr val="00B050"/>
            </a:solidFill>
            <a:round/>
          </a:ln>
          <a:effectLst/>
        </c:spPr>
        <c:marker>
          <c:symbol val="circ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rgbClr val="FFC000"/>
            </a:solidFill>
            <a:round/>
          </a:ln>
          <a:effectLst/>
        </c:spPr>
        <c:marker>
          <c:symbol val="circle"/>
          <c:size val="5"/>
          <c:spPr>
            <a:solidFill>
              <a:srgbClr val="FFC000"/>
            </a:solidFill>
            <a:ln w="9525">
              <a:solidFill>
                <a:srgbClr val="FFC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rgbClr val="FF0000"/>
            </a:solidFill>
            <a:round/>
          </a:ln>
          <a:effectLst/>
        </c:spPr>
        <c:marker>
          <c:symbol val="circle"/>
          <c:size val="5"/>
          <c:spPr>
            <a:solidFill>
              <a:srgbClr val="FF0000"/>
            </a:solidFill>
            <a:ln w="9525">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rgbClr val="00B050"/>
            </a:solidFill>
            <a:round/>
          </a:ln>
          <a:effectLst/>
        </c:spPr>
        <c:marker>
          <c:symbol val="circle"/>
          <c:size val="5"/>
          <c:spPr>
            <a:solidFill>
              <a:srgbClr val="00B050"/>
            </a:solidFill>
            <a:ln w="9525">
              <a:solidFill>
                <a:srgbClr val="00B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rgbClr val="FFC000"/>
            </a:solidFill>
            <a:round/>
          </a:ln>
          <a:effectLst/>
        </c:spPr>
        <c:marker>
          <c:symbol val="circle"/>
          <c:size val="5"/>
          <c:spPr>
            <a:solidFill>
              <a:srgbClr val="FFC000"/>
            </a:solidFill>
            <a:ln w="9525">
              <a:solidFill>
                <a:srgbClr val="FFC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38363318712867445"/>
          <c:y val="3.6851018772799594E-2"/>
          <c:w val="0.61556568402274081"/>
          <c:h val="0.82826339674302041"/>
        </c:manualLayout>
      </c:layout>
      <c:lineChart>
        <c:grouping val="standard"/>
        <c:varyColors val="0"/>
        <c:ser>
          <c:idx val="0"/>
          <c:order val="0"/>
          <c:tx>
            <c:strRef>
              <c:f>ex_lsecost_iracapces!$B$4:$B$5</c:f>
              <c:strCache>
                <c:ptCount val="1"/>
                <c:pt idx="0">
                  <c:v>No IRA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layout>
                <c:manualLayout>
                  <c:x val="-7.818342270774499E-2"/>
                  <c:y val="-1.3060662354522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ED-254A-A9D0-057DA65D97CF}"/>
                </c:ext>
              </c:extLst>
            </c:dLbl>
            <c:dLbl>
              <c:idx val="1"/>
              <c:layout>
                <c:manualLayout>
                  <c:x val="-3.9992303305103984E-2"/>
                  <c:y val="2.0012225602682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ED-254A-A9D0-057DA65D97CF}"/>
                </c:ext>
              </c:extLst>
            </c:dLbl>
            <c:dLbl>
              <c:idx val="2"/>
              <c:layout>
                <c:manualLayout>
                  <c:x val="-1.262879793267912E-16"/>
                  <c:y val="-4.78885420873920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AA-EB40-B29B-D816E24BFB67}"/>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ex_lsecost_iracapces!$A$6:$A$8</c:f>
              <c:strCache>
                <c:ptCount val="3"/>
                <c:pt idx="0">
                  <c:v>2025</c:v>
                </c:pt>
                <c:pt idx="1">
                  <c:v>2030</c:v>
                </c:pt>
                <c:pt idx="2">
                  <c:v>2035</c:v>
                </c:pt>
              </c:strCache>
            </c:strRef>
          </c:cat>
          <c:val>
            <c:numRef>
              <c:f>ex_lsecost_iracapces!$B$6:$B$8</c:f>
              <c:numCache>
                <c:formatCode>#,##0.0</c:formatCode>
                <c:ptCount val="3"/>
                <c:pt idx="0">
                  <c:v>48.161085280009502</c:v>
                </c:pt>
                <c:pt idx="1">
                  <c:v>43.658280648767601</c:v>
                </c:pt>
                <c:pt idx="2">
                  <c:v>47.523389399904502</c:v>
                </c:pt>
              </c:numCache>
            </c:numRef>
          </c:val>
          <c:smooth val="0"/>
          <c:extLst>
            <c:ext xmlns:c16="http://schemas.microsoft.com/office/drawing/2014/chart" uri="{C3380CC4-5D6E-409C-BE32-E72D297353CC}">
              <c16:uniqueId val="{00000002-25ED-254A-A9D0-057DA65D97CF}"/>
            </c:ext>
          </c:extLst>
        </c:ser>
        <c:ser>
          <c:idx val="1"/>
          <c:order val="1"/>
          <c:tx>
            <c:strRef>
              <c:f>ex_lsecost_iracapces!$C$4:$C$5</c:f>
              <c:strCache>
                <c:ptCount val="1"/>
                <c:pt idx="0">
                  <c:v>IRA + CES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0"/>
              <c:layout>
                <c:manualLayout>
                  <c:x val="-7.6461294004795385E-2"/>
                  <c:y val="-8.68050699228783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ED-254A-A9D0-057DA65D97CF}"/>
                </c:ext>
              </c:extLst>
            </c:dLbl>
            <c:dLbl>
              <c:idx val="1"/>
              <c:delete val="1"/>
              <c:extLst>
                <c:ext xmlns:c15="http://schemas.microsoft.com/office/drawing/2012/chart" uri="{CE6537A1-D6FC-4f65-9D91-7224C49458BB}"/>
                <c:ext xmlns:c16="http://schemas.microsoft.com/office/drawing/2014/chart" uri="{C3380CC4-5D6E-409C-BE32-E72D297353CC}">
                  <c16:uniqueId val="{00000004-25ED-254A-A9D0-057DA65D97CF}"/>
                </c:ext>
              </c:extLst>
            </c:dLbl>
            <c:dLbl>
              <c:idx val="2"/>
              <c:layout>
                <c:manualLayout>
                  <c:x val="1.7221287029494869E-3"/>
                  <c:y val="-1.0448529883618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ED-254A-A9D0-057DA65D97C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ex_lsecost_iracapces!$A$6:$A$8</c:f>
              <c:strCache>
                <c:ptCount val="3"/>
                <c:pt idx="0">
                  <c:v>2025</c:v>
                </c:pt>
                <c:pt idx="1">
                  <c:v>2030</c:v>
                </c:pt>
                <c:pt idx="2">
                  <c:v>2035</c:v>
                </c:pt>
              </c:strCache>
            </c:strRef>
          </c:cat>
          <c:val>
            <c:numRef>
              <c:f>ex_lsecost_iracapces!$C$6:$C$8</c:f>
              <c:numCache>
                <c:formatCode>#,##0.0</c:formatCode>
                <c:ptCount val="3"/>
                <c:pt idx="0">
                  <c:v>51.483290647336901</c:v>
                </c:pt>
                <c:pt idx="1">
                  <c:v>44.354613189371001</c:v>
                </c:pt>
                <c:pt idx="2">
                  <c:v>50.445586556706601</c:v>
                </c:pt>
              </c:numCache>
            </c:numRef>
          </c:val>
          <c:smooth val="0"/>
          <c:extLst>
            <c:ext xmlns:c16="http://schemas.microsoft.com/office/drawing/2014/chart" uri="{C3380CC4-5D6E-409C-BE32-E72D297353CC}">
              <c16:uniqueId val="{00000006-25ED-254A-A9D0-057DA65D97CF}"/>
            </c:ext>
          </c:extLst>
        </c:ser>
        <c:ser>
          <c:idx val="2"/>
          <c:order val="2"/>
          <c:tx>
            <c:strRef>
              <c:f>ex_lsecost_iracapces!$D$4:$D$5</c:f>
              <c:strCache>
                <c:ptCount val="1"/>
                <c:pt idx="0">
                  <c:v>IRA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652204311179707E-2"/>
                  <c:y val="1.2981064302062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ED-254A-A9D0-057DA65D97CF}"/>
                </c:ext>
              </c:extLst>
            </c:dLbl>
            <c:dLbl>
              <c:idx val="1"/>
              <c:layout>
                <c:manualLayout>
                  <c:x val="-2.9276187950143424E-2"/>
                  <c:y val="3.8178475699352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ED-254A-A9D0-057DA65D97CF}"/>
                </c:ext>
              </c:extLst>
            </c:dLbl>
            <c:dLbl>
              <c:idx val="2"/>
              <c:layout>
                <c:manualLayout>
                  <c:x val="-1.7221287029496133E-3"/>
                  <c:y val="1.5672794825427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AA-EB40-B29B-D816E24BFB67}"/>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ex_lsecost_iracapces!$A$6:$A$8</c:f>
              <c:strCache>
                <c:ptCount val="3"/>
                <c:pt idx="0">
                  <c:v>2025</c:v>
                </c:pt>
                <c:pt idx="1">
                  <c:v>2030</c:v>
                </c:pt>
                <c:pt idx="2">
                  <c:v>2035</c:v>
                </c:pt>
              </c:strCache>
            </c:strRef>
          </c:cat>
          <c:val>
            <c:numRef>
              <c:f>ex_lsecost_iracapces!$D$6:$D$8</c:f>
              <c:numCache>
                <c:formatCode>#,##0.0</c:formatCode>
                <c:ptCount val="3"/>
                <c:pt idx="0">
                  <c:v>45.431609860955597</c:v>
                </c:pt>
                <c:pt idx="1">
                  <c:v>41.6078882116446</c:v>
                </c:pt>
                <c:pt idx="2">
                  <c:v>44.705225092627799</c:v>
                </c:pt>
              </c:numCache>
            </c:numRef>
          </c:val>
          <c:smooth val="0"/>
          <c:extLst>
            <c:ext xmlns:c16="http://schemas.microsoft.com/office/drawing/2014/chart" uri="{C3380CC4-5D6E-409C-BE32-E72D297353CC}">
              <c16:uniqueId val="{00000009-25ED-254A-A9D0-057DA65D97CF}"/>
            </c:ext>
          </c:extLst>
        </c:ser>
        <c:ser>
          <c:idx val="3"/>
          <c:order val="3"/>
          <c:tx>
            <c:strRef>
              <c:f>ex_lsecost_iracapces!$E$4:$E$5</c:f>
              <c:strCache>
                <c:ptCount val="1"/>
                <c:pt idx="0">
                  <c:v>IRA + Carbon Cap-and-Trade</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layout>
                <c:manualLayout>
                  <c:x val="-7.5630604206821425E-2"/>
                  <c:y val="-2.4809293761651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ED-254A-A9D0-057DA65D97CF}"/>
                </c:ext>
              </c:extLst>
            </c:dLbl>
            <c:dLbl>
              <c:idx val="1"/>
              <c:layout>
                <c:manualLayout>
                  <c:x val="-2.909366942776782E-2"/>
                  <c:y val="-4.695647487992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ED-254A-A9D0-057DA65D97CF}"/>
                </c:ext>
              </c:extLst>
            </c:dLbl>
            <c:dLbl>
              <c:idx val="2"/>
              <c:layout>
                <c:manualLayout>
                  <c:x val="0"/>
                  <c:y val="-2.6041666666666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5ED-254A-A9D0-057DA65D97C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ex_lsecost_iracapces!$A$6:$A$8</c:f>
              <c:strCache>
                <c:ptCount val="3"/>
                <c:pt idx="0">
                  <c:v>2025</c:v>
                </c:pt>
                <c:pt idx="1">
                  <c:v>2030</c:v>
                </c:pt>
                <c:pt idx="2">
                  <c:v>2035</c:v>
                </c:pt>
              </c:strCache>
            </c:strRef>
          </c:cat>
          <c:val>
            <c:numRef>
              <c:f>ex_lsecost_iracapces!$E$6:$E$8</c:f>
              <c:numCache>
                <c:formatCode>#,##0.0</c:formatCode>
                <c:ptCount val="3"/>
                <c:pt idx="0">
                  <c:v>54.195200065163398</c:v>
                </c:pt>
                <c:pt idx="1">
                  <c:v>44.258355723734098</c:v>
                </c:pt>
                <c:pt idx="2">
                  <c:v>51.9365971048056</c:v>
                </c:pt>
              </c:numCache>
            </c:numRef>
          </c:val>
          <c:smooth val="0"/>
          <c:extLst>
            <c:ext xmlns:c16="http://schemas.microsoft.com/office/drawing/2014/chart" uri="{C3380CC4-5D6E-409C-BE32-E72D297353CC}">
              <c16:uniqueId val="{0000000D-25ED-254A-A9D0-057DA65D97CF}"/>
            </c:ext>
          </c:extLst>
        </c:ser>
        <c:dLbls>
          <c:showLegendKey val="0"/>
          <c:showVal val="0"/>
          <c:showCatName val="0"/>
          <c:showSerName val="0"/>
          <c:showPercent val="0"/>
          <c:showBubbleSize val="0"/>
        </c:dLbls>
        <c:marker val="1"/>
        <c:smooth val="0"/>
        <c:axId val="189383167"/>
        <c:axId val="189661391"/>
      </c:lineChart>
      <c:catAx>
        <c:axId val="189383167"/>
        <c:scaling>
          <c:orientation val="minMax"/>
        </c:scaling>
        <c:delete val="0"/>
        <c:axPos val="b"/>
        <c:numFmt formatCode="General" sourceLinked="1"/>
        <c:majorTickMark val="none"/>
        <c:minorTickMark val="none"/>
        <c:tickLblPos val="low"/>
        <c:spPr>
          <a:noFill/>
          <a:ln w="9525" cap="flat" cmpd="sng" algn="ctr">
            <a:solidFill>
              <a:schemeClr val="tx2">
                <a:lumMod val="9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crossAx val="189661391"/>
        <c:crosses val="autoZero"/>
        <c:auto val="1"/>
        <c:lblAlgn val="ctr"/>
        <c:lblOffset val="100"/>
        <c:noMultiLvlLbl val="0"/>
      </c:catAx>
      <c:valAx>
        <c:axId val="189661391"/>
        <c:scaling>
          <c:orientation val="minMax"/>
          <c:max val="65"/>
          <c:min val="30"/>
        </c:scaling>
        <c:delete val="0"/>
        <c:axPos val="l"/>
        <c:numFmt formatCode="#,##0" sourceLinked="0"/>
        <c:majorTickMark val="in"/>
        <c:minorTickMark val="none"/>
        <c:tickLblPos val="nextTo"/>
        <c:spPr>
          <a:noFill/>
          <a:ln>
            <a:solidFill>
              <a:schemeClr val="tx2">
                <a:lumMod val="9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
                <a:ea typeface="+mn-ea"/>
                <a:cs typeface="+mn-cs"/>
              </a:defRPr>
            </a:pPr>
            <a:endParaRPr lang="en-US"/>
          </a:p>
        </c:txPr>
        <c:crossAx val="189383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tx1"/>
          </a:solidFill>
          <a:latin typeface=""/>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0.41391</cdr:x>
      <cdr:y>0.61305</cdr:y>
    </cdr:from>
    <cdr:to>
      <cdr:x>0.90728</cdr:x>
      <cdr:y>0.8297</cdr:y>
    </cdr:to>
    <cdr:sp macro="" textlink="">
      <cdr:nvSpPr>
        <cdr:cNvPr id="2" name="TextBox 1">
          <a:extLst xmlns:a="http://schemas.openxmlformats.org/drawingml/2006/main">
            <a:ext uri="{FF2B5EF4-FFF2-40B4-BE49-F238E27FC236}">
              <a16:creationId xmlns:a16="http://schemas.microsoft.com/office/drawing/2014/main" id="{C0E6CF24-E783-5140-B513-FDB8885E2256}"/>
            </a:ext>
          </a:extLst>
        </cdr:cNvPr>
        <cdr:cNvSpPr txBox="1"/>
      </cdr:nvSpPr>
      <cdr:spPr>
        <a:xfrm xmlns:a="http://schemas.openxmlformats.org/drawingml/2006/main">
          <a:off x="767114" y="25873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229-B156-4446-8E3F-C4B700501969}"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C7020-9B1D-5F45-BED3-B7FD58D793C7}" type="slidenum">
              <a:rPr lang="en-US" smtClean="0"/>
              <a:t>‹#›</a:t>
            </a:fld>
            <a:endParaRPr lang="en-US" dirty="0"/>
          </a:p>
        </p:txBody>
      </p:sp>
    </p:spTree>
    <p:extLst>
      <p:ext uri="{BB962C8B-B14F-4D97-AF65-F5344CB8AC3E}">
        <p14:creationId xmlns:p14="http://schemas.microsoft.com/office/powerpoint/2010/main" val="34585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nbc.com/2022/03/07/us-added-less-new-wind-power-in-2021-than-the-previous-year-why.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nbc.com/2023/02/21/why-its-so-hard-to-build-new-electrical-transmission-lines-in-the-us.html" TargetMode="External"/><Relationship Id="rId4" Type="http://schemas.openxmlformats.org/officeDocument/2006/relationships/hyperlink" Target="https://www.nytimes.com/2023/02/23/climate/renewable-energy-us-electrical-grid.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 goals: 50% below peak (2005) by 2030, net-zero by 2050. Consistent arguably with a 1.5-2C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Triple the average pace of decarbonization to 6%.</a:t>
            </a:r>
          </a:p>
          <a:p>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2</a:t>
            </a:fld>
            <a:endParaRPr lang="en-US" dirty="0"/>
          </a:p>
        </p:txBody>
      </p:sp>
    </p:spTree>
    <p:extLst>
      <p:ext uri="{BB962C8B-B14F-4D97-AF65-F5344CB8AC3E}">
        <p14:creationId xmlns:p14="http://schemas.microsoft.com/office/powerpoint/2010/main" val="237605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Roboto" panose="02000000000000000000" pitchFamily="2" charset="0"/>
                <a:ea typeface="Roboto" panose="02000000000000000000" pitchFamily="2" charset="0"/>
              </a:rPr>
              <a:t>The Senate</a:t>
            </a:r>
            <a:r>
              <a:rPr lang="en-US" sz="1200" b="1" i="1" dirty="0">
                <a:latin typeface="Roboto" panose="02000000000000000000" pitchFamily="2" charset="0"/>
                <a:ea typeface="Roboto" panose="02000000000000000000" pitchFamily="2" charset="0"/>
              </a:rPr>
              <a:t> Inflation Reduction Act</a:t>
            </a:r>
            <a:r>
              <a:rPr lang="en-US" sz="1200" b="1" dirty="0">
                <a:latin typeface="Roboto" panose="02000000000000000000" pitchFamily="2" charset="0"/>
                <a:ea typeface="Roboto" panose="02000000000000000000" pitchFamily="2" charset="0"/>
              </a:rPr>
              <a:t> could: </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cut annual emissions in 2030 by an additional ~1 billion metric tons </a:t>
            </a:r>
            <a:r>
              <a:rPr lang="en-US" sz="1200" dirty="0">
                <a:latin typeface="Roboto" panose="02000000000000000000" pitchFamily="2" charset="0"/>
                <a:ea typeface="Roboto" panose="02000000000000000000" pitchFamily="2" charset="0"/>
              </a:rPr>
              <a:t>below current policy (including the Bipartisan Infrastructure Law)</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close two-thirds of the remaining emissions gap </a:t>
            </a:r>
            <a:r>
              <a:rPr lang="en-US" sz="1200" dirty="0">
                <a:latin typeface="Roboto" panose="02000000000000000000" pitchFamily="2" charset="0"/>
                <a:ea typeface="Roboto" panose="02000000000000000000" pitchFamily="2" charset="0"/>
              </a:rPr>
              <a:t>between current policy and the nation’s 2030 climate target (50% below 2005)</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get the U.S. to within ~0.5 billion tons of the 2030 climate target</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reduce cumulative GHG emissions by about 6.3 billion tons over the next decade </a:t>
            </a:r>
            <a:r>
              <a:rPr lang="en-US" sz="1200" dirty="0">
                <a:latin typeface="Roboto" panose="02000000000000000000" pitchFamily="2" charset="0"/>
                <a:ea typeface="Roboto" panose="02000000000000000000" pitchFamily="2" charset="0"/>
              </a:rPr>
              <a:t>(through 2032), ~80% of the cumulative reductions under the </a:t>
            </a:r>
            <a:br>
              <a:rPr lang="en-US" sz="1200" dirty="0">
                <a:latin typeface="Roboto" panose="02000000000000000000" pitchFamily="2" charset="0"/>
                <a:ea typeface="Roboto" panose="02000000000000000000" pitchFamily="2" charset="0"/>
              </a:rPr>
            </a:br>
            <a:r>
              <a:rPr lang="en-US" sz="1200" dirty="0">
                <a:latin typeface="Roboto" panose="02000000000000000000" pitchFamily="2" charset="0"/>
                <a:ea typeface="Roboto" panose="02000000000000000000" pitchFamily="2" charset="0"/>
              </a:rPr>
              <a:t>House-passed </a:t>
            </a:r>
            <a:r>
              <a:rPr lang="en-US" sz="1200" i="1" dirty="0">
                <a:latin typeface="Roboto" panose="02000000000000000000" pitchFamily="2" charset="0"/>
                <a:ea typeface="Roboto" panose="02000000000000000000" pitchFamily="2" charset="0"/>
              </a:rPr>
              <a:t>Build Back Better Act</a:t>
            </a:r>
          </a:p>
          <a:p>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11</a:t>
            </a:fld>
            <a:endParaRPr lang="en-US" dirty="0"/>
          </a:p>
        </p:txBody>
      </p:sp>
    </p:spTree>
    <p:extLst>
      <p:ext uri="{BB962C8B-B14F-4D97-AF65-F5344CB8AC3E}">
        <p14:creationId xmlns:p14="http://schemas.microsoft.com/office/powerpoint/2010/main" val="237605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Roboto" panose="02000000000000000000" pitchFamily="2" charset="0"/>
                <a:ea typeface="Roboto" panose="02000000000000000000" pitchFamily="2" charset="0"/>
              </a:rPr>
              <a:t>The Senate</a:t>
            </a:r>
            <a:r>
              <a:rPr lang="en-US" sz="1200" b="1" i="1" dirty="0">
                <a:latin typeface="Roboto" panose="02000000000000000000" pitchFamily="2" charset="0"/>
                <a:ea typeface="Roboto" panose="02000000000000000000" pitchFamily="2" charset="0"/>
              </a:rPr>
              <a:t> Inflation Reduction Act</a:t>
            </a:r>
            <a:r>
              <a:rPr lang="en-US" sz="1200" b="1" dirty="0">
                <a:latin typeface="Roboto" panose="02000000000000000000" pitchFamily="2" charset="0"/>
                <a:ea typeface="Roboto" panose="02000000000000000000" pitchFamily="2" charset="0"/>
              </a:rPr>
              <a:t> could: </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cut annual emissions in 2030 by an additional ~1 billion metric tons </a:t>
            </a:r>
            <a:r>
              <a:rPr lang="en-US" sz="1200" dirty="0">
                <a:latin typeface="Roboto" panose="02000000000000000000" pitchFamily="2" charset="0"/>
                <a:ea typeface="Roboto" panose="02000000000000000000" pitchFamily="2" charset="0"/>
              </a:rPr>
              <a:t>below current policy (including the Bipartisan Infrastructure Law)</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close two-thirds of the remaining emissions gap </a:t>
            </a:r>
            <a:r>
              <a:rPr lang="en-US" sz="1200" dirty="0">
                <a:latin typeface="Roboto" panose="02000000000000000000" pitchFamily="2" charset="0"/>
                <a:ea typeface="Roboto" panose="02000000000000000000" pitchFamily="2" charset="0"/>
              </a:rPr>
              <a:t>between current policy and the nation’s 2030 climate target (50% below 2005)</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get the U.S. to within ~0.5 billion tons of the 2030 climate target</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reduce cumulative GHG emissions by about 6.3 billion tons over the next decade </a:t>
            </a:r>
            <a:r>
              <a:rPr lang="en-US" sz="1200" dirty="0">
                <a:latin typeface="Roboto" panose="02000000000000000000" pitchFamily="2" charset="0"/>
                <a:ea typeface="Roboto" panose="02000000000000000000" pitchFamily="2" charset="0"/>
              </a:rPr>
              <a:t>(through 2032), ~80% of the cumulative reductions under the </a:t>
            </a:r>
            <a:br>
              <a:rPr lang="en-US" sz="1200" dirty="0">
                <a:latin typeface="Roboto" panose="02000000000000000000" pitchFamily="2" charset="0"/>
                <a:ea typeface="Roboto" panose="02000000000000000000" pitchFamily="2" charset="0"/>
              </a:rPr>
            </a:br>
            <a:r>
              <a:rPr lang="en-US" sz="1200" dirty="0">
                <a:latin typeface="Roboto" panose="02000000000000000000" pitchFamily="2" charset="0"/>
                <a:ea typeface="Roboto" panose="02000000000000000000" pitchFamily="2" charset="0"/>
              </a:rPr>
              <a:t>House-passed </a:t>
            </a:r>
            <a:r>
              <a:rPr lang="en-US" sz="1200" i="1" dirty="0">
                <a:latin typeface="Roboto" panose="02000000000000000000" pitchFamily="2" charset="0"/>
                <a:ea typeface="Roboto" panose="02000000000000000000" pitchFamily="2" charset="0"/>
              </a:rPr>
              <a:t>Build Back Better Act</a:t>
            </a:r>
          </a:p>
          <a:p>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12</a:t>
            </a:fld>
            <a:endParaRPr lang="en-US" dirty="0"/>
          </a:p>
        </p:txBody>
      </p:sp>
    </p:spTree>
    <p:extLst>
      <p:ext uri="{BB962C8B-B14F-4D97-AF65-F5344CB8AC3E}">
        <p14:creationId xmlns:p14="http://schemas.microsoft.com/office/powerpoint/2010/main" val="118496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Roboto" panose="02000000000000000000" pitchFamily="2" charset="0"/>
                <a:ea typeface="Roboto" panose="02000000000000000000" pitchFamily="2" charset="0"/>
              </a:rPr>
              <a:t>The Senate</a:t>
            </a:r>
            <a:r>
              <a:rPr lang="en-US" sz="1200" b="1" i="1" dirty="0">
                <a:latin typeface="Roboto" panose="02000000000000000000" pitchFamily="2" charset="0"/>
                <a:ea typeface="Roboto" panose="02000000000000000000" pitchFamily="2" charset="0"/>
              </a:rPr>
              <a:t> Inflation Reduction Act</a:t>
            </a:r>
            <a:r>
              <a:rPr lang="en-US" sz="1200" b="1" dirty="0">
                <a:latin typeface="Roboto" panose="02000000000000000000" pitchFamily="2" charset="0"/>
                <a:ea typeface="Roboto" panose="02000000000000000000" pitchFamily="2" charset="0"/>
              </a:rPr>
              <a:t> could: </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cut annual emissions in 2030 by an additional ~1 billion metric tons </a:t>
            </a:r>
            <a:r>
              <a:rPr lang="en-US" sz="1200" dirty="0">
                <a:latin typeface="Roboto" panose="02000000000000000000" pitchFamily="2" charset="0"/>
                <a:ea typeface="Roboto" panose="02000000000000000000" pitchFamily="2" charset="0"/>
              </a:rPr>
              <a:t>below current policy (including the Bipartisan Infrastructure Law)</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close two-thirds of the remaining emissions gap </a:t>
            </a:r>
            <a:r>
              <a:rPr lang="en-US" sz="1200" dirty="0">
                <a:latin typeface="Roboto" panose="02000000000000000000" pitchFamily="2" charset="0"/>
                <a:ea typeface="Roboto" panose="02000000000000000000" pitchFamily="2" charset="0"/>
              </a:rPr>
              <a:t>between current policy and the nation’s 2030 climate target (50% below 2005)</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get the U.S. to within ~0.5 billion tons of the 2030 climate target</a:t>
            </a:r>
          </a:p>
          <a:p>
            <a:pPr marL="171450" indent="-171450">
              <a:spcBef>
                <a:spcPts val="300"/>
              </a:spcBef>
              <a:buFont typeface="Arial" panose="020B0604020202020204" pitchFamily="34" charset="0"/>
              <a:buChar char="•"/>
            </a:pPr>
            <a:r>
              <a:rPr lang="en-US" sz="1200" b="1" dirty="0">
                <a:latin typeface="Roboto" panose="02000000000000000000" pitchFamily="2" charset="0"/>
                <a:ea typeface="Roboto" panose="02000000000000000000" pitchFamily="2" charset="0"/>
              </a:rPr>
              <a:t>reduce cumulative GHG emissions by about 6.3 billion tons over the next decade </a:t>
            </a:r>
            <a:r>
              <a:rPr lang="en-US" sz="1200" dirty="0">
                <a:latin typeface="Roboto" panose="02000000000000000000" pitchFamily="2" charset="0"/>
                <a:ea typeface="Roboto" panose="02000000000000000000" pitchFamily="2" charset="0"/>
              </a:rPr>
              <a:t>(through 2032), ~80% of the cumulative reductions under the </a:t>
            </a:r>
            <a:br>
              <a:rPr lang="en-US" sz="1200" dirty="0">
                <a:latin typeface="Roboto" panose="02000000000000000000" pitchFamily="2" charset="0"/>
                <a:ea typeface="Roboto" panose="02000000000000000000" pitchFamily="2" charset="0"/>
              </a:rPr>
            </a:br>
            <a:r>
              <a:rPr lang="en-US" sz="1200" dirty="0">
                <a:latin typeface="Roboto" panose="02000000000000000000" pitchFamily="2" charset="0"/>
                <a:ea typeface="Roboto" panose="02000000000000000000" pitchFamily="2" charset="0"/>
              </a:rPr>
              <a:t>House-passed </a:t>
            </a:r>
            <a:r>
              <a:rPr lang="en-US" sz="1200" i="1" dirty="0">
                <a:latin typeface="Roboto" panose="02000000000000000000" pitchFamily="2" charset="0"/>
                <a:ea typeface="Roboto" panose="02000000000000000000" pitchFamily="2" charset="0"/>
              </a:rPr>
              <a:t>Build Back Better Act</a:t>
            </a:r>
          </a:p>
          <a:p>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13</a:t>
            </a:fld>
            <a:endParaRPr lang="en-US" dirty="0"/>
          </a:p>
        </p:txBody>
      </p:sp>
    </p:spTree>
    <p:extLst>
      <p:ext uri="{BB962C8B-B14F-4D97-AF65-F5344CB8AC3E}">
        <p14:creationId xmlns:p14="http://schemas.microsoft.com/office/powerpoint/2010/main" val="112734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14</a:t>
            </a:fld>
            <a:endParaRPr lang="en-US" dirty="0"/>
          </a:p>
        </p:txBody>
      </p:sp>
    </p:spTree>
    <p:extLst>
      <p:ext uri="{BB962C8B-B14F-4D97-AF65-F5344CB8AC3E}">
        <p14:creationId xmlns:p14="http://schemas.microsoft.com/office/powerpoint/2010/main" val="3817768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C7020-9B1D-5F45-BED3-B7FD58D793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48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growth year on year from 2021-2022, more than enough to be on track for Advanced Clean Cars II goals.</a:t>
            </a:r>
          </a:p>
        </p:txBody>
      </p:sp>
      <p:sp>
        <p:nvSpPr>
          <p:cNvPr id="4" name="Slide Number Placeholder 3"/>
          <p:cNvSpPr>
            <a:spLocks noGrp="1"/>
          </p:cNvSpPr>
          <p:nvPr>
            <p:ph type="sldNum" sz="quarter" idx="5"/>
          </p:nvPr>
        </p:nvSpPr>
        <p:spPr/>
        <p:txBody>
          <a:bodyPr/>
          <a:lstStyle/>
          <a:p>
            <a:fld id="{8DCC7EB4-B05A-A34C-96DF-C4F98D736C5A}" type="slidenum">
              <a:rPr lang="en-US" smtClean="0"/>
              <a:t>16</a:t>
            </a:fld>
            <a:endParaRPr lang="en-US"/>
          </a:p>
        </p:txBody>
      </p:sp>
    </p:spTree>
    <p:extLst>
      <p:ext uri="{BB962C8B-B14F-4D97-AF65-F5344CB8AC3E}">
        <p14:creationId xmlns:p14="http://schemas.microsoft.com/office/powerpoint/2010/main" val="3269922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Stock lags behind sales, giving us more time to prepare the grid</a:t>
            </a:r>
          </a:p>
        </p:txBody>
      </p:sp>
      <p:sp>
        <p:nvSpPr>
          <p:cNvPr id="4" name="Slide Number Placeholder 3"/>
          <p:cNvSpPr>
            <a:spLocks noGrp="1"/>
          </p:cNvSpPr>
          <p:nvPr>
            <p:ph type="sldNum" sz="quarter" idx="5"/>
          </p:nvPr>
        </p:nvSpPr>
        <p:spPr/>
        <p:txBody>
          <a:bodyPr/>
          <a:lstStyle/>
          <a:p>
            <a:fld id="{8DCC7EB4-B05A-A34C-96DF-C4F98D736C5A}" type="slidenum">
              <a:rPr lang="en-US" smtClean="0"/>
              <a:t>17</a:t>
            </a:fld>
            <a:endParaRPr lang="en-US"/>
          </a:p>
        </p:txBody>
      </p:sp>
    </p:spTree>
    <p:extLst>
      <p:ext uri="{BB962C8B-B14F-4D97-AF65-F5344CB8AC3E}">
        <p14:creationId xmlns:p14="http://schemas.microsoft.com/office/powerpoint/2010/main" val="385255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C7EB4-B05A-A34C-96DF-C4F98D736C5A}" type="slidenum">
              <a:rPr lang="en-US" smtClean="0"/>
              <a:t>18</a:t>
            </a:fld>
            <a:endParaRPr lang="en-US"/>
          </a:p>
        </p:txBody>
      </p:sp>
    </p:spTree>
    <p:extLst>
      <p:ext uri="{BB962C8B-B14F-4D97-AF65-F5344CB8AC3E}">
        <p14:creationId xmlns:p14="http://schemas.microsoft.com/office/powerpoint/2010/main" val="715323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19</a:t>
            </a:fld>
            <a:endParaRPr lang="en-US" dirty="0"/>
          </a:p>
        </p:txBody>
      </p:sp>
    </p:spTree>
    <p:extLst>
      <p:ext uri="{BB962C8B-B14F-4D97-AF65-F5344CB8AC3E}">
        <p14:creationId xmlns:p14="http://schemas.microsoft.com/office/powerpoint/2010/main" val="402757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20</a:t>
            </a:fld>
            <a:endParaRPr lang="en-US" dirty="0"/>
          </a:p>
        </p:txBody>
      </p:sp>
    </p:spTree>
    <p:extLst>
      <p:ext uri="{BB962C8B-B14F-4D97-AF65-F5344CB8AC3E}">
        <p14:creationId xmlns:p14="http://schemas.microsoft.com/office/powerpoint/2010/main" val="56315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it done? </a:t>
            </a:r>
          </a:p>
          <a:p>
            <a:endParaRPr lang="en-US" dirty="0"/>
          </a:p>
          <a:p>
            <a:r>
              <a:rPr lang="en-US" dirty="0"/>
              <a:t>If we take a look at U.S. demand for final energy carriers, like fuels and electricity, we can start to size up the challenge.</a:t>
            </a:r>
          </a:p>
          <a:p>
            <a:endParaRPr lang="en-US" dirty="0"/>
          </a:p>
          <a:p>
            <a:r>
              <a:rPr lang="en-US" dirty="0"/>
              <a:t>About one-third of U.S. demand is met by zero-carbon energy carriers like electricity, steam, and hydrogen. Those carriers don’t contain or emit any CO2 themselves when consumed. So swap out clean electricity sources for fossil fuels to produce these energy carriers and we’re good. Easy enough.</a:t>
            </a:r>
          </a:p>
          <a:p>
            <a:endParaRPr lang="en-US" dirty="0"/>
          </a:p>
          <a:p>
            <a:r>
              <a:rPr lang="en-US" dirty="0"/>
              <a:t>The problem is that the other two-thirds of demand is for liquid and gaseous hydrocarbons: fossil fuels like gasoline, diesel, jet fuel, and natural gas, as well as the petrochemical feedstocks that make everything from plastics to pharmaceuticals to fertilizers. Those ones are trickier. </a:t>
            </a:r>
          </a:p>
          <a:p>
            <a:endParaRPr lang="en-US" dirty="0"/>
          </a:p>
          <a:p>
            <a:r>
              <a:rPr lang="en-US" dirty="0"/>
              <a:t>Our options here are to capture the CO2 emitted when using these fuels, produce carbon neutral substitutes, like some biofuels, or try to offset the resulting emissions by removing and storing CO2 from the atmosphere. </a:t>
            </a:r>
          </a:p>
          <a:p>
            <a:endParaRPr lang="en-US" dirty="0"/>
          </a:p>
          <a:p>
            <a:r>
              <a:rPr lang="en-US" dirty="0"/>
              <a:t>While each of those options works, they are a lot more costly than producing carbon-free electricity and each has their limits. It’s just too big a lift to tackle the full scale of our hydrocarbon demand with these solutions. We simply have to knock down the size of our demand for hydrocarbon fuels. And that’s where clean electricity does double duty…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CC7EB4-B05A-A34C-96DF-C4F98D736C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655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22</a:t>
            </a:fld>
            <a:endParaRPr lang="en-US" dirty="0"/>
          </a:p>
        </p:txBody>
      </p:sp>
    </p:spTree>
    <p:extLst>
      <p:ext uri="{BB962C8B-B14F-4D97-AF65-F5344CB8AC3E}">
        <p14:creationId xmlns:p14="http://schemas.microsoft.com/office/powerpoint/2010/main" val="422699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4</a:t>
            </a:fld>
            <a:endParaRPr lang="en-US" dirty="0"/>
          </a:p>
        </p:txBody>
      </p:sp>
    </p:spTree>
    <p:extLst>
      <p:ext uri="{BB962C8B-B14F-4D97-AF65-F5344CB8AC3E}">
        <p14:creationId xmlns:p14="http://schemas.microsoft.com/office/powerpoint/2010/main" val="97427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it took us about 140 years from the days of Edison, Tesla and Westinghouse to build today’s modern grid. Now we have to build that much new clean electricity and associated power lines again, twice, over the next 30 years!</a:t>
            </a:r>
          </a:p>
        </p:txBody>
      </p:sp>
      <p:sp>
        <p:nvSpPr>
          <p:cNvPr id="4" name="Slide Number Placeholder 3"/>
          <p:cNvSpPr>
            <a:spLocks noGrp="1"/>
          </p:cNvSpPr>
          <p:nvPr>
            <p:ph type="sldNum" sz="quarter" idx="5"/>
          </p:nvPr>
        </p:nvSpPr>
        <p:spPr/>
        <p:txBody>
          <a:bodyPr/>
          <a:lstStyle/>
          <a:p>
            <a:fld id="{F5BC7020-9B1D-5F45-BED3-B7FD58D793C7}" type="slidenum">
              <a:rPr lang="en-US" smtClean="0"/>
              <a:t>5</a:t>
            </a:fld>
            <a:endParaRPr lang="en-US" dirty="0"/>
          </a:p>
        </p:txBody>
      </p:sp>
    </p:spTree>
    <p:extLst>
      <p:ext uri="{BB962C8B-B14F-4D97-AF65-F5344CB8AC3E}">
        <p14:creationId xmlns:p14="http://schemas.microsoft.com/office/powerpoint/2010/main" val="196009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need to deploy wind and solar capacity at a rate of nearly 70 gigawatts per year through 2030, and accelerate to 124 per year from 2031-2035.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Wind additions peaked at about 15 gigawatts in 2020 and solar reached nearly 20 gigawatts last year. So through the end of 2030, we’ll need to double our fastest pace of adding renewables—and then accelerate to 3.5 times that rate by 2035.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Fortunately, the U.S. Energy Information Administration, the federal government’s energy statistics agency, thinks we’ll see an average of 44 gigawatts of solar added each year in 2023 and 2024, more than double the nearly 20 gigawatt record built last year. So we’re on pace for solar.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bad news is that—</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due to supply chain issues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long wait times to connect to the grid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the anemic pace of long-distance transmission build-out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wind sector is falling behind; in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2023 and 2024</a:t>
            </a:r>
            <a:r>
              <a:rPr lang="en-US" sz="1800" dirty="0">
                <a:effectLst/>
                <a:latin typeface="Calibri" panose="020F0502020204030204" pitchFamily="34" charset="0"/>
                <a:ea typeface="Calibri" panose="020F0502020204030204" pitchFamily="34" charset="0"/>
                <a:cs typeface="Times New Roman" panose="02020603050405020304" pitchFamily="18" charset="0"/>
              </a:rPr>
              <a:t> , EIA expects we’ll add just 6-7 GW per year, or half as much wind capacity as we did at our peak rate . We’ve got to accelerate, or we’ll fall far short of the nation’s clean energy goals. </a:t>
            </a:r>
          </a:p>
        </p:txBody>
      </p:sp>
      <p:sp>
        <p:nvSpPr>
          <p:cNvPr id="4" name="Slide Number Placeholder 3"/>
          <p:cNvSpPr>
            <a:spLocks noGrp="1"/>
          </p:cNvSpPr>
          <p:nvPr>
            <p:ph type="sldNum" sz="quarter" idx="5"/>
          </p:nvPr>
        </p:nvSpPr>
        <p:spPr/>
        <p:txBody>
          <a:bodyPr/>
          <a:lstStyle/>
          <a:p>
            <a:fld id="{F5BC7020-9B1D-5F45-BED3-B7FD58D793C7}" type="slidenum">
              <a:rPr lang="en-US" smtClean="0"/>
              <a:t>6</a:t>
            </a:fld>
            <a:endParaRPr lang="en-US" dirty="0"/>
          </a:p>
        </p:txBody>
      </p:sp>
    </p:spTree>
    <p:extLst>
      <p:ext uri="{BB962C8B-B14F-4D97-AF65-F5344CB8AC3E}">
        <p14:creationId xmlns:p14="http://schemas.microsoft.com/office/powerpoint/2010/main" val="136807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this is remarkably affordable. The Net-Zero America study estimates we can make the transition to net-zero emissions while spending less as a share of our economy’s gross domestic product on energy services than we have during recent prosperous periods of American history, and far less than during energy crises, past and present.</a:t>
            </a:r>
          </a:p>
        </p:txBody>
      </p:sp>
      <p:sp>
        <p:nvSpPr>
          <p:cNvPr id="4" name="Slide Number Placeholder 3"/>
          <p:cNvSpPr>
            <a:spLocks noGrp="1"/>
          </p:cNvSpPr>
          <p:nvPr>
            <p:ph type="sldNum" sz="quarter" idx="5"/>
          </p:nvPr>
        </p:nvSpPr>
        <p:spPr/>
        <p:txBody>
          <a:bodyPr/>
          <a:lstStyle/>
          <a:p>
            <a:fld id="{8DCC7EB4-B05A-A34C-96DF-C4F98D736C5A}" type="slidenum">
              <a:rPr lang="en-US" smtClean="0"/>
              <a:t>7</a:t>
            </a:fld>
            <a:endParaRPr lang="en-US"/>
          </a:p>
        </p:txBody>
      </p:sp>
    </p:spTree>
    <p:extLst>
      <p:ext uri="{BB962C8B-B14F-4D97-AF65-F5344CB8AC3E}">
        <p14:creationId xmlns:p14="http://schemas.microsoft.com/office/powerpoint/2010/main" val="117502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reason is that costs have plummeted over the last decade for wind and solar power as well as Lithium-ion batteries – the principle cost component of electric vehicles </a:t>
            </a:r>
            <a:r>
              <a:rPr lang="en-US" i="1" dirty="0"/>
              <a:t>and </a:t>
            </a:r>
            <a:r>
              <a:rPr lang="en-US" i="0" dirty="0"/>
              <a:t>our best option today for grid-connected energy storage. </a:t>
            </a:r>
          </a:p>
          <a:p>
            <a:endParaRPr lang="en-US" i="0" dirty="0"/>
          </a:p>
          <a:p>
            <a:r>
              <a:rPr lang="en-US" i="0" dirty="0"/>
              <a:t>Since 2010, costs for solar power and battery packs have fallen about 90% and costs for wind power by more than two-thirds. </a:t>
            </a:r>
          </a:p>
          <a:p>
            <a:endParaRPr lang="en-US" i="0" dirty="0"/>
          </a:p>
        </p:txBody>
      </p:sp>
      <p:sp>
        <p:nvSpPr>
          <p:cNvPr id="4" name="Slide Number Placeholder 3"/>
          <p:cNvSpPr>
            <a:spLocks noGrp="1"/>
          </p:cNvSpPr>
          <p:nvPr>
            <p:ph type="sldNum" sz="quarter" idx="5"/>
          </p:nvPr>
        </p:nvSpPr>
        <p:spPr/>
        <p:txBody>
          <a:bodyPr/>
          <a:lstStyle/>
          <a:p>
            <a:fld id="{8DCC7EB4-B05A-A34C-96DF-C4F98D736C5A}" type="slidenum">
              <a:rPr lang="en-US" smtClean="0"/>
              <a:t>8</a:t>
            </a:fld>
            <a:endParaRPr lang="en-US"/>
          </a:p>
        </p:txBody>
      </p:sp>
    </p:spTree>
    <p:extLst>
      <p:ext uri="{BB962C8B-B14F-4D97-AF65-F5344CB8AC3E}">
        <p14:creationId xmlns:p14="http://schemas.microsoft.com/office/powerpoint/2010/main" val="358522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9</a:t>
            </a:fld>
            <a:endParaRPr lang="en-US" dirty="0"/>
          </a:p>
        </p:txBody>
      </p:sp>
    </p:spTree>
    <p:extLst>
      <p:ext uri="{BB962C8B-B14F-4D97-AF65-F5344CB8AC3E}">
        <p14:creationId xmlns:p14="http://schemas.microsoft.com/office/powerpoint/2010/main" val="261851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Inflation Reduction Act covers part of the tab for everything you want to put in the portfolio of a clean energy system, cutting the cost of clean energy and other climate solutions by on the order of 10-50% depending on the technology/solution.</a:t>
            </a:r>
            <a:endParaRPr lang="en-US" dirty="0"/>
          </a:p>
        </p:txBody>
      </p:sp>
      <p:sp>
        <p:nvSpPr>
          <p:cNvPr id="4" name="Slide Number Placeholder 3"/>
          <p:cNvSpPr>
            <a:spLocks noGrp="1"/>
          </p:cNvSpPr>
          <p:nvPr>
            <p:ph type="sldNum" sz="quarter" idx="5"/>
          </p:nvPr>
        </p:nvSpPr>
        <p:spPr/>
        <p:txBody>
          <a:bodyPr/>
          <a:lstStyle/>
          <a:p>
            <a:fld id="{F5BC7020-9B1D-5F45-BED3-B7FD58D793C7}" type="slidenum">
              <a:rPr lang="en-US" smtClean="0"/>
              <a:t>10</a:t>
            </a:fld>
            <a:endParaRPr lang="en-US" dirty="0"/>
          </a:p>
        </p:txBody>
      </p:sp>
    </p:spTree>
    <p:extLst>
      <p:ext uri="{BB962C8B-B14F-4D97-AF65-F5344CB8AC3E}">
        <p14:creationId xmlns:p14="http://schemas.microsoft.com/office/powerpoint/2010/main" val="47975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BD80-7F1E-7042-8A59-C399254D2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966EE2-1D46-EE4E-993C-772496510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E31E7C-0D33-E141-AE9B-1EBD5C94FD1F}"/>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5" name="Footer Placeholder 4">
            <a:extLst>
              <a:ext uri="{FF2B5EF4-FFF2-40B4-BE49-F238E27FC236}">
                <a16:creationId xmlns:a16="http://schemas.microsoft.com/office/drawing/2014/main" id="{3C8A80AC-09C2-4E4C-AC1D-E8F2D7FC31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A50C78-97DC-BD42-B5F4-A82DAA3B49E0}"/>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47051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95F5-2895-244F-8B48-F32276A6AF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9F3031-C1D4-4B47-9585-15F21D0887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E9FBA-A603-6848-BC5B-AA54E3E4938F}"/>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5" name="Footer Placeholder 4">
            <a:extLst>
              <a:ext uri="{FF2B5EF4-FFF2-40B4-BE49-F238E27FC236}">
                <a16:creationId xmlns:a16="http://schemas.microsoft.com/office/drawing/2014/main" id="{9D36D789-E95A-6843-94DF-C0FCCE082D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C9E8FA-33E5-D447-B0F2-6D6FB3BF2A55}"/>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176915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BFFF31-1725-A94D-BAD0-CDE111442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1CF9F6-FBDE-AE47-9779-4A3258E2BF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C2F9C-77FA-D14D-9BA4-E019D75E6F77}"/>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5" name="Footer Placeholder 4">
            <a:extLst>
              <a:ext uri="{FF2B5EF4-FFF2-40B4-BE49-F238E27FC236}">
                <a16:creationId xmlns:a16="http://schemas.microsoft.com/office/drawing/2014/main" id="{6D6ED161-4A9A-F748-A1DA-AE2CA7716D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6A25E6-482F-0D43-8EFB-A459E10B39F1}"/>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259633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2195-41B7-804C-94C1-D0629D0EC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11F89-730E-7542-B8F8-DB92E16589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FC7D0-4570-064D-94D3-BE81440CC480}"/>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5" name="Footer Placeholder 4">
            <a:extLst>
              <a:ext uri="{FF2B5EF4-FFF2-40B4-BE49-F238E27FC236}">
                <a16:creationId xmlns:a16="http://schemas.microsoft.com/office/drawing/2014/main" id="{334B9BC0-5F68-9141-BE64-B9E670134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DC5970-410C-EC4F-9C22-3519AABAC1A4}"/>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186426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55FB-17F6-4549-93FC-6231D854F9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E76D5B-FF93-E742-A88C-0A5BC6EF9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839DB3-1B3F-AA43-888E-FC3146331981}"/>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5" name="Footer Placeholder 4">
            <a:extLst>
              <a:ext uri="{FF2B5EF4-FFF2-40B4-BE49-F238E27FC236}">
                <a16:creationId xmlns:a16="http://schemas.microsoft.com/office/drawing/2014/main" id="{86349E32-8000-524D-AEF9-2DA86B6FF9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AA9C11-EA7F-544D-87B8-04D5F70ACE7D}"/>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423813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FA3A-55D2-0649-ADC4-9658D7A225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4BF8F-0EFF-3142-8FF0-0B10BD034B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9AFAD-0041-0547-A937-24A484C77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5423F4-701F-E14E-9CC4-10BE3C9C2298}"/>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6" name="Footer Placeholder 5">
            <a:extLst>
              <a:ext uri="{FF2B5EF4-FFF2-40B4-BE49-F238E27FC236}">
                <a16:creationId xmlns:a16="http://schemas.microsoft.com/office/drawing/2014/main" id="{BF8D2767-99D8-1444-BAD3-E326589ED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370F6D-B62B-2C4D-892C-704836084A2C}"/>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364098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4FBF-79F6-6442-8925-8C931C242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9CD10-C564-3341-9254-5BD20E7EA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0BD9E4-40CC-D64F-BE6D-8F29688DAA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78D3CC-8B72-6641-AD3F-F806BC34C2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CFEFF2-78AD-354F-868F-7EB7B5E4BC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F2DFC7-EF3C-2440-90A8-86B7E9E06A18}"/>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8" name="Footer Placeholder 7">
            <a:extLst>
              <a:ext uri="{FF2B5EF4-FFF2-40B4-BE49-F238E27FC236}">
                <a16:creationId xmlns:a16="http://schemas.microsoft.com/office/drawing/2014/main" id="{6F941252-62DE-F948-B980-6B627096A99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D4349EA-B61E-104E-BD96-A1DB1A37B7F5}"/>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409235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C40E-0F40-FA4A-8057-8CE86A856A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BD4769-3FED-5241-83F2-B3C18309C5B2}"/>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4" name="Footer Placeholder 3">
            <a:extLst>
              <a:ext uri="{FF2B5EF4-FFF2-40B4-BE49-F238E27FC236}">
                <a16:creationId xmlns:a16="http://schemas.microsoft.com/office/drawing/2014/main" id="{AB2CA880-1577-5049-B717-5D7B3F5A70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9CEB57-4B34-F646-9DA2-A930DE8CFABA}"/>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323298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F4A83-65EA-6040-A38B-B70E5C7A912F}"/>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3" name="Footer Placeholder 2">
            <a:extLst>
              <a:ext uri="{FF2B5EF4-FFF2-40B4-BE49-F238E27FC236}">
                <a16:creationId xmlns:a16="http://schemas.microsoft.com/office/drawing/2014/main" id="{58E0F78E-0016-AD48-8FF9-922A089BBD9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6E48DA-0FB3-2C42-A3DE-18C07BDC4459}"/>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380099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BA8A-CC00-B84A-A297-F7E20D8BB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27FA24-F279-304B-AE55-8A57AE0BB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6CAC30-D7C4-BB4A-BC76-4F74296FC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37E6E-8181-EA48-8727-F1D8493399FB}"/>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6" name="Footer Placeholder 5">
            <a:extLst>
              <a:ext uri="{FF2B5EF4-FFF2-40B4-BE49-F238E27FC236}">
                <a16:creationId xmlns:a16="http://schemas.microsoft.com/office/drawing/2014/main" id="{94903838-85C5-DB48-99AC-B12C94D7B1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49544A-8C81-3D4F-B226-12BB155A5E47}"/>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361627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1D49-F2A9-C24E-998D-F4A9DB4DC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5414F9-911D-A144-8B3F-E2A746E19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7A2F17-5864-1040-B150-5811798C0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703AB9-435B-0941-9B35-A60F91C79A22}"/>
              </a:ext>
            </a:extLst>
          </p:cNvPr>
          <p:cNvSpPr>
            <a:spLocks noGrp="1"/>
          </p:cNvSpPr>
          <p:nvPr>
            <p:ph type="dt" sz="half" idx="10"/>
          </p:nvPr>
        </p:nvSpPr>
        <p:spPr/>
        <p:txBody>
          <a:bodyPr/>
          <a:lstStyle/>
          <a:p>
            <a:fld id="{97894817-D0AA-B049-8C03-FE10AE9CE70E}" type="datetimeFigureOut">
              <a:rPr lang="en-US" smtClean="0"/>
              <a:t>3/22/2023</a:t>
            </a:fld>
            <a:endParaRPr lang="en-US" dirty="0"/>
          </a:p>
        </p:txBody>
      </p:sp>
      <p:sp>
        <p:nvSpPr>
          <p:cNvPr id="6" name="Footer Placeholder 5">
            <a:extLst>
              <a:ext uri="{FF2B5EF4-FFF2-40B4-BE49-F238E27FC236}">
                <a16:creationId xmlns:a16="http://schemas.microsoft.com/office/drawing/2014/main" id="{87420096-DE3C-BA4F-92CD-2EC2ED727C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D08754-5652-634D-9D6F-4C9359089E58}"/>
              </a:ext>
            </a:extLst>
          </p:cNvPr>
          <p:cNvSpPr>
            <a:spLocks noGrp="1"/>
          </p:cNvSpPr>
          <p:nvPr>
            <p:ph type="sldNum" sz="quarter" idx="12"/>
          </p:nvPr>
        </p:nvSpPr>
        <p:spPr/>
        <p:txBody>
          <a:bodyPr/>
          <a:lstStyle/>
          <a:p>
            <a:fld id="{84721312-F3FC-F642-81CB-09F9CE92DD8E}" type="slidenum">
              <a:rPr lang="en-US" smtClean="0"/>
              <a:t>‹#›</a:t>
            </a:fld>
            <a:endParaRPr lang="en-US" dirty="0"/>
          </a:p>
        </p:txBody>
      </p:sp>
    </p:spTree>
    <p:extLst>
      <p:ext uri="{BB962C8B-B14F-4D97-AF65-F5344CB8AC3E}">
        <p14:creationId xmlns:p14="http://schemas.microsoft.com/office/powerpoint/2010/main" val="218554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53CDE-90B5-284C-BD6E-D6CBC09AF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A056BD-4446-3440-9AE1-C109C430C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1387D-0E66-4E47-BB89-309641996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94817-D0AA-B049-8C03-FE10AE9CE70E}" type="datetimeFigureOut">
              <a:rPr lang="en-US" smtClean="0"/>
              <a:t>3/22/2023</a:t>
            </a:fld>
            <a:endParaRPr lang="en-US" dirty="0"/>
          </a:p>
        </p:txBody>
      </p:sp>
      <p:sp>
        <p:nvSpPr>
          <p:cNvPr id="5" name="Footer Placeholder 4">
            <a:extLst>
              <a:ext uri="{FF2B5EF4-FFF2-40B4-BE49-F238E27FC236}">
                <a16:creationId xmlns:a16="http://schemas.microsoft.com/office/drawing/2014/main" id="{074AE1B6-2AA7-BD49-BA41-9E15A5A7A9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24D7EDB-61BC-F74F-B813-93134C0B3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21312-F3FC-F642-81CB-09F9CE92DD8E}" type="slidenum">
              <a:rPr lang="en-US" smtClean="0"/>
              <a:t>‹#›</a:t>
            </a:fld>
            <a:endParaRPr lang="en-US" dirty="0"/>
          </a:p>
        </p:txBody>
      </p:sp>
    </p:spTree>
    <p:extLst>
      <p:ext uri="{BB962C8B-B14F-4D97-AF65-F5344CB8AC3E}">
        <p14:creationId xmlns:p14="http://schemas.microsoft.com/office/powerpoint/2010/main" val="2218835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us.carbonmonitor.org" TargetMode="External"/><Relationship Id="rId3" Type="http://schemas.openxmlformats.org/officeDocument/2006/relationships/chart" Target="../charts/chart6.xml"/><Relationship Id="rId7" Type="http://schemas.openxmlformats.org/officeDocument/2006/relationships/hyperlink" Target="https://www.epa.gov/system/files/documents/2022-04/us-ghg-inventory-2022-main-text.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hyperlink" Target="https://energyinnovation.org/wp-content/uploads/2022/08/Modeling-the-Inflation-Reduction-Act-with-the-US-Energy-Policy-Simulator_8.1.22.pdf" TargetMode="External"/><Relationship Id="rId5" Type="http://schemas.openxmlformats.org/officeDocument/2006/relationships/image" Target="../media/image5.png"/><Relationship Id="rId10" Type="http://schemas.openxmlformats.org/officeDocument/2006/relationships/hyperlink" Target="https://www.democrats.senate.gov/inflation-reduction-act-of-2022" TargetMode="External"/><Relationship Id="rId4" Type="http://schemas.openxmlformats.org/officeDocument/2006/relationships/image" Target="../media/image14.png"/><Relationship Id="rId9" Type="http://schemas.openxmlformats.org/officeDocument/2006/relationships/hyperlink" Target="https://www.georgetownclimate.org/articles/federal-infrastructure-investment-analysis.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us.carbonmonitor.org" TargetMode="External"/><Relationship Id="rId3" Type="http://schemas.openxmlformats.org/officeDocument/2006/relationships/chart" Target="../charts/chart7.xml"/><Relationship Id="rId7" Type="http://schemas.openxmlformats.org/officeDocument/2006/relationships/hyperlink" Target="https://www.epa.gov/system/files/documents/2022-04/us-ghg-inventory-2022-main-text.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hyperlink" Target="https://energyinnovation.org/wp-content/uploads/2022/08/Modeling-the-Inflation-Reduction-Act-with-the-US-Energy-Policy-Simulator_8.1.22.pdf" TargetMode="External"/><Relationship Id="rId5" Type="http://schemas.openxmlformats.org/officeDocument/2006/relationships/image" Target="../media/image5.png"/><Relationship Id="rId10" Type="http://schemas.openxmlformats.org/officeDocument/2006/relationships/hyperlink" Target="https://www.democrats.senate.gov/inflation-reduction-act-of-2022" TargetMode="External"/><Relationship Id="rId4" Type="http://schemas.openxmlformats.org/officeDocument/2006/relationships/image" Target="../media/image14.png"/><Relationship Id="rId9" Type="http://schemas.openxmlformats.org/officeDocument/2006/relationships/hyperlink" Target="https://www.georgetownclimate.org/articles/federal-infrastructure-investment-analysis.htm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us.carbonmonitor.org" TargetMode="External"/><Relationship Id="rId3" Type="http://schemas.openxmlformats.org/officeDocument/2006/relationships/chart" Target="../charts/chart8.xml"/><Relationship Id="rId7" Type="http://schemas.openxmlformats.org/officeDocument/2006/relationships/hyperlink" Target="https://www.epa.gov/system/files/documents/2022-04/us-ghg-inventory-2022-main-text.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hyperlink" Target="https://energyinnovation.org/wp-content/uploads/2022/08/Modeling-the-Inflation-Reduction-Act-with-the-US-Energy-Policy-Simulator_8.1.22.pdf" TargetMode="External"/><Relationship Id="rId5" Type="http://schemas.openxmlformats.org/officeDocument/2006/relationships/image" Target="../media/image5.png"/><Relationship Id="rId10" Type="http://schemas.openxmlformats.org/officeDocument/2006/relationships/hyperlink" Target="https://www.democrats.senate.gov/inflation-reduction-act-of-2022" TargetMode="External"/><Relationship Id="rId4" Type="http://schemas.openxmlformats.org/officeDocument/2006/relationships/image" Target="../media/image14.png"/><Relationship Id="rId9" Type="http://schemas.openxmlformats.org/officeDocument/2006/relationships/hyperlink" Target="https://www.georgetownclimate.org/articles/federal-infrastructure-investment-analysi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us.carbonmonitor.org" TargetMode="External"/><Relationship Id="rId5" Type="http://schemas.openxmlformats.org/officeDocument/2006/relationships/hyperlink" Target="https://www.epa.gov/system/files/documents/2022-04/us-ghg-inventory-2022-main-text.pdf"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image" Target="../media/image15.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E2B0F1-E7DE-7048-931F-B8EF19E4B533}"/>
              </a:ext>
            </a:extLst>
          </p:cNvPr>
          <p:cNvSpPr/>
          <p:nvPr/>
        </p:nvSpPr>
        <p:spPr>
          <a:xfrm>
            <a:off x="0" y="-4"/>
            <a:ext cx="12192000" cy="6858003"/>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ED81E0AB-830E-C44E-826A-45A8F5FF3D39}"/>
              </a:ext>
            </a:extLst>
          </p:cNvPr>
          <p:cNvPicPr>
            <a:picLocks noChangeAspect="1"/>
          </p:cNvPicPr>
          <p:nvPr/>
        </p:nvPicPr>
        <p:blipFill>
          <a:blip r:embed="rId2"/>
          <a:stretch>
            <a:fillRect/>
          </a:stretch>
        </p:blipFill>
        <p:spPr>
          <a:xfrm>
            <a:off x="7830955" y="5604239"/>
            <a:ext cx="4106738" cy="1215717"/>
          </a:xfrm>
          <a:prstGeom prst="rect">
            <a:avLst/>
          </a:prstGeom>
        </p:spPr>
      </p:pic>
      <p:pic>
        <p:nvPicPr>
          <p:cNvPr id="1026" name="Picture 2" descr="Solar Farm at Sunny Day">
            <a:extLst>
              <a:ext uri="{FF2B5EF4-FFF2-40B4-BE49-F238E27FC236}">
                <a16:creationId xmlns:a16="http://schemas.microsoft.com/office/drawing/2014/main" id="{A04249B4-408D-1C43-9956-93AB1C683F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21" b="43720"/>
          <a:stretch/>
        </p:blipFill>
        <p:spPr bwMode="auto">
          <a:xfrm>
            <a:off x="0" y="1357834"/>
            <a:ext cx="12192000" cy="42246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90C279-363A-69D2-0B95-5912D8C399CF}"/>
              </a:ext>
            </a:extLst>
          </p:cNvPr>
          <p:cNvSpPr txBox="1"/>
          <p:nvPr/>
        </p:nvSpPr>
        <p:spPr>
          <a:xfrm>
            <a:off x="0" y="266504"/>
            <a:ext cx="12192000" cy="584775"/>
          </a:xfrm>
          <a:prstGeom prst="rect">
            <a:avLst/>
          </a:prstGeom>
          <a:noFill/>
        </p:spPr>
        <p:txBody>
          <a:bodyPr wrap="square" rtlCol="0">
            <a:spAutoFit/>
          </a:bodyPr>
          <a:lstStyle/>
          <a:p>
            <a:pPr algn="ctr"/>
            <a:r>
              <a:rPr lang="en-US" sz="3200" b="1" dirty="0">
                <a:solidFill>
                  <a:schemeClr val="bg1"/>
                </a:solidFill>
                <a:latin typeface=""/>
              </a:rPr>
              <a:t>Transportation, Electrification and the Path to Net-zero</a:t>
            </a:r>
          </a:p>
        </p:txBody>
      </p:sp>
      <p:pic>
        <p:nvPicPr>
          <p:cNvPr id="2" name="Picture 1">
            <a:extLst>
              <a:ext uri="{FF2B5EF4-FFF2-40B4-BE49-F238E27FC236}">
                <a16:creationId xmlns:a16="http://schemas.microsoft.com/office/drawing/2014/main" id="{62CD16B7-6B3E-43AD-B33D-CCF62E33F505}"/>
              </a:ext>
            </a:extLst>
          </p:cNvPr>
          <p:cNvPicPr>
            <a:picLocks noChangeAspect="1"/>
          </p:cNvPicPr>
          <p:nvPr/>
        </p:nvPicPr>
        <p:blipFill rotWithShape="1">
          <a:blip r:embed="rId4"/>
          <a:srcRect l="16540" t="18722" r="10822" b="1463"/>
          <a:stretch/>
        </p:blipFill>
        <p:spPr>
          <a:xfrm>
            <a:off x="1" y="999794"/>
            <a:ext cx="6425724" cy="4591809"/>
          </a:xfrm>
          <a:prstGeom prst="rect">
            <a:avLst/>
          </a:prstGeom>
          <a:noFill/>
          <a:ln>
            <a:noFill/>
          </a:ln>
        </p:spPr>
      </p:pic>
      <p:pic>
        <p:nvPicPr>
          <p:cNvPr id="4" name="Content Placeholder 3" descr="italy-2098343_1920.jpg">
            <a:extLst>
              <a:ext uri="{FF2B5EF4-FFF2-40B4-BE49-F238E27FC236}">
                <a16:creationId xmlns:a16="http://schemas.microsoft.com/office/drawing/2014/main" id="{094A07A8-5C1C-2854-C1F6-4CE6E4CA49AC}"/>
              </a:ext>
            </a:extLst>
          </p:cNvPr>
          <p:cNvPicPr>
            <a:picLocks noChangeAspect="1"/>
          </p:cNvPicPr>
          <p:nvPr/>
        </p:nvPicPr>
        <p:blipFill rotWithShape="1">
          <a:blip r:embed="rId5">
            <a:extLst>
              <a:ext uri="{28A0092B-C50C-407E-A947-70E740481C1C}">
                <a14:useLocalDpi xmlns:a14="http://schemas.microsoft.com/office/drawing/2010/main" val="0"/>
              </a:ext>
            </a:extLst>
          </a:blip>
          <a:srcRect l="18473" t="28719" r="31993" b="11458"/>
          <a:stretch/>
        </p:blipFill>
        <p:spPr>
          <a:xfrm>
            <a:off x="6263075" y="999793"/>
            <a:ext cx="5928925" cy="4582731"/>
          </a:xfrm>
          <a:prstGeom prst="rect">
            <a:avLst/>
          </a:prstGeom>
        </p:spPr>
      </p:pic>
      <p:sp>
        <p:nvSpPr>
          <p:cNvPr id="9" name="Rectangle 8">
            <a:extLst>
              <a:ext uri="{FF2B5EF4-FFF2-40B4-BE49-F238E27FC236}">
                <a16:creationId xmlns:a16="http://schemas.microsoft.com/office/drawing/2014/main" id="{19E89F97-4562-CF51-746A-7C712CF16576}"/>
              </a:ext>
            </a:extLst>
          </p:cNvPr>
          <p:cNvSpPr/>
          <p:nvPr/>
        </p:nvSpPr>
        <p:spPr>
          <a:xfrm>
            <a:off x="1" y="993524"/>
            <a:ext cx="6263073" cy="4617099"/>
          </a:xfrm>
          <a:prstGeom prst="rect">
            <a:avLst/>
          </a:prstGeom>
          <a:gradFill>
            <a:gsLst>
              <a:gs pos="79000">
                <a:srgbClr val="203257">
                  <a:alpha val="50000"/>
                </a:srgbClr>
              </a:gs>
              <a:gs pos="48000">
                <a:srgbClr val="173357">
                  <a:alpha val="0"/>
                </a:srgbClr>
              </a:gs>
              <a:gs pos="100000">
                <a:srgbClr val="184B75">
                  <a:alpha val="9700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F4EC367-7EA2-BF98-664D-F802ECDF8924}"/>
              </a:ext>
            </a:extLst>
          </p:cNvPr>
          <p:cNvSpPr/>
          <p:nvPr/>
        </p:nvSpPr>
        <p:spPr>
          <a:xfrm flipH="1">
            <a:off x="6263073" y="1004823"/>
            <a:ext cx="5938673" cy="4605801"/>
          </a:xfrm>
          <a:prstGeom prst="rect">
            <a:avLst/>
          </a:prstGeom>
          <a:gradFill>
            <a:gsLst>
              <a:gs pos="72000">
                <a:srgbClr val="0175B0">
                  <a:alpha val="50000"/>
                </a:srgbClr>
              </a:gs>
              <a:gs pos="48000">
                <a:srgbClr val="008EC0">
                  <a:alpha val="0"/>
                </a:srgbClr>
              </a:gs>
              <a:gs pos="98000">
                <a:srgbClr val="184B75"/>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323D8FE0-B40C-8B56-49D1-553AA24A0238}"/>
              </a:ext>
            </a:extLst>
          </p:cNvPr>
          <p:cNvSpPr/>
          <p:nvPr/>
        </p:nvSpPr>
        <p:spPr>
          <a:xfrm>
            <a:off x="162651" y="5682056"/>
            <a:ext cx="8101717" cy="1092607"/>
          </a:xfrm>
          <a:prstGeom prst="rect">
            <a:avLst/>
          </a:prstGeom>
        </p:spPr>
        <p:txBody>
          <a:bodyPr wrap="square">
            <a:spAutoFit/>
          </a:bodyPr>
          <a:lstStyle/>
          <a:p>
            <a:pPr>
              <a:spcBef>
                <a:spcPts val="600"/>
              </a:spcBef>
            </a:pPr>
            <a:r>
              <a:rPr lang="en-US" sz="2600" b="1" dirty="0">
                <a:solidFill>
                  <a:schemeClr val="bg1"/>
                </a:solidFill>
                <a:latin typeface=""/>
                <a:cs typeface="Montserrat Light"/>
              </a:rPr>
              <a:t>Jesse D. Jenkins</a:t>
            </a:r>
          </a:p>
          <a:p>
            <a:pPr>
              <a:spcBef>
                <a:spcPts val="600"/>
              </a:spcBef>
            </a:pPr>
            <a:r>
              <a:rPr lang="en-US" sz="1700" dirty="0">
                <a:solidFill>
                  <a:schemeClr val="bg1"/>
                </a:solidFill>
                <a:latin typeface=""/>
                <a:cs typeface="Montserrat Light"/>
              </a:rPr>
              <a:t>Assistant Professor | Princeton University</a:t>
            </a:r>
          </a:p>
          <a:p>
            <a:pPr>
              <a:spcBef>
                <a:spcPts val="600"/>
              </a:spcBef>
            </a:pPr>
            <a:r>
              <a:rPr lang="en-US" sz="1200" dirty="0">
                <a:solidFill>
                  <a:srgbClr val="EE6D0A"/>
                </a:solidFill>
                <a:latin typeface=""/>
                <a:cs typeface="Montserrat Light"/>
              </a:rPr>
              <a:t>March 13</a:t>
            </a:r>
            <a:r>
              <a:rPr lang="en-US" sz="1200" baseline="30000" dirty="0">
                <a:solidFill>
                  <a:srgbClr val="EE6D0A"/>
                </a:solidFill>
                <a:latin typeface=""/>
                <a:cs typeface="Montserrat Light"/>
              </a:rPr>
              <a:t>th</a:t>
            </a:r>
            <a:r>
              <a:rPr lang="en-US" sz="1200" dirty="0">
                <a:solidFill>
                  <a:srgbClr val="EE6D0A"/>
                </a:solidFill>
                <a:latin typeface=""/>
                <a:cs typeface="Montserrat Light"/>
              </a:rPr>
              <a:t>, 2023 – NJ Transportation Planning Authority</a:t>
            </a:r>
          </a:p>
        </p:txBody>
      </p:sp>
    </p:spTree>
    <p:extLst>
      <p:ext uri="{BB962C8B-B14F-4D97-AF65-F5344CB8AC3E}">
        <p14:creationId xmlns:p14="http://schemas.microsoft.com/office/powerpoint/2010/main" val="13006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ale Cards on Beige Background Stock Photo">
            <a:extLst>
              <a:ext uri="{FF2B5EF4-FFF2-40B4-BE49-F238E27FC236}">
                <a16:creationId xmlns:a16="http://schemas.microsoft.com/office/drawing/2014/main" id="{52A0EFC3-DA6B-BA73-65D5-89CDEA64C7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01" b="8245"/>
          <a:stretch/>
        </p:blipFill>
        <p:spPr bwMode="auto">
          <a:xfrm>
            <a:off x="-1" y="164386"/>
            <a:ext cx="12191823" cy="66936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2672452-E682-BC62-E8DB-80A86C868CA9}"/>
              </a:ext>
            </a:extLst>
          </p:cNvPr>
          <p:cNvSpPr/>
          <p:nvPr/>
        </p:nvSpPr>
        <p:spPr>
          <a:xfrm flipH="1">
            <a:off x="-355" y="151860"/>
            <a:ext cx="12191824" cy="6706140"/>
          </a:xfrm>
          <a:prstGeom prst="rect">
            <a:avLst/>
          </a:prstGeom>
          <a:gradFill flip="none" rotWithShape="1">
            <a:gsLst>
              <a:gs pos="0">
                <a:schemeClr val="accent1">
                  <a:lumMod val="5000"/>
                  <a:lumOff val="95000"/>
                  <a:alpha val="0"/>
                </a:schemeClr>
              </a:gs>
              <a:gs pos="23000">
                <a:srgbClr val="FDFEFE">
                  <a:alpha val="0"/>
                </a:srgbClr>
              </a:gs>
              <a:gs pos="53000">
                <a:schemeClr val="bg1">
                  <a:alpha val="87934"/>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10</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Rectangle 1">
            <a:extLst>
              <a:ext uri="{FF2B5EF4-FFF2-40B4-BE49-F238E27FC236}">
                <a16:creationId xmlns:a16="http://schemas.microsoft.com/office/drawing/2014/main" id="{D28A7B63-0C51-3374-86D8-67F23065FACC}"/>
              </a:ext>
            </a:extLst>
          </p:cNvPr>
          <p:cNvSpPr/>
          <p:nvPr/>
        </p:nvSpPr>
        <p:spPr>
          <a:xfrm>
            <a:off x="258985" y="316248"/>
            <a:ext cx="9474295" cy="1015663"/>
          </a:xfrm>
          <a:prstGeom prst="rect">
            <a:avLst/>
          </a:prstGeom>
        </p:spPr>
        <p:txBody>
          <a:bodyPr wrap="square">
            <a:spAutoFit/>
          </a:bodyPr>
          <a:lstStyle/>
          <a:p>
            <a:pPr>
              <a:spcAft>
                <a:spcPts val="1000"/>
              </a:spcAft>
            </a:pPr>
            <a:r>
              <a:rPr lang="en-US" sz="3000" b="1" dirty="0">
                <a:latin typeface=""/>
              </a:rPr>
              <a:t>The Infrastructure Law and </a:t>
            </a:r>
            <a:r>
              <a:rPr lang="en-US" sz="3000" b="1" i="1" dirty="0">
                <a:latin typeface=""/>
              </a:rPr>
              <a:t>Inflation Reduction Act </a:t>
            </a:r>
            <a:r>
              <a:rPr lang="en-US" sz="3000" b="1" dirty="0">
                <a:latin typeface=""/>
              </a:rPr>
              <a:t>focus on making clean energy</a:t>
            </a:r>
            <a:r>
              <a:rPr lang="en-US" sz="3000" b="1" baseline="30000" dirty="0">
                <a:latin typeface=""/>
              </a:rPr>
              <a:t>*</a:t>
            </a:r>
            <a:r>
              <a:rPr lang="en-US" sz="3000" b="1" dirty="0">
                <a:latin typeface=""/>
              </a:rPr>
              <a:t> cheap</a:t>
            </a:r>
          </a:p>
        </p:txBody>
      </p:sp>
      <p:sp>
        <p:nvSpPr>
          <p:cNvPr id="4" name="Rectangle 3">
            <a:extLst>
              <a:ext uri="{FF2B5EF4-FFF2-40B4-BE49-F238E27FC236}">
                <a16:creationId xmlns:a16="http://schemas.microsoft.com/office/drawing/2014/main" id="{009A1091-0BC0-4D53-5392-671762BCB2D3}"/>
              </a:ext>
            </a:extLst>
          </p:cNvPr>
          <p:cNvSpPr/>
          <p:nvPr/>
        </p:nvSpPr>
        <p:spPr>
          <a:xfrm>
            <a:off x="258455" y="1259084"/>
            <a:ext cx="5052050" cy="307777"/>
          </a:xfrm>
          <a:prstGeom prst="rect">
            <a:avLst/>
          </a:prstGeom>
        </p:spPr>
        <p:txBody>
          <a:bodyPr wrap="square">
            <a:spAutoFit/>
          </a:bodyPr>
          <a:lstStyle/>
          <a:p>
            <a:pPr>
              <a:spcAft>
                <a:spcPts val="1000"/>
              </a:spcAft>
            </a:pPr>
            <a:r>
              <a:rPr lang="en-US" sz="1400" b="1" dirty="0">
                <a:latin typeface=""/>
              </a:rPr>
              <a:t>* (and other climate solutions)</a:t>
            </a:r>
          </a:p>
        </p:txBody>
      </p:sp>
      <p:sp>
        <p:nvSpPr>
          <p:cNvPr id="5" name="TextBox 4">
            <a:extLst>
              <a:ext uri="{FF2B5EF4-FFF2-40B4-BE49-F238E27FC236}">
                <a16:creationId xmlns:a16="http://schemas.microsoft.com/office/drawing/2014/main" id="{D406D95E-51C0-3ADC-D322-78FE9B2E6E76}"/>
              </a:ext>
            </a:extLst>
          </p:cNvPr>
          <p:cNvSpPr txBox="1"/>
          <p:nvPr/>
        </p:nvSpPr>
        <p:spPr>
          <a:xfrm>
            <a:off x="258455" y="1635107"/>
            <a:ext cx="6001668" cy="3647152"/>
          </a:xfrm>
          <a:prstGeom prst="rect">
            <a:avLst/>
          </a:prstGeom>
          <a:noFill/>
        </p:spPr>
        <p:txBody>
          <a:bodyPr wrap="square" rtlCol="0">
            <a:spAutoFit/>
          </a:bodyPr>
          <a:lstStyle/>
          <a:p>
            <a:pPr>
              <a:spcAft>
                <a:spcPts val="300"/>
              </a:spcAft>
            </a:pPr>
            <a:r>
              <a:rPr lang="en-US" sz="2400" dirty="0"/>
              <a:t>Well over $500 billion in tax credits, grants, rebates, and loan guarantees for:</a:t>
            </a:r>
          </a:p>
          <a:p>
            <a:pPr marL="285750" indent="-285750">
              <a:spcAft>
                <a:spcPts val="300"/>
              </a:spcAft>
              <a:buFont typeface="Arial" panose="020B0604020202020204" pitchFamily="34" charset="0"/>
              <a:buChar char="•"/>
            </a:pPr>
            <a:r>
              <a:rPr lang="en-US" sz="2400" dirty="0"/>
              <a:t>clean electricity</a:t>
            </a:r>
          </a:p>
          <a:p>
            <a:pPr marL="285750" indent="-285750">
              <a:spcAft>
                <a:spcPts val="300"/>
              </a:spcAft>
              <a:buFont typeface="Arial" panose="020B0604020202020204" pitchFamily="34" charset="0"/>
              <a:buChar char="•"/>
            </a:pPr>
            <a:r>
              <a:rPr lang="en-US" sz="2400" dirty="0"/>
              <a:t>hydrogen and clean fuels</a:t>
            </a:r>
          </a:p>
          <a:p>
            <a:pPr marL="285750" indent="-285750">
              <a:spcAft>
                <a:spcPts val="300"/>
              </a:spcAft>
              <a:buFont typeface="Arial" panose="020B0604020202020204" pitchFamily="34" charset="0"/>
              <a:buChar char="•"/>
            </a:pPr>
            <a:r>
              <a:rPr lang="en-US" sz="2400" dirty="0"/>
              <a:t>carbon capture &amp; storage</a:t>
            </a:r>
          </a:p>
          <a:p>
            <a:pPr marL="285750" indent="-285750">
              <a:spcAft>
                <a:spcPts val="300"/>
              </a:spcAft>
              <a:buFont typeface="Arial" panose="020B0604020202020204" pitchFamily="34" charset="0"/>
              <a:buChar char="•"/>
            </a:pPr>
            <a:r>
              <a:rPr lang="en-US" sz="2400" dirty="0"/>
              <a:t>electric vehicles</a:t>
            </a:r>
          </a:p>
          <a:p>
            <a:pPr marL="285750" indent="-285750">
              <a:spcAft>
                <a:spcPts val="300"/>
              </a:spcAft>
              <a:buFont typeface="Arial" panose="020B0604020202020204" pitchFamily="34" charset="0"/>
              <a:buChar char="•"/>
            </a:pPr>
            <a:r>
              <a:rPr lang="en-US" sz="2400" dirty="0"/>
              <a:t>energy efficiency &amp; electrification</a:t>
            </a:r>
          </a:p>
          <a:p>
            <a:pPr marL="285750" indent="-285750">
              <a:spcAft>
                <a:spcPts val="300"/>
              </a:spcAft>
              <a:buFont typeface="Arial" panose="020B0604020202020204" pitchFamily="34" charset="0"/>
              <a:buChar char="•"/>
            </a:pPr>
            <a:r>
              <a:rPr lang="en-US" sz="2400" dirty="0"/>
              <a:t>technology demonstration, hubs, and network infrastructure </a:t>
            </a:r>
          </a:p>
        </p:txBody>
      </p:sp>
    </p:spTree>
    <p:extLst>
      <p:ext uri="{BB962C8B-B14F-4D97-AF65-F5344CB8AC3E}">
        <p14:creationId xmlns:p14="http://schemas.microsoft.com/office/powerpoint/2010/main" val="27496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42195051-4CAF-2362-3CA1-796BF8577564}"/>
              </a:ext>
            </a:extLst>
          </p:cNvPr>
          <p:cNvGraphicFramePr>
            <a:graphicFrameLocks/>
          </p:cNvGraphicFramePr>
          <p:nvPr/>
        </p:nvGraphicFramePr>
        <p:xfrm>
          <a:off x="150407" y="1295189"/>
          <a:ext cx="9809139" cy="397901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9FE2B0F1-E7DE-7048-931F-B8EF19E4B533}"/>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45B678D-930F-894B-BFE1-7A245780A8B8}"/>
              </a:ext>
            </a:extLst>
          </p:cNvPr>
          <p:cNvPicPr>
            <a:picLocks noChangeAspect="1"/>
          </p:cNvPicPr>
          <p:nvPr/>
        </p:nvPicPr>
        <p:blipFill>
          <a:blip r:embed="rId4"/>
          <a:stretch>
            <a:fillRect/>
          </a:stretch>
        </p:blipFill>
        <p:spPr>
          <a:xfrm>
            <a:off x="0" y="82193"/>
            <a:ext cx="6096000" cy="734458"/>
          </a:xfrm>
          <a:prstGeom prst="rect">
            <a:avLst/>
          </a:prstGeom>
        </p:spPr>
      </p:pic>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328A547-EAC0-3B49-8F80-337A63ACFD47}"/>
              </a:ext>
            </a:extLst>
          </p:cNvPr>
          <p:cNvPicPr>
            <a:picLocks noChangeAspect="1"/>
          </p:cNvPicPr>
          <p:nvPr/>
        </p:nvPicPr>
        <p:blipFill rotWithShape="1">
          <a:blip r:embed="rId5"/>
          <a:srcRect b="19244"/>
          <a:stretch/>
        </p:blipFill>
        <p:spPr>
          <a:xfrm>
            <a:off x="88759" y="6256982"/>
            <a:ext cx="2459233" cy="548758"/>
          </a:xfrm>
          <a:prstGeom prst="rect">
            <a:avLst/>
          </a:prstGeom>
        </p:spPr>
      </p:pic>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11</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10">
            <a:extLst>
              <a:ext uri="{FF2B5EF4-FFF2-40B4-BE49-F238E27FC236}">
                <a16:creationId xmlns:a16="http://schemas.microsoft.com/office/drawing/2014/main" id="{5C86A0A2-62E3-5245-AFE6-6393B339C71C}"/>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D1334A3-0B9F-1C44-9F59-48AC4E38F789}"/>
              </a:ext>
            </a:extLst>
          </p:cNvPr>
          <p:cNvPicPr>
            <a:picLocks noChangeAspect="1"/>
          </p:cNvPicPr>
          <p:nvPr/>
        </p:nvPicPr>
        <p:blipFill>
          <a:blip r:embed="rId6"/>
          <a:stretch>
            <a:fillRect/>
          </a:stretch>
        </p:blipFill>
        <p:spPr>
          <a:xfrm>
            <a:off x="2672992" y="6308934"/>
            <a:ext cx="1079267" cy="496805"/>
          </a:xfrm>
          <a:prstGeom prst="rect">
            <a:avLst/>
          </a:prstGeom>
        </p:spPr>
      </p:pic>
      <p:cxnSp>
        <p:nvCxnSpPr>
          <p:cNvPr id="31" name="Straight Arrow Connector 30">
            <a:extLst>
              <a:ext uri="{FF2B5EF4-FFF2-40B4-BE49-F238E27FC236}">
                <a16:creationId xmlns:a16="http://schemas.microsoft.com/office/drawing/2014/main" id="{2EEE9371-2D20-664A-A09A-13AEB1D45A16}"/>
              </a:ext>
            </a:extLst>
          </p:cNvPr>
          <p:cNvCxnSpPr>
            <a:cxnSpLocks/>
          </p:cNvCxnSpPr>
          <p:nvPr/>
        </p:nvCxnSpPr>
        <p:spPr>
          <a:xfrm flipH="1">
            <a:off x="4797260" y="1557941"/>
            <a:ext cx="5407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804F35-BFA5-3749-BE1E-3EE65F59F407}"/>
              </a:ext>
            </a:extLst>
          </p:cNvPr>
          <p:cNvSpPr txBox="1"/>
          <p:nvPr/>
        </p:nvSpPr>
        <p:spPr>
          <a:xfrm>
            <a:off x="4027699" y="1297600"/>
            <a:ext cx="1415773" cy="246221"/>
          </a:xfrm>
          <a:prstGeom prst="rect">
            <a:avLst/>
          </a:prstGeom>
          <a:noFill/>
        </p:spPr>
        <p:txBody>
          <a:bodyPr wrap="none" rtlCol="0">
            <a:spAutoFit/>
          </a:bodyPr>
          <a:lstStyle/>
          <a:p>
            <a:pPr algn="r"/>
            <a:r>
              <a:rPr lang="en-US" sz="1000" dirty="0">
                <a:latin typeface="Roboto" panose="02000000000000000000" pitchFamily="2" charset="0"/>
                <a:ea typeface="Roboto" panose="02000000000000000000" pitchFamily="2" charset="0"/>
              </a:rPr>
              <a:t>Historical emissions</a:t>
            </a:r>
            <a:r>
              <a:rPr lang="en-US" sz="1000" baseline="30000" dirty="0">
                <a:latin typeface="Roboto" panose="02000000000000000000" pitchFamily="2" charset="0"/>
                <a:ea typeface="Roboto" panose="02000000000000000000" pitchFamily="2" charset="0"/>
              </a:rPr>
              <a:t>2</a:t>
            </a:r>
          </a:p>
        </p:txBody>
      </p:sp>
      <p:cxnSp>
        <p:nvCxnSpPr>
          <p:cNvPr id="35" name="Straight Arrow Connector 34">
            <a:extLst>
              <a:ext uri="{FF2B5EF4-FFF2-40B4-BE49-F238E27FC236}">
                <a16:creationId xmlns:a16="http://schemas.microsoft.com/office/drawing/2014/main" id="{FC7E55DA-A498-144B-966B-0B3721497B9C}"/>
              </a:ext>
            </a:extLst>
          </p:cNvPr>
          <p:cNvCxnSpPr>
            <a:cxnSpLocks/>
          </p:cNvCxnSpPr>
          <p:nvPr/>
        </p:nvCxnSpPr>
        <p:spPr>
          <a:xfrm>
            <a:off x="5489273" y="1551079"/>
            <a:ext cx="5407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42F051A-8921-984A-8CD3-46ACF35B8687}"/>
              </a:ext>
            </a:extLst>
          </p:cNvPr>
          <p:cNvSpPr txBox="1"/>
          <p:nvPr/>
        </p:nvSpPr>
        <p:spPr>
          <a:xfrm>
            <a:off x="5400913" y="1297600"/>
            <a:ext cx="1293944" cy="246221"/>
          </a:xfrm>
          <a:prstGeom prst="rect">
            <a:avLst/>
          </a:prstGeom>
          <a:noFill/>
        </p:spPr>
        <p:txBody>
          <a:bodyPr wrap="none" rtlCol="0">
            <a:spAutoFit/>
          </a:bodyPr>
          <a:lstStyle/>
          <a:p>
            <a:r>
              <a:rPr lang="en-US" sz="1000" dirty="0">
                <a:latin typeface="Roboto" panose="02000000000000000000" pitchFamily="2" charset="0"/>
                <a:ea typeface="Roboto" panose="02000000000000000000" pitchFamily="2" charset="0"/>
              </a:rPr>
              <a:t>Modeled emissions</a:t>
            </a:r>
          </a:p>
        </p:txBody>
      </p:sp>
      <p:sp>
        <p:nvSpPr>
          <p:cNvPr id="10" name="TextBox 9">
            <a:extLst>
              <a:ext uri="{FF2B5EF4-FFF2-40B4-BE49-F238E27FC236}">
                <a16:creationId xmlns:a16="http://schemas.microsoft.com/office/drawing/2014/main" id="{6B56B682-C561-47A8-CC3A-5F5EAC651F34}"/>
              </a:ext>
            </a:extLst>
          </p:cNvPr>
          <p:cNvSpPr txBox="1"/>
          <p:nvPr/>
        </p:nvSpPr>
        <p:spPr>
          <a:xfrm flipH="1">
            <a:off x="88759" y="837898"/>
            <a:ext cx="10354046" cy="461665"/>
          </a:xfrm>
          <a:prstGeom prst="rect">
            <a:avLst/>
          </a:prstGeom>
          <a:noFill/>
        </p:spPr>
        <p:txBody>
          <a:bodyPr wrap="square" rtlCol="0">
            <a:spAutoFit/>
          </a:bodyPr>
          <a:lstStyle/>
          <a:p>
            <a:r>
              <a:rPr lang="en-US" sz="1400" b="1" spc="20" dirty="0">
                <a:latin typeface="Roboto" panose="02000000000000000000" pitchFamily="2" charset="0"/>
                <a:ea typeface="Roboto" panose="02000000000000000000" pitchFamily="2" charset="0"/>
                <a:cs typeface="Calibri" panose="020F0502020204030204" pitchFamily="34" charset="0"/>
              </a:rPr>
              <a:t>Historical and Modeled Net U.S. Greenhouse Gas Emissions (Including Land Carbon Sinks)</a:t>
            </a:r>
            <a:br>
              <a:rPr lang="en-US" sz="1400" b="1" spc="20" dirty="0">
                <a:latin typeface="Roboto" panose="02000000000000000000" pitchFamily="2" charset="0"/>
                <a:ea typeface="Roboto" panose="02000000000000000000" pitchFamily="2" charset="0"/>
                <a:cs typeface="Calibri" panose="020F0502020204030204" pitchFamily="34" charset="0"/>
              </a:rPr>
            </a:br>
            <a:r>
              <a:rPr lang="en-US" sz="1000" spc="20" dirty="0">
                <a:latin typeface="Roboto" panose="02000000000000000000" pitchFamily="2" charset="0"/>
                <a:ea typeface="Roboto" panose="02000000000000000000" pitchFamily="2" charset="0"/>
                <a:cs typeface="Calibri" panose="020F0502020204030204" pitchFamily="34" charset="0"/>
              </a:rPr>
              <a:t>billion metric tons CO</a:t>
            </a:r>
            <a:r>
              <a:rPr lang="en-US" sz="1000" spc="20" baseline="-25000" dirty="0">
                <a:latin typeface="Roboto" panose="02000000000000000000" pitchFamily="2" charset="0"/>
                <a:ea typeface="Roboto" panose="02000000000000000000" pitchFamily="2" charset="0"/>
                <a:cs typeface="Calibri" panose="020F0502020204030204" pitchFamily="34" charset="0"/>
              </a:rPr>
              <a:t>2</a:t>
            </a:r>
            <a:r>
              <a:rPr lang="en-US" sz="1000" spc="20" dirty="0">
                <a:latin typeface="Roboto" panose="02000000000000000000" pitchFamily="2" charset="0"/>
                <a:ea typeface="Roboto" panose="02000000000000000000" pitchFamily="2" charset="0"/>
                <a:cs typeface="Calibri" panose="020F0502020204030204" pitchFamily="34" charset="0"/>
              </a:rPr>
              <a:t>-equivalent (Gt CO</a:t>
            </a:r>
            <a:r>
              <a:rPr lang="en-US" sz="1000" spc="20" baseline="-25000" dirty="0">
                <a:latin typeface="Roboto" panose="02000000000000000000" pitchFamily="2" charset="0"/>
                <a:ea typeface="Roboto" panose="02000000000000000000" pitchFamily="2" charset="0"/>
                <a:cs typeface="Calibri" panose="020F0502020204030204" pitchFamily="34" charset="0"/>
              </a:rPr>
              <a:t>2</a:t>
            </a:r>
            <a:r>
              <a:rPr lang="en-US" sz="1000" spc="20" dirty="0">
                <a:latin typeface="Roboto" panose="02000000000000000000" pitchFamily="2" charset="0"/>
                <a:ea typeface="Roboto" panose="02000000000000000000" pitchFamily="2" charset="0"/>
                <a:cs typeface="Calibri" panose="020F0502020204030204" pitchFamily="34" charset="0"/>
              </a:rPr>
              <a:t>-e)</a:t>
            </a:r>
            <a:r>
              <a:rPr lang="en-US" sz="1000" spc="20" baseline="30000" dirty="0">
                <a:latin typeface="Roboto" panose="02000000000000000000" pitchFamily="2" charset="0"/>
                <a:ea typeface="Roboto" panose="02000000000000000000" pitchFamily="2" charset="0"/>
                <a:cs typeface="Calibri" panose="020F0502020204030204" pitchFamily="34" charset="0"/>
              </a:rPr>
              <a:t>1</a:t>
            </a:r>
          </a:p>
        </p:txBody>
      </p:sp>
      <p:sp>
        <p:nvSpPr>
          <p:cNvPr id="28" name="TextBox 27">
            <a:extLst>
              <a:ext uri="{FF2B5EF4-FFF2-40B4-BE49-F238E27FC236}">
                <a16:creationId xmlns:a16="http://schemas.microsoft.com/office/drawing/2014/main" id="{53151A94-197A-A2B2-AAE6-5F632444C7E0}"/>
              </a:ext>
            </a:extLst>
          </p:cNvPr>
          <p:cNvSpPr txBox="1"/>
          <p:nvPr/>
        </p:nvSpPr>
        <p:spPr>
          <a:xfrm>
            <a:off x="8648969" y="3861086"/>
            <a:ext cx="2011811" cy="646331"/>
          </a:xfrm>
          <a:prstGeom prst="rect">
            <a:avLst/>
          </a:prstGeom>
          <a:noFill/>
        </p:spPr>
        <p:txBody>
          <a:bodyPr wrap="square" rtlCol="0">
            <a:spAutoFit/>
          </a:bodyPr>
          <a:lstStyle/>
          <a:p>
            <a:r>
              <a:rPr lang="en-US" sz="1200" dirty="0">
                <a:solidFill>
                  <a:srgbClr val="1D8FA5"/>
                </a:solidFill>
                <a:latin typeface="Roboto" panose="02000000000000000000" pitchFamily="2" charset="0"/>
                <a:ea typeface="Roboto" panose="02000000000000000000" pitchFamily="2" charset="0"/>
              </a:rPr>
              <a:t>Net-Zero Pathway</a:t>
            </a:r>
            <a:br>
              <a:rPr lang="en-US" sz="1200" dirty="0">
                <a:solidFill>
                  <a:srgbClr val="1D8FA5"/>
                </a:solidFill>
                <a:latin typeface="Roboto" panose="02000000000000000000" pitchFamily="2" charset="0"/>
                <a:ea typeface="Roboto" panose="02000000000000000000" pitchFamily="2" charset="0"/>
              </a:rPr>
            </a:br>
            <a:r>
              <a:rPr lang="en-US" sz="1200" dirty="0">
                <a:solidFill>
                  <a:srgbClr val="1D8FA5"/>
                </a:solidFill>
                <a:latin typeface="Roboto" panose="02000000000000000000" pitchFamily="2" charset="0"/>
                <a:ea typeface="Roboto" panose="02000000000000000000" pitchFamily="2" charset="0"/>
              </a:rPr>
              <a:t>~3.3 billion tons in 2030 </a:t>
            </a:r>
            <a:br>
              <a:rPr lang="en-US" sz="1200" dirty="0">
                <a:solidFill>
                  <a:srgbClr val="1D8FA5"/>
                </a:solidFill>
                <a:latin typeface="Roboto" panose="02000000000000000000" pitchFamily="2" charset="0"/>
                <a:ea typeface="Roboto" panose="02000000000000000000" pitchFamily="2" charset="0"/>
              </a:rPr>
            </a:br>
            <a:r>
              <a:rPr lang="en-US" sz="1200" dirty="0">
                <a:solidFill>
                  <a:srgbClr val="1D8FA5"/>
                </a:solidFill>
                <a:latin typeface="Roboto" panose="02000000000000000000" pitchFamily="2" charset="0"/>
                <a:ea typeface="Roboto" panose="02000000000000000000" pitchFamily="2" charset="0"/>
              </a:rPr>
              <a:t>(50% below 2005)</a:t>
            </a:r>
            <a:endParaRPr lang="en-US" sz="1200" baseline="30000" dirty="0">
              <a:solidFill>
                <a:srgbClr val="1D8FA5"/>
              </a:solidFill>
            </a:endParaRPr>
          </a:p>
        </p:txBody>
      </p:sp>
      <p:cxnSp>
        <p:nvCxnSpPr>
          <p:cNvPr id="29" name="Straight Connector 28">
            <a:extLst>
              <a:ext uri="{FF2B5EF4-FFF2-40B4-BE49-F238E27FC236}">
                <a16:creationId xmlns:a16="http://schemas.microsoft.com/office/drawing/2014/main" id="{D87BBE7B-B66F-4164-EF76-BA4624351BB6}"/>
              </a:ext>
            </a:extLst>
          </p:cNvPr>
          <p:cNvCxnSpPr>
            <a:cxnSpLocks/>
          </p:cNvCxnSpPr>
          <p:nvPr/>
        </p:nvCxnSpPr>
        <p:spPr>
          <a:xfrm flipH="1">
            <a:off x="8101340" y="2219981"/>
            <a:ext cx="557683" cy="284352"/>
          </a:xfrm>
          <a:prstGeom prst="line">
            <a:avLst/>
          </a:prstGeom>
          <a:ln w="6350" cap="rnd">
            <a:solidFill>
              <a:srgbClr val="CC562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B4FCDF-66CC-62D7-10AC-D4B75C65C232}"/>
              </a:ext>
            </a:extLst>
          </p:cNvPr>
          <p:cNvCxnSpPr>
            <a:cxnSpLocks/>
          </p:cNvCxnSpPr>
          <p:nvPr/>
        </p:nvCxnSpPr>
        <p:spPr>
          <a:xfrm flipH="1" flipV="1">
            <a:off x="8081483" y="3254938"/>
            <a:ext cx="577540" cy="635012"/>
          </a:xfrm>
          <a:prstGeom prst="line">
            <a:avLst/>
          </a:prstGeom>
          <a:ln w="6350" cap="rnd">
            <a:solidFill>
              <a:srgbClr val="1D8FA5"/>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6DD850F-CF83-D1C6-6C8C-BF944774DF76}"/>
              </a:ext>
            </a:extLst>
          </p:cNvPr>
          <p:cNvSpPr txBox="1"/>
          <p:nvPr/>
        </p:nvSpPr>
        <p:spPr>
          <a:xfrm>
            <a:off x="150407" y="5269385"/>
            <a:ext cx="12041593" cy="933589"/>
          </a:xfrm>
          <a:prstGeom prst="rect">
            <a:avLst/>
          </a:prstGeom>
          <a:noFill/>
        </p:spPr>
        <p:txBody>
          <a:bodyPr wrap="square" rtlCol="0">
            <a:spAutoFit/>
          </a:bodyPr>
          <a:lstStyle/>
          <a:p>
            <a:pPr>
              <a:spcAft>
                <a:spcPts val="200"/>
              </a:spcAft>
            </a:pPr>
            <a:r>
              <a:rPr lang="en-US" sz="800" dirty="0"/>
              <a:t>1 - CO</a:t>
            </a:r>
            <a:r>
              <a:rPr lang="en-US" sz="800" baseline="-25000" dirty="0"/>
              <a:t>2-</a:t>
            </a:r>
            <a:r>
              <a:rPr lang="en-US" sz="800" dirty="0"/>
              <a:t>equivalent emissions calculations use IPCC AR4 100 year global warming potential as per </a:t>
            </a:r>
            <a:r>
              <a:rPr lang="en-US" sz="800" dirty="0">
                <a:hlinkClick r:id="rId7"/>
              </a:rPr>
              <a:t>EPA Inventory of Greenhouse Gas Emissions and Sinks</a:t>
            </a:r>
            <a:r>
              <a:rPr lang="en-US" sz="800" dirty="0"/>
              <a:t>.  </a:t>
            </a:r>
            <a:r>
              <a:rPr lang="en-US" sz="800" b="1" dirty="0"/>
              <a:t>All values should be regarded as approximate given uncertainty in future outcomes.</a:t>
            </a:r>
          </a:p>
          <a:p>
            <a:pPr>
              <a:spcAft>
                <a:spcPts val="200"/>
              </a:spcAft>
            </a:pPr>
            <a:r>
              <a:rPr lang="en-US" sz="800" dirty="0"/>
              <a:t>2 - Historical data from </a:t>
            </a:r>
            <a:r>
              <a:rPr lang="en-US" sz="800" dirty="0">
                <a:hlinkClick r:id="rId7"/>
              </a:rPr>
              <a:t>US EPA Inventory</a:t>
            </a:r>
            <a:r>
              <a:rPr lang="en-US" sz="800" dirty="0"/>
              <a:t> for 2005-2030; 2021 preliminary emissions estimate assumes total net emissions change in proportion to 6.7% year-on-year change in CO2 emissions from energy and industrial processes estimated by </a:t>
            </a:r>
            <a:r>
              <a:rPr lang="en-US" sz="800" dirty="0">
                <a:hlinkClick r:id="rId8"/>
              </a:rPr>
              <a:t>Global Carbon Monitor</a:t>
            </a:r>
            <a:r>
              <a:rPr lang="en-US" sz="800" dirty="0"/>
              <a:t>.</a:t>
            </a:r>
          </a:p>
          <a:p>
            <a:pPr>
              <a:spcAft>
                <a:spcPts val="200"/>
              </a:spcAft>
            </a:pPr>
            <a:r>
              <a:rPr lang="en-US" sz="800" dirty="0"/>
              <a:t>3 - Modeled emissions exclude any changes in passenger and freight miles traveled due to surface transportation, rail, and transit investments in IIJA. </a:t>
            </a:r>
            <a:r>
              <a:rPr lang="en-US" sz="800" dirty="0">
                <a:hlinkClick r:id="rId9"/>
              </a:rPr>
              <a:t>According to the Georgetown Climate Center</a:t>
            </a:r>
            <a:r>
              <a:rPr lang="en-US" sz="800" dirty="0"/>
              <a:t>, emissions impact of these changes depend heavily on state implementation of funding from IIJA, which could result in anywhere from -14 Mt to +25 Mt change in CO</a:t>
            </a:r>
            <a:r>
              <a:rPr lang="en-US" sz="800" baseline="-25000" dirty="0"/>
              <a:t>2</a:t>
            </a:r>
            <a:r>
              <a:rPr lang="en-US" sz="800" dirty="0"/>
              <a:t> emissions from transportation in 2030.</a:t>
            </a:r>
          </a:p>
          <a:p>
            <a:pPr>
              <a:spcAft>
                <a:spcPts val="200"/>
              </a:spcAft>
            </a:pPr>
            <a:r>
              <a:rPr lang="en-US" sz="800" dirty="0"/>
              <a:t>4 - Results reflect preliminary modeling based on the </a:t>
            </a:r>
            <a:r>
              <a:rPr lang="en-US" sz="800" dirty="0">
                <a:hlinkClick r:id="rId10"/>
              </a:rPr>
              <a:t>July 27, 2022 draft legislation</a:t>
            </a:r>
            <a:r>
              <a:rPr lang="en-US" sz="800" dirty="0"/>
              <a:t>. </a:t>
            </a:r>
          </a:p>
          <a:p>
            <a:pPr>
              <a:spcAft>
                <a:spcPts val="200"/>
              </a:spcAft>
            </a:pPr>
            <a:r>
              <a:rPr lang="en-US" sz="800" dirty="0"/>
              <a:t>5 - Results reflect average of estimated high and low oil &amp; gas production scenarios, which span +/- 20 Mt CO</a:t>
            </a:r>
            <a:r>
              <a:rPr lang="en-US" sz="800" baseline="-25000" dirty="0"/>
              <a:t>2</a:t>
            </a:r>
            <a:r>
              <a:rPr lang="en-US" sz="800" dirty="0"/>
              <a:t>-e in 2030 (see p. 13-14).  Impact on land carbon sinks based on analysis by </a:t>
            </a:r>
            <a:r>
              <a:rPr lang="en-US" sz="800" dirty="0">
                <a:hlinkClick r:id="rId11"/>
              </a:rPr>
              <a:t>Energy Innovation</a:t>
            </a:r>
            <a:r>
              <a:rPr lang="en-US" sz="800" dirty="0"/>
              <a:t>.</a:t>
            </a:r>
            <a:endParaRPr lang="en-US" sz="800" baseline="-25000" dirty="0"/>
          </a:p>
        </p:txBody>
      </p:sp>
      <p:sp>
        <p:nvSpPr>
          <p:cNvPr id="47" name="TextBox 1">
            <a:extLst>
              <a:ext uri="{FF2B5EF4-FFF2-40B4-BE49-F238E27FC236}">
                <a16:creationId xmlns:a16="http://schemas.microsoft.com/office/drawing/2014/main" id="{44B7E454-1E45-D5EB-8FCE-53B571643ED6}"/>
              </a:ext>
            </a:extLst>
          </p:cNvPr>
          <p:cNvSpPr txBox="1"/>
          <p:nvPr/>
        </p:nvSpPr>
        <p:spPr>
          <a:xfrm>
            <a:off x="1802098" y="3146903"/>
            <a:ext cx="1741788" cy="236474"/>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tx1">
                    <a:lumMod val="65000"/>
                    <a:lumOff val="35000"/>
                  </a:schemeClr>
                </a:solidFill>
                <a:latin typeface="Roboto" panose="02000000000000000000" pitchFamily="2" charset="0"/>
                <a:ea typeface="Roboto" panose="02000000000000000000" pitchFamily="2" charset="0"/>
              </a:rPr>
              <a:t>2030 target: 50% below 2005</a:t>
            </a:r>
            <a:endParaRPr lang="en-US" sz="1200" baseline="30000" dirty="0">
              <a:solidFill>
                <a:schemeClr val="tx1">
                  <a:lumMod val="50000"/>
                  <a:lumOff val="50000"/>
                </a:schemeClr>
              </a:solidFill>
              <a:latin typeface="Roboto" panose="02000000000000000000" pitchFamily="2" charset="0"/>
              <a:ea typeface="Roboto" panose="02000000000000000000" pitchFamily="2" charset="0"/>
            </a:endParaRPr>
          </a:p>
        </p:txBody>
      </p:sp>
      <p:cxnSp>
        <p:nvCxnSpPr>
          <p:cNvPr id="67" name="Straight Connector 66">
            <a:extLst>
              <a:ext uri="{FF2B5EF4-FFF2-40B4-BE49-F238E27FC236}">
                <a16:creationId xmlns:a16="http://schemas.microsoft.com/office/drawing/2014/main" id="{D2E10A0F-A2A4-6CD8-C09D-B335D28D2EC1}"/>
              </a:ext>
            </a:extLst>
          </p:cNvPr>
          <p:cNvCxnSpPr>
            <a:cxnSpLocks/>
          </p:cNvCxnSpPr>
          <p:nvPr/>
        </p:nvCxnSpPr>
        <p:spPr>
          <a:xfrm flipH="1">
            <a:off x="5400913" y="2011797"/>
            <a:ext cx="257111" cy="93133"/>
          </a:xfrm>
          <a:prstGeom prst="line">
            <a:avLst/>
          </a:prstGeom>
          <a:ln w="63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89868B0-A5DE-31D4-631B-2DAED02EEEE3}"/>
              </a:ext>
            </a:extLst>
          </p:cNvPr>
          <p:cNvSpPr txBox="1"/>
          <p:nvPr/>
        </p:nvSpPr>
        <p:spPr>
          <a:xfrm>
            <a:off x="5551615" y="1717168"/>
            <a:ext cx="1507240" cy="461665"/>
          </a:xfrm>
          <a:prstGeom prst="rect">
            <a:avLst/>
          </a:prstGeom>
          <a:noFill/>
        </p:spPr>
        <p:txBody>
          <a:bodyPr wrap="square" rtlCol="0">
            <a:spAutoFit/>
          </a:bodyPr>
          <a:lstStyle/>
          <a:p>
            <a:pPr algn="ctr"/>
            <a:r>
              <a:rPr lang="en-US" sz="1200" dirty="0">
                <a:latin typeface="Roboto" panose="02000000000000000000" pitchFamily="2" charset="0"/>
                <a:ea typeface="Roboto" panose="02000000000000000000" pitchFamily="2" charset="0"/>
              </a:rPr>
              <a:t>2021 emissions</a:t>
            </a:r>
            <a:r>
              <a:rPr lang="en-US" sz="1200" baseline="30000" dirty="0">
                <a:latin typeface="Roboto" panose="02000000000000000000" pitchFamily="2" charset="0"/>
                <a:ea typeface="Roboto" panose="02000000000000000000" pitchFamily="2" charset="0"/>
              </a:rPr>
              <a:t>2</a:t>
            </a:r>
            <a:r>
              <a:rPr lang="en-US" sz="1200" dirty="0">
                <a:latin typeface="Roboto" panose="02000000000000000000" pitchFamily="2" charset="0"/>
                <a:ea typeface="Roboto" panose="02000000000000000000" pitchFamily="2" charset="0"/>
              </a:rPr>
              <a:t>: ~5.6 billion tons</a:t>
            </a:r>
            <a:endParaRPr lang="en-US" sz="1200" baseline="30000" dirty="0"/>
          </a:p>
        </p:txBody>
      </p:sp>
      <p:cxnSp>
        <p:nvCxnSpPr>
          <p:cNvPr id="70" name="Straight Connector 69">
            <a:extLst>
              <a:ext uri="{FF2B5EF4-FFF2-40B4-BE49-F238E27FC236}">
                <a16:creationId xmlns:a16="http://schemas.microsoft.com/office/drawing/2014/main" id="{7FDBD108-2F7B-7E6D-7DA3-44DB95449047}"/>
              </a:ext>
            </a:extLst>
          </p:cNvPr>
          <p:cNvCxnSpPr>
            <a:cxnSpLocks/>
          </p:cNvCxnSpPr>
          <p:nvPr/>
        </p:nvCxnSpPr>
        <p:spPr>
          <a:xfrm flipH="1" flipV="1">
            <a:off x="620802" y="1583801"/>
            <a:ext cx="261560" cy="356037"/>
          </a:xfrm>
          <a:prstGeom prst="line">
            <a:avLst/>
          </a:prstGeom>
          <a:ln w="63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AEBCE41-0B73-4A62-C424-FDE0601D6A22}"/>
              </a:ext>
            </a:extLst>
          </p:cNvPr>
          <p:cNvSpPr txBox="1"/>
          <p:nvPr/>
        </p:nvSpPr>
        <p:spPr>
          <a:xfrm>
            <a:off x="632119" y="1948001"/>
            <a:ext cx="1507240" cy="461665"/>
          </a:xfrm>
          <a:prstGeom prst="rect">
            <a:avLst/>
          </a:prstGeom>
          <a:noFill/>
        </p:spPr>
        <p:txBody>
          <a:bodyPr wrap="square" rtlCol="0">
            <a:spAutoFit/>
          </a:bodyPr>
          <a:lstStyle/>
          <a:p>
            <a:pPr algn="ctr"/>
            <a:r>
              <a:rPr lang="en-US" sz="1200" dirty="0">
                <a:latin typeface="Roboto" panose="02000000000000000000" pitchFamily="2" charset="0"/>
                <a:ea typeface="Roboto" panose="02000000000000000000" pitchFamily="2" charset="0"/>
              </a:rPr>
              <a:t>2005 emissions</a:t>
            </a:r>
            <a:r>
              <a:rPr lang="en-US" sz="1200" baseline="30000" dirty="0">
                <a:latin typeface="Roboto" panose="02000000000000000000" pitchFamily="2" charset="0"/>
                <a:ea typeface="Roboto" panose="02000000000000000000" pitchFamily="2" charset="0"/>
              </a:rPr>
              <a:t>2</a:t>
            </a:r>
            <a:r>
              <a:rPr lang="en-US" sz="1200" dirty="0">
                <a:latin typeface="Roboto" panose="02000000000000000000" pitchFamily="2" charset="0"/>
                <a:ea typeface="Roboto" panose="02000000000000000000" pitchFamily="2" charset="0"/>
              </a:rPr>
              <a:t>: ~6.6 billion tons</a:t>
            </a:r>
            <a:endParaRPr lang="en-US" sz="1200" baseline="30000" dirty="0"/>
          </a:p>
        </p:txBody>
      </p:sp>
      <p:sp>
        <p:nvSpPr>
          <p:cNvPr id="18" name="TextBox 17">
            <a:extLst>
              <a:ext uri="{FF2B5EF4-FFF2-40B4-BE49-F238E27FC236}">
                <a16:creationId xmlns:a16="http://schemas.microsoft.com/office/drawing/2014/main" id="{654C8A34-74F4-077D-BCAE-6FAF77D2C004}"/>
              </a:ext>
            </a:extLst>
          </p:cNvPr>
          <p:cNvSpPr txBox="1"/>
          <p:nvPr/>
        </p:nvSpPr>
        <p:spPr>
          <a:xfrm>
            <a:off x="8597375" y="1679404"/>
            <a:ext cx="2420048" cy="646331"/>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Frozen Policies (January 2021)</a:t>
            </a:r>
            <a:br>
              <a:rPr lang="en-US" sz="1200" dirty="0">
                <a:latin typeface="Roboto" panose="02000000000000000000" pitchFamily="2" charset="0"/>
                <a:ea typeface="Roboto" panose="02000000000000000000" pitchFamily="2" charset="0"/>
              </a:rPr>
            </a:br>
            <a:r>
              <a:rPr lang="en-US" sz="1200" dirty="0">
                <a:latin typeface="Roboto" panose="02000000000000000000" pitchFamily="2" charset="0"/>
                <a:ea typeface="Roboto" panose="02000000000000000000" pitchFamily="2" charset="0"/>
              </a:rPr>
              <a:t>~4.9 billion tons in 2030 </a:t>
            </a:r>
          </a:p>
          <a:p>
            <a:r>
              <a:rPr lang="en-US" sz="1200" dirty="0">
                <a:latin typeface="Roboto" panose="02000000000000000000" pitchFamily="2" charset="0"/>
                <a:ea typeface="Roboto" panose="02000000000000000000" pitchFamily="2" charset="0"/>
              </a:rPr>
              <a:t>(~26% below 2005 in 2030)</a:t>
            </a:r>
            <a:endParaRPr lang="en-US" sz="1200" baseline="30000" dirty="0"/>
          </a:p>
        </p:txBody>
      </p:sp>
      <p:sp>
        <p:nvSpPr>
          <p:cNvPr id="26" name="TextBox 25">
            <a:extLst>
              <a:ext uri="{FF2B5EF4-FFF2-40B4-BE49-F238E27FC236}">
                <a16:creationId xmlns:a16="http://schemas.microsoft.com/office/drawing/2014/main" id="{08EF4A76-51BF-D8C5-F744-40FC677EEFEF}"/>
              </a:ext>
            </a:extLst>
          </p:cNvPr>
          <p:cNvSpPr txBox="1"/>
          <p:nvPr/>
        </p:nvSpPr>
        <p:spPr>
          <a:xfrm>
            <a:off x="8648969" y="1659734"/>
            <a:ext cx="2389322" cy="646331"/>
          </a:xfrm>
          <a:prstGeom prst="rect">
            <a:avLst/>
          </a:prstGeom>
          <a:solidFill>
            <a:schemeClr val="bg1"/>
          </a:solidFill>
        </p:spPr>
        <p:txBody>
          <a:bodyPr wrap="square" rtlCol="0">
            <a:spAutoFit/>
          </a:bodyPr>
          <a:lstStyle/>
          <a:p>
            <a:r>
              <a:rPr lang="en-US" sz="1200" dirty="0">
                <a:solidFill>
                  <a:srgbClr val="CC572F"/>
                </a:solidFill>
                <a:latin typeface="Roboto" panose="02000000000000000000" pitchFamily="2" charset="0"/>
                <a:ea typeface="Roboto" panose="02000000000000000000" pitchFamily="2" charset="0"/>
              </a:rPr>
              <a:t>Bipartisan Infrastructure Law:</a:t>
            </a:r>
          </a:p>
          <a:p>
            <a:r>
              <a:rPr lang="en-US" sz="1200" dirty="0">
                <a:solidFill>
                  <a:srgbClr val="CC572F"/>
                </a:solidFill>
                <a:latin typeface="Roboto" panose="02000000000000000000" pitchFamily="2" charset="0"/>
                <a:ea typeface="Roboto" panose="02000000000000000000" pitchFamily="2" charset="0"/>
              </a:rPr>
              <a:t>~4.8 billion tons in 2030</a:t>
            </a:r>
          </a:p>
          <a:p>
            <a:r>
              <a:rPr lang="en-US" sz="1200" dirty="0">
                <a:solidFill>
                  <a:srgbClr val="CC572F"/>
                </a:solidFill>
                <a:latin typeface="Roboto" panose="02000000000000000000" pitchFamily="2" charset="0"/>
                <a:ea typeface="Roboto" panose="02000000000000000000" pitchFamily="2" charset="0"/>
              </a:rPr>
              <a:t>(~27% below 2005)</a:t>
            </a:r>
            <a:r>
              <a:rPr lang="en-US" sz="1200" baseline="30000" dirty="0">
                <a:solidFill>
                  <a:srgbClr val="CC572F"/>
                </a:solidFill>
                <a:latin typeface="Roboto" panose="02000000000000000000" pitchFamily="2" charset="0"/>
                <a:ea typeface="Roboto" panose="02000000000000000000" pitchFamily="2" charset="0"/>
              </a:rPr>
              <a:t>3</a:t>
            </a:r>
          </a:p>
        </p:txBody>
      </p:sp>
      <p:cxnSp>
        <p:nvCxnSpPr>
          <p:cNvPr id="25" name="Straight Arrow Connector 24">
            <a:extLst>
              <a:ext uri="{FF2B5EF4-FFF2-40B4-BE49-F238E27FC236}">
                <a16:creationId xmlns:a16="http://schemas.microsoft.com/office/drawing/2014/main" id="{FACC9E22-87EF-3596-25CD-D86B33E17786}"/>
              </a:ext>
            </a:extLst>
          </p:cNvPr>
          <p:cNvCxnSpPr>
            <a:cxnSpLocks/>
          </p:cNvCxnSpPr>
          <p:nvPr/>
        </p:nvCxnSpPr>
        <p:spPr>
          <a:xfrm flipH="1" flipV="1">
            <a:off x="8093675" y="2516690"/>
            <a:ext cx="1" cy="745494"/>
          </a:xfrm>
          <a:prstGeom prst="straightConnector1">
            <a:avLst/>
          </a:prstGeom>
          <a:ln w="127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23C330B-01BA-26B2-E763-D2C228CB9CC8}"/>
              </a:ext>
            </a:extLst>
          </p:cNvPr>
          <p:cNvSpPr txBox="1"/>
          <p:nvPr/>
        </p:nvSpPr>
        <p:spPr>
          <a:xfrm>
            <a:off x="4110518" y="3629421"/>
            <a:ext cx="3703346" cy="923330"/>
          </a:xfrm>
          <a:prstGeom prst="rect">
            <a:avLst/>
          </a:prstGeom>
          <a:solidFill>
            <a:schemeClr val="bg1"/>
          </a:solidFill>
          <a:ln w="9525">
            <a:solidFill>
              <a:srgbClr val="C00000"/>
            </a:solidFill>
            <a:prstDash val="solid"/>
          </a:ln>
        </p:spPr>
        <p:txBody>
          <a:bodyPr wrap="square" rtlCol="0">
            <a:spAutoFit/>
          </a:bodyPr>
          <a:lstStyle/>
          <a:p>
            <a:pPr algn="ctr">
              <a:spcAft>
                <a:spcPts val="600"/>
              </a:spcAft>
            </a:pPr>
            <a:r>
              <a:rPr lang="en-US" dirty="0">
                <a:latin typeface="Roboto" panose="02000000000000000000" pitchFamily="2" charset="0"/>
                <a:ea typeface="Roboto" panose="02000000000000000000" pitchFamily="2" charset="0"/>
              </a:rPr>
              <a:t>Without the </a:t>
            </a:r>
            <a:r>
              <a:rPr lang="en-US" i="1" dirty="0">
                <a:latin typeface="Roboto" panose="02000000000000000000" pitchFamily="2" charset="0"/>
                <a:ea typeface="Roboto" panose="02000000000000000000" pitchFamily="2" charset="0"/>
              </a:rPr>
              <a:t>Inflation Reduction Act</a:t>
            </a:r>
            <a:r>
              <a:rPr lang="en-US" dirty="0">
                <a:latin typeface="Roboto" panose="02000000000000000000" pitchFamily="2" charset="0"/>
                <a:ea typeface="Roboto" panose="02000000000000000000" pitchFamily="2" charset="0"/>
              </a:rPr>
              <a:t>, the U.S. faced </a:t>
            </a:r>
            <a:r>
              <a:rPr lang="en-US" b="1" dirty="0">
                <a:latin typeface="Roboto" panose="02000000000000000000" pitchFamily="2" charset="0"/>
                <a:ea typeface="Roboto" panose="02000000000000000000" pitchFamily="2" charset="0"/>
              </a:rPr>
              <a:t>a 1.5 billion ton annual emissions gap </a:t>
            </a:r>
            <a:r>
              <a:rPr lang="en-US" dirty="0">
                <a:latin typeface="Roboto" panose="02000000000000000000" pitchFamily="2" charset="0"/>
                <a:ea typeface="Roboto" panose="02000000000000000000" pitchFamily="2" charset="0"/>
              </a:rPr>
              <a:t>in 2030</a:t>
            </a:r>
          </a:p>
        </p:txBody>
      </p:sp>
    </p:spTree>
    <p:extLst>
      <p:ext uri="{BB962C8B-B14F-4D97-AF65-F5344CB8AC3E}">
        <p14:creationId xmlns:p14="http://schemas.microsoft.com/office/powerpoint/2010/main" val="339901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42195051-4CAF-2362-3CA1-796BF8577564}"/>
              </a:ext>
            </a:extLst>
          </p:cNvPr>
          <p:cNvGraphicFramePr>
            <a:graphicFrameLocks/>
          </p:cNvGraphicFramePr>
          <p:nvPr/>
        </p:nvGraphicFramePr>
        <p:xfrm>
          <a:off x="150407" y="1295189"/>
          <a:ext cx="9809139" cy="397901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9FE2B0F1-E7DE-7048-931F-B8EF19E4B533}"/>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45B678D-930F-894B-BFE1-7A245780A8B8}"/>
              </a:ext>
            </a:extLst>
          </p:cNvPr>
          <p:cNvPicPr>
            <a:picLocks noChangeAspect="1"/>
          </p:cNvPicPr>
          <p:nvPr/>
        </p:nvPicPr>
        <p:blipFill>
          <a:blip r:embed="rId4"/>
          <a:stretch>
            <a:fillRect/>
          </a:stretch>
        </p:blipFill>
        <p:spPr>
          <a:xfrm>
            <a:off x="0" y="82193"/>
            <a:ext cx="6096000" cy="734458"/>
          </a:xfrm>
          <a:prstGeom prst="rect">
            <a:avLst/>
          </a:prstGeom>
        </p:spPr>
      </p:pic>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328A547-EAC0-3B49-8F80-337A63ACFD47}"/>
              </a:ext>
            </a:extLst>
          </p:cNvPr>
          <p:cNvPicPr>
            <a:picLocks noChangeAspect="1"/>
          </p:cNvPicPr>
          <p:nvPr/>
        </p:nvPicPr>
        <p:blipFill rotWithShape="1">
          <a:blip r:embed="rId5"/>
          <a:srcRect b="19244"/>
          <a:stretch/>
        </p:blipFill>
        <p:spPr>
          <a:xfrm>
            <a:off x="88759" y="6256982"/>
            <a:ext cx="2459233" cy="548758"/>
          </a:xfrm>
          <a:prstGeom prst="rect">
            <a:avLst/>
          </a:prstGeom>
        </p:spPr>
      </p:pic>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12</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10">
            <a:extLst>
              <a:ext uri="{FF2B5EF4-FFF2-40B4-BE49-F238E27FC236}">
                <a16:creationId xmlns:a16="http://schemas.microsoft.com/office/drawing/2014/main" id="{5C86A0A2-62E3-5245-AFE6-6393B339C71C}"/>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D1334A3-0B9F-1C44-9F59-48AC4E38F789}"/>
              </a:ext>
            </a:extLst>
          </p:cNvPr>
          <p:cNvPicPr>
            <a:picLocks noChangeAspect="1"/>
          </p:cNvPicPr>
          <p:nvPr/>
        </p:nvPicPr>
        <p:blipFill>
          <a:blip r:embed="rId6"/>
          <a:stretch>
            <a:fillRect/>
          </a:stretch>
        </p:blipFill>
        <p:spPr>
          <a:xfrm>
            <a:off x="2672992" y="6308934"/>
            <a:ext cx="1079267" cy="496805"/>
          </a:xfrm>
          <a:prstGeom prst="rect">
            <a:avLst/>
          </a:prstGeom>
        </p:spPr>
      </p:pic>
      <p:cxnSp>
        <p:nvCxnSpPr>
          <p:cNvPr id="31" name="Straight Arrow Connector 30">
            <a:extLst>
              <a:ext uri="{FF2B5EF4-FFF2-40B4-BE49-F238E27FC236}">
                <a16:creationId xmlns:a16="http://schemas.microsoft.com/office/drawing/2014/main" id="{2EEE9371-2D20-664A-A09A-13AEB1D45A16}"/>
              </a:ext>
            </a:extLst>
          </p:cNvPr>
          <p:cNvCxnSpPr>
            <a:cxnSpLocks/>
          </p:cNvCxnSpPr>
          <p:nvPr/>
        </p:nvCxnSpPr>
        <p:spPr>
          <a:xfrm flipH="1">
            <a:off x="4797260" y="1557941"/>
            <a:ext cx="5407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804F35-BFA5-3749-BE1E-3EE65F59F407}"/>
              </a:ext>
            </a:extLst>
          </p:cNvPr>
          <p:cNvSpPr txBox="1"/>
          <p:nvPr/>
        </p:nvSpPr>
        <p:spPr>
          <a:xfrm>
            <a:off x="4027699" y="1297600"/>
            <a:ext cx="1415773" cy="246221"/>
          </a:xfrm>
          <a:prstGeom prst="rect">
            <a:avLst/>
          </a:prstGeom>
          <a:noFill/>
        </p:spPr>
        <p:txBody>
          <a:bodyPr wrap="none" rtlCol="0">
            <a:spAutoFit/>
          </a:bodyPr>
          <a:lstStyle/>
          <a:p>
            <a:pPr algn="r"/>
            <a:r>
              <a:rPr lang="en-US" sz="1000" dirty="0">
                <a:latin typeface="Roboto" panose="02000000000000000000" pitchFamily="2" charset="0"/>
                <a:ea typeface="Roboto" panose="02000000000000000000" pitchFamily="2" charset="0"/>
              </a:rPr>
              <a:t>Historical emissions</a:t>
            </a:r>
            <a:r>
              <a:rPr lang="en-US" sz="1000" baseline="30000" dirty="0">
                <a:latin typeface="Roboto" panose="02000000000000000000" pitchFamily="2" charset="0"/>
                <a:ea typeface="Roboto" panose="02000000000000000000" pitchFamily="2" charset="0"/>
              </a:rPr>
              <a:t>2</a:t>
            </a:r>
          </a:p>
        </p:txBody>
      </p:sp>
      <p:cxnSp>
        <p:nvCxnSpPr>
          <p:cNvPr id="35" name="Straight Arrow Connector 34">
            <a:extLst>
              <a:ext uri="{FF2B5EF4-FFF2-40B4-BE49-F238E27FC236}">
                <a16:creationId xmlns:a16="http://schemas.microsoft.com/office/drawing/2014/main" id="{FC7E55DA-A498-144B-966B-0B3721497B9C}"/>
              </a:ext>
            </a:extLst>
          </p:cNvPr>
          <p:cNvCxnSpPr>
            <a:cxnSpLocks/>
          </p:cNvCxnSpPr>
          <p:nvPr/>
        </p:nvCxnSpPr>
        <p:spPr>
          <a:xfrm>
            <a:off x="5489273" y="1551079"/>
            <a:ext cx="5407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42F051A-8921-984A-8CD3-46ACF35B8687}"/>
              </a:ext>
            </a:extLst>
          </p:cNvPr>
          <p:cNvSpPr txBox="1"/>
          <p:nvPr/>
        </p:nvSpPr>
        <p:spPr>
          <a:xfrm>
            <a:off x="5400913" y="1297600"/>
            <a:ext cx="1293944" cy="246221"/>
          </a:xfrm>
          <a:prstGeom prst="rect">
            <a:avLst/>
          </a:prstGeom>
          <a:noFill/>
        </p:spPr>
        <p:txBody>
          <a:bodyPr wrap="none" rtlCol="0">
            <a:spAutoFit/>
          </a:bodyPr>
          <a:lstStyle/>
          <a:p>
            <a:r>
              <a:rPr lang="en-US" sz="1000" dirty="0">
                <a:latin typeface="Roboto" panose="02000000000000000000" pitchFamily="2" charset="0"/>
                <a:ea typeface="Roboto" panose="02000000000000000000" pitchFamily="2" charset="0"/>
              </a:rPr>
              <a:t>Modeled emissions</a:t>
            </a:r>
          </a:p>
        </p:txBody>
      </p:sp>
      <p:sp>
        <p:nvSpPr>
          <p:cNvPr id="10" name="TextBox 9">
            <a:extLst>
              <a:ext uri="{FF2B5EF4-FFF2-40B4-BE49-F238E27FC236}">
                <a16:creationId xmlns:a16="http://schemas.microsoft.com/office/drawing/2014/main" id="{6B56B682-C561-47A8-CC3A-5F5EAC651F34}"/>
              </a:ext>
            </a:extLst>
          </p:cNvPr>
          <p:cNvSpPr txBox="1"/>
          <p:nvPr/>
        </p:nvSpPr>
        <p:spPr>
          <a:xfrm flipH="1">
            <a:off x="88759" y="837898"/>
            <a:ext cx="10354046" cy="461665"/>
          </a:xfrm>
          <a:prstGeom prst="rect">
            <a:avLst/>
          </a:prstGeom>
          <a:noFill/>
        </p:spPr>
        <p:txBody>
          <a:bodyPr wrap="square" rtlCol="0">
            <a:spAutoFit/>
          </a:bodyPr>
          <a:lstStyle/>
          <a:p>
            <a:r>
              <a:rPr lang="en-US" sz="1400" b="1" spc="20" dirty="0">
                <a:latin typeface="Roboto" panose="02000000000000000000" pitchFamily="2" charset="0"/>
                <a:ea typeface="Roboto" panose="02000000000000000000" pitchFamily="2" charset="0"/>
                <a:cs typeface="Calibri" panose="020F0502020204030204" pitchFamily="34" charset="0"/>
              </a:rPr>
              <a:t>Historical and Modeled Net U.S. Greenhouse Gas Emissions (Including Land Carbon Sinks)</a:t>
            </a:r>
            <a:br>
              <a:rPr lang="en-US" sz="1400" b="1" spc="20" dirty="0">
                <a:latin typeface="Roboto" panose="02000000000000000000" pitchFamily="2" charset="0"/>
                <a:ea typeface="Roboto" panose="02000000000000000000" pitchFamily="2" charset="0"/>
                <a:cs typeface="Calibri" panose="020F0502020204030204" pitchFamily="34" charset="0"/>
              </a:rPr>
            </a:br>
            <a:r>
              <a:rPr lang="en-US" sz="1000" spc="20" dirty="0">
                <a:latin typeface="Roboto" panose="02000000000000000000" pitchFamily="2" charset="0"/>
                <a:ea typeface="Roboto" panose="02000000000000000000" pitchFamily="2" charset="0"/>
                <a:cs typeface="Calibri" panose="020F0502020204030204" pitchFamily="34" charset="0"/>
              </a:rPr>
              <a:t>billion metric tons CO</a:t>
            </a:r>
            <a:r>
              <a:rPr lang="en-US" sz="1000" spc="20" baseline="-25000" dirty="0">
                <a:latin typeface="Roboto" panose="02000000000000000000" pitchFamily="2" charset="0"/>
                <a:ea typeface="Roboto" panose="02000000000000000000" pitchFamily="2" charset="0"/>
                <a:cs typeface="Calibri" panose="020F0502020204030204" pitchFamily="34" charset="0"/>
              </a:rPr>
              <a:t>2</a:t>
            </a:r>
            <a:r>
              <a:rPr lang="en-US" sz="1000" spc="20" dirty="0">
                <a:latin typeface="Roboto" panose="02000000000000000000" pitchFamily="2" charset="0"/>
                <a:ea typeface="Roboto" panose="02000000000000000000" pitchFamily="2" charset="0"/>
                <a:cs typeface="Calibri" panose="020F0502020204030204" pitchFamily="34" charset="0"/>
              </a:rPr>
              <a:t>-equivalent (Gt CO</a:t>
            </a:r>
            <a:r>
              <a:rPr lang="en-US" sz="1000" spc="20" baseline="-25000" dirty="0">
                <a:latin typeface="Roboto" panose="02000000000000000000" pitchFamily="2" charset="0"/>
                <a:ea typeface="Roboto" panose="02000000000000000000" pitchFamily="2" charset="0"/>
                <a:cs typeface="Calibri" panose="020F0502020204030204" pitchFamily="34" charset="0"/>
              </a:rPr>
              <a:t>2</a:t>
            </a:r>
            <a:r>
              <a:rPr lang="en-US" sz="1000" spc="20" dirty="0">
                <a:latin typeface="Roboto" panose="02000000000000000000" pitchFamily="2" charset="0"/>
                <a:ea typeface="Roboto" panose="02000000000000000000" pitchFamily="2" charset="0"/>
                <a:cs typeface="Calibri" panose="020F0502020204030204" pitchFamily="34" charset="0"/>
              </a:rPr>
              <a:t>-e)</a:t>
            </a:r>
            <a:r>
              <a:rPr lang="en-US" sz="1000" spc="20" baseline="30000" dirty="0">
                <a:latin typeface="Roboto" panose="02000000000000000000" pitchFamily="2" charset="0"/>
                <a:ea typeface="Roboto" panose="02000000000000000000" pitchFamily="2" charset="0"/>
                <a:cs typeface="Calibri" panose="020F0502020204030204" pitchFamily="34" charset="0"/>
              </a:rPr>
              <a:t>1</a:t>
            </a:r>
          </a:p>
        </p:txBody>
      </p:sp>
      <p:sp>
        <p:nvSpPr>
          <p:cNvPr id="27" name="TextBox 26">
            <a:extLst>
              <a:ext uri="{FF2B5EF4-FFF2-40B4-BE49-F238E27FC236}">
                <a16:creationId xmlns:a16="http://schemas.microsoft.com/office/drawing/2014/main" id="{922430AD-E19B-7083-2E91-AED3CFB256B2}"/>
              </a:ext>
            </a:extLst>
          </p:cNvPr>
          <p:cNvSpPr txBox="1"/>
          <p:nvPr/>
        </p:nvSpPr>
        <p:spPr>
          <a:xfrm>
            <a:off x="9579582" y="2607950"/>
            <a:ext cx="2462011" cy="646331"/>
          </a:xfrm>
          <a:prstGeom prst="rect">
            <a:avLst/>
          </a:prstGeom>
          <a:solidFill>
            <a:schemeClr val="bg1"/>
          </a:solidFill>
        </p:spPr>
        <p:txBody>
          <a:bodyPr wrap="square" rtlCol="0">
            <a:spAutoFit/>
          </a:bodyPr>
          <a:lstStyle/>
          <a:p>
            <a:r>
              <a:rPr lang="en-US" sz="1200" b="1" i="1" dirty="0">
                <a:solidFill>
                  <a:srgbClr val="792994"/>
                </a:solidFill>
                <a:latin typeface="Roboto" panose="02000000000000000000" pitchFamily="2" charset="0"/>
                <a:ea typeface="Roboto" panose="02000000000000000000" pitchFamily="2" charset="0"/>
              </a:rPr>
              <a:t>Inflation Reduction Act</a:t>
            </a:r>
            <a:r>
              <a:rPr lang="en-US" sz="1200" b="1" dirty="0">
                <a:solidFill>
                  <a:srgbClr val="792994"/>
                </a:solidFill>
                <a:latin typeface="Roboto" panose="02000000000000000000" pitchFamily="2" charset="0"/>
                <a:ea typeface="Roboto" panose="02000000000000000000" pitchFamily="2" charset="0"/>
              </a:rPr>
              <a:t>:</a:t>
            </a:r>
            <a:br>
              <a:rPr lang="en-US" sz="1200" b="1" dirty="0">
                <a:solidFill>
                  <a:srgbClr val="792994"/>
                </a:solidFill>
                <a:latin typeface="Roboto" panose="02000000000000000000" pitchFamily="2" charset="0"/>
                <a:ea typeface="Roboto" panose="02000000000000000000" pitchFamily="2" charset="0"/>
              </a:rPr>
            </a:br>
            <a:r>
              <a:rPr lang="en-US" sz="1200" b="1" dirty="0">
                <a:solidFill>
                  <a:srgbClr val="792994"/>
                </a:solidFill>
                <a:latin typeface="Roboto" panose="02000000000000000000" pitchFamily="2" charset="0"/>
                <a:ea typeface="Roboto" panose="02000000000000000000" pitchFamily="2" charset="0"/>
              </a:rPr>
              <a:t>~3.8 billion tons in 2030</a:t>
            </a:r>
          </a:p>
          <a:p>
            <a:r>
              <a:rPr lang="en-US" sz="1200" b="1" dirty="0">
                <a:solidFill>
                  <a:srgbClr val="792994"/>
                </a:solidFill>
                <a:latin typeface="Roboto" panose="02000000000000000000" pitchFamily="2" charset="0"/>
                <a:ea typeface="Roboto" panose="02000000000000000000" pitchFamily="2" charset="0"/>
              </a:rPr>
              <a:t>(~42% below 2005)</a:t>
            </a:r>
            <a:r>
              <a:rPr lang="en-US" sz="1200" b="1" baseline="30000" dirty="0">
                <a:solidFill>
                  <a:srgbClr val="792994"/>
                </a:solidFill>
                <a:latin typeface="Roboto" panose="02000000000000000000" pitchFamily="2" charset="0"/>
                <a:ea typeface="Roboto" panose="02000000000000000000" pitchFamily="2" charset="0"/>
              </a:rPr>
              <a:t>4,5</a:t>
            </a:r>
          </a:p>
        </p:txBody>
      </p:sp>
      <p:cxnSp>
        <p:nvCxnSpPr>
          <p:cNvPr id="30" name="Straight Connector 29">
            <a:extLst>
              <a:ext uri="{FF2B5EF4-FFF2-40B4-BE49-F238E27FC236}">
                <a16:creationId xmlns:a16="http://schemas.microsoft.com/office/drawing/2014/main" id="{D1C51E2E-75A8-66F5-6405-7EC9213A1E1A}"/>
              </a:ext>
            </a:extLst>
          </p:cNvPr>
          <p:cNvCxnSpPr>
            <a:cxnSpLocks/>
            <a:stCxn id="27" idx="1"/>
          </p:cNvCxnSpPr>
          <p:nvPr/>
        </p:nvCxnSpPr>
        <p:spPr>
          <a:xfrm flipH="1">
            <a:off x="8093985" y="2931116"/>
            <a:ext cx="1485597" cy="76705"/>
          </a:xfrm>
          <a:prstGeom prst="line">
            <a:avLst/>
          </a:prstGeom>
          <a:ln w="6350" cap="rnd">
            <a:solidFill>
              <a:srgbClr val="7030A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6DD850F-CF83-D1C6-6C8C-BF944774DF76}"/>
              </a:ext>
            </a:extLst>
          </p:cNvPr>
          <p:cNvSpPr txBox="1"/>
          <p:nvPr/>
        </p:nvSpPr>
        <p:spPr>
          <a:xfrm>
            <a:off x="150407" y="5269385"/>
            <a:ext cx="12041593" cy="933589"/>
          </a:xfrm>
          <a:prstGeom prst="rect">
            <a:avLst/>
          </a:prstGeom>
          <a:noFill/>
        </p:spPr>
        <p:txBody>
          <a:bodyPr wrap="square" rtlCol="0">
            <a:spAutoFit/>
          </a:bodyPr>
          <a:lstStyle/>
          <a:p>
            <a:pPr>
              <a:spcAft>
                <a:spcPts val="200"/>
              </a:spcAft>
            </a:pPr>
            <a:r>
              <a:rPr lang="en-US" sz="800" dirty="0"/>
              <a:t>1 - CO</a:t>
            </a:r>
            <a:r>
              <a:rPr lang="en-US" sz="800" baseline="-25000" dirty="0"/>
              <a:t>2-</a:t>
            </a:r>
            <a:r>
              <a:rPr lang="en-US" sz="800" dirty="0"/>
              <a:t>equivalent emissions calculations use IPCC AR4 100 year global warming potential as per </a:t>
            </a:r>
            <a:r>
              <a:rPr lang="en-US" sz="800" dirty="0">
                <a:hlinkClick r:id="rId7"/>
              </a:rPr>
              <a:t>EPA Inventory of Greenhouse Gas Emissions and Sinks</a:t>
            </a:r>
            <a:r>
              <a:rPr lang="en-US" sz="800" dirty="0"/>
              <a:t>.  </a:t>
            </a:r>
            <a:r>
              <a:rPr lang="en-US" sz="800" b="1" dirty="0"/>
              <a:t>All values should be regarded as approximate given uncertainty in future outcomes.</a:t>
            </a:r>
          </a:p>
          <a:p>
            <a:pPr>
              <a:spcAft>
                <a:spcPts val="200"/>
              </a:spcAft>
            </a:pPr>
            <a:r>
              <a:rPr lang="en-US" sz="800" dirty="0"/>
              <a:t>2 - Historical data from </a:t>
            </a:r>
            <a:r>
              <a:rPr lang="en-US" sz="800" dirty="0">
                <a:hlinkClick r:id="rId7"/>
              </a:rPr>
              <a:t>US EPA Inventory</a:t>
            </a:r>
            <a:r>
              <a:rPr lang="en-US" sz="800" dirty="0"/>
              <a:t> for 2005-2030; 2021 preliminary emissions estimate assumes total net emissions change in proportion to 6.7% year-on-year change in CO2 emissions from energy and industrial processes estimated by </a:t>
            </a:r>
            <a:r>
              <a:rPr lang="en-US" sz="800" dirty="0">
                <a:hlinkClick r:id="rId8"/>
              </a:rPr>
              <a:t>Global Carbon Monitor</a:t>
            </a:r>
            <a:r>
              <a:rPr lang="en-US" sz="800" dirty="0"/>
              <a:t>.</a:t>
            </a:r>
          </a:p>
          <a:p>
            <a:pPr>
              <a:spcAft>
                <a:spcPts val="200"/>
              </a:spcAft>
            </a:pPr>
            <a:r>
              <a:rPr lang="en-US" sz="800" dirty="0"/>
              <a:t>3 - Modeled emissions exclude any changes in passenger and freight miles traveled due to surface transportation, rail, and transit investments in IIJA. </a:t>
            </a:r>
            <a:r>
              <a:rPr lang="en-US" sz="800" dirty="0">
                <a:hlinkClick r:id="rId9"/>
              </a:rPr>
              <a:t>According to the Georgetown Climate Center</a:t>
            </a:r>
            <a:r>
              <a:rPr lang="en-US" sz="800" dirty="0"/>
              <a:t>, emissions impact of these changes depend heavily on state implementation of funding from IIJA, which could result in anywhere from -14 Mt to +25 Mt change in CO</a:t>
            </a:r>
            <a:r>
              <a:rPr lang="en-US" sz="800" baseline="-25000" dirty="0"/>
              <a:t>2</a:t>
            </a:r>
            <a:r>
              <a:rPr lang="en-US" sz="800" dirty="0"/>
              <a:t> emissions from transportation in 2030.</a:t>
            </a:r>
          </a:p>
          <a:p>
            <a:pPr>
              <a:spcAft>
                <a:spcPts val="200"/>
              </a:spcAft>
            </a:pPr>
            <a:r>
              <a:rPr lang="en-US" sz="800" dirty="0"/>
              <a:t>4 - Results reflect preliminary modeling based on the </a:t>
            </a:r>
            <a:r>
              <a:rPr lang="en-US" sz="800" dirty="0">
                <a:hlinkClick r:id="rId10"/>
              </a:rPr>
              <a:t>July 27, 2022 draft legislation</a:t>
            </a:r>
            <a:r>
              <a:rPr lang="en-US" sz="800" dirty="0"/>
              <a:t>. </a:t>
            </a:r>
          </a:p>
          <a:p>
            <a:pPr>
              <a:spcAft>
                <a:spcPts val="200"/>
              </a:spcAft>
            </a:pPr>
            <a:r>
              <a:rPr lang="en-US" sz="800" dirty="0"/>
              <a:t>5 - Results reflect average of estimated high and low oil &amp; gas production scenarios, which span +/- 20 Mt CO</a:t>
            </a:r>
            <a:r>
              <a:rPr lang="en-US" sz="800" baseline="-25000" dirty="0"/>
              <a:t>2</a:t>
            </a:r>
            <a:r>
              <a:rPr lang="en-US" sz="800" dirty="0"/>
              <a:t>-e in 2030 (see p. 13-14).  Impact on land carbon sinks based on analysis by </a:t>
            </a:r>
            <a:r>
              <a:rPr lang="en-US" sz="800" dirty="0">
                <a:hlinkClick r:id="rId11"/>
              </a:rPr>
              <a:t>Energy Innovation</a:t>
            </a:r>
            <a:r>
              <a:rPr lang="en-US" sz="800" dirty="0"/>
              <a:t>.</a:t>
            </a:r>
            <a:endParaRPr lang="en-US" sz="800" baseline="-25000" dirty="0"/>
          </a:p>
        </p:txBody>
      </p:sp>
      <p:sp>
        <p:nvSpPr>
          <p:cNvPr id="47" name="TextBox 1">
            <a:extLst>
              <a:ext uri="{FF2B5EF4-FFF2-40B4-BE49-F238E27FC236}">
                <a16:creationId xmlns:a16="http://schemas.microsoft.com/office/drawing/2014/main" id="{44B7E454-1E45-D5EB-8FCE-53B571643ED6}"/>
              </a:ext>
            </a:extLst>
          </p:cNvPr>
          <p:cNvSpPr txBox="1"/>
          <p:nvPr/>
        </p:nvSpPr>
        <p:spPr>
          <a:xfrm>
            <a:off x="1802098" y="3146903"/>
            <a:ext cx="1741788" cy="236474"/>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tx1">
                    <a:lumMod val="65000"/>
                    <a:lumOff val="35000"/>
                  </a:schemeClr>
                </a:solidFill>
                <a:latin typeface="Roboto" panose="02000000000000000000" pitchFamily="2" charset="0"/>
                <a:ea typeface="Roboto" panose="02000000000000000000" pitchFamily="2" charset="0"/>
              </a:rPr>
              <a:t>2030 target: 50% below 2005</a:t>
            </a:r>
            <a:endParaRPr lang="en-US" sz="1200" baseline="30000" dirty="0">
              <a:solidFill>
                <a:schemeClr val="tx1">
                  <a:lumMod val="50000"/>
                  <a:lumOff val="50000"/>
                </a:schemeClr>
              </a:solidFill>
              <a:latin typeface="Roboto" panose="02000000000000000000" pitchFamily="2" charset="0"/>
              <a:ea typeface="Roboto" panose="02000000000000000000" pitchFamily="2" charset="0"/>
            </a:endParaRPr>
          </a:p>
        </p:txBody>
      </p:sp>
      <p:cxnSp>
        <p:nvCxnSpPr>
          <p:cNvPr id="67" name="Straight Connector 66">
            <a:extLst>
              <a:ext uri="{FF2B5EF4-FFF2-40B4-BE49-F238E27FC236}">
                <a16:creationId xmlns:a16="http://schemas.microsoft.com/office/drawing/2014/main" id="{D2E10A0F-A2A4-6CD8-C09D-B335D28D2EC1}"/>
              </a:ext>
            </a:extLst>
          </p:cNvPr>
          <p:cNvCxnSpPr>
            <a:cxnSpLocks/>
          </p:cNvCxnSpPr>
          <p:nvPr/>
        </p:nvCxnSpPr>
        <p:spPr>
          <a:xfrm flipH="1">
            <a:off x="5400913" y="2011797"/>
            <a:ext cx="257111" cy="93133"/>
          </a:xfrm>
          <a:prstGeom prst="line">
            <a:avLst/>
          </a:prstGeom>
          <a:ln w="63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89868B0-A5DE-31D4-631B-2DAED02EEEE3}"/>
              </a:ext>
            </a:extLst>
          </p:cNvPr>
          <p:cNvSpPr txBox="1"/>
          <p:nvPr/>
        </p:nvSpPr>
        <p:spPr>
          <a:xfrm>
            <a:off x="5551615" y="1717168"/>
            <a:ext cx="1507240" cy="461665"/>
          </a:xfrm>
          <a:prstGeom prst="rect">
            <a:avLst/>
          </a:prstGeom>
          <a:noFill/>
        </p:spPr>
        <p:txBody>
          <a:bodyPr wrap="square" rtlCol="0">
            <a:spAutoFit/>
          </a:bodyPr>
          <a:lstStyle/>
          <a:p>
            <a:pPr algn="ctr"/>
            <a:r>
              <a:rPr lang="en-US" sz="1200" dirty="0">
                <a:latin typeface="Roboto" panose="02000000000000000000" pitchFamily="2" charset="0"/>
                <a:ea typeface="Roboto" panose="02000000000000000000" pitchFamily="2" charset="0"/>
              </a:rPr>
              <a:t>2021 emissions</a:t>
            </a:r>
            <a:r>
              <a:rPr lang="en-US" sz="1200" baseline="30000" dirty="0">
                <a:latin typeface="Roboto" panose="02000000000000000000" pitchFamily="2" charset="0"/>
                <a:ea typeface="Roboto" panose="02000000000000000000" pitchFamily="2" charset="0"/>
              </a:rPr>
              <a:t>2</a:t>
            </a:r>
            <a:r>
              <a:rPr lang="en-US" sz="1200" dirty="0">
                <a:latin typeface="Roboto" panose="02000000000000000000" pitchFamily="2" charset="0"/>
                <a:ea typeface="Roboto" panose="02000000000000000000" pitchFamily="2" charset="0"/>
              </a:rPr>
              <a:t>: ~5.6 billion tons</a:t>
            </a:r>
            <a:endParaRPr lang="en-US" sz="1200" baseline="30000" dirty="0"/>
          </a:p>
        </p:txBody>
      </p:sp>
      <p:cxnSp>
        <p:nvCxnSpPr>
          <p:cNvPr id="70" name="Straight Connector 69">
            <a:extLst>
              <a:ext uri="{FF2B5EF4-FFF2-40B4-BE49-F238E27FC236}">
                <a16:creationId xmlns:a16="http://schemas.microsoft.com/office/drawing/2014/main" id="{7FDBD108-2F7B-7E6D-7DA3-44DB95449047}"/>
              </a:ext>
            </a:extLst>
          </p:cNvPr>
          <p:cNvCxnSpPr>
            <a:cxnSpLocks/>
          </p:cNvCxnSpPr>
          <p:nvPr/>
        </p:nvCxnSpPr>
        <p:spPr>
          <a:xfrm flipH="1" flipV="1">
            <a:off x="620802" y="1583801"/>
            <a:ext cx="261560" cy="356037"/>
          </a:xfrm>
          <a:prstGeom prst="line">
            <a:avLst/>
          </a:prstGeom>
          <a:ln w="63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AEBCE41-0B73-4A62-C424-FDE0601D6A22}"/>
              </a:ext>
            </a:extLst>
          </p:cNvPr>
          <p:cNvSpPr txBox="1"/>
          <p:nvPr/>
        </p:nvSpPr>
        <p:spPr>
          <a:xfrm>
            <a:off x="632119" y="1948001"/>
            <a:ext cx="1507240" cy="461665"/>
          </a:xfrm>
          <a:prstGeom prst="rect">
            <a:avLst/>
          </a:prstGeom>
          <a:noFill/>
        </p:spPr>
        <p:txBody>
          <a:bodyPr wrap="square" rtlCol="0">
            <a:spAutoFit/>
          </a:bodyPr>
          <a:lstStyle/>
          <a:p>
            <a:pPr algn="ctr"/>
            <a:r>
              <a:rPr lang="en-US" sz="1200" dirty="0">
                <a:latin typeface="Roboto" panose="02000000000000000000" pitchFamily="2" charset="0"/>
                <a:ea typeface="Roboto" panose="02000000000000000000" pitchFamily="2" charset="0"/>
              </a:rPr>
              <a:t>2005 emissions</a:t>
            </a:r>
            <a:r>
              <a:rPr lang="en-US" sz="1200" baseline="30000" dirty="0">
                <a:latin typeface="Roboto" panose="02000000000000000000" pitchFamily="2" charset="0"/>
                <a:ea typeface="Roboto" panose="02000000000000000000" pitchFamily="2" charset="0"/>
              </a:rPr>
              <a:t>2</a:t>
            </a:r>
            <a:r>
              <a:rPr lang="en-US" sz="1200" dirty="0">
                <a:latin typeface="Roboto" panose="02000000000000000000" pitchFamily="2" charset="0"/>
                <a:ea typeface="Roboto" panose="02000000000000000000" pitchFamily="2" charset="0"/>
              </a:rPr>
              <a:t>: ~6.6 billion tons</a:t>
            </a:r>
            <a:endParaRPr lang="en-US" sz="1200" baseline="30000" dirty="0"/>
          </a:p>
        </p:txBody>
      </p:sp>
      <p:cxnSp>
        <p:nvCxnSpPr>
          <p:cNvPr id="14" name="Straight Arrow Connector 13">
            <a:extLst>
              <a:ext uri="{FF2B5EF4-FFF2-40B4-BE49-F238E27FC236}">
                <a16:creationId xmlns:a16="http://schemas.microsoft.com/office/drawing/2014/main" id="{E2447C6C-DD40-08DE-515C-F16E37827B80}"/>
              </a:ext>
            </a:extLst>
          </p:cNvPr>
          <p:cNvCxnSpPr>
            <a:cxnSpLocks/>
          </p:cNvCxnSpPr>
          <p:nvPr/>
        </p:nvCxnSpPr>
        <p:spPr>
          <a:xfrm flipH="1" flipV="1">
            <a:off x="8093675" y="2516690"/>
            <a:ext cx="310" cy="491131"/>
          </a:xfrm>
          <a:prstGeom prst="straightConnector1">
            <a:avLst/>
          </a:prstGeom>
          <a:ln w="127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8C86108-6D97-75CF-433E-407DB49BEE25}"/>
              </a:ext>
            </a:extLst>
          </p:cNvPr>
          <p:cNvSpPr txBox="1"/>
          <p:nvPr/>
        </p:nvSpPr>
        <p:spPr>
          <a:xfrm>
            <a:off x="4027699" y="3633021"/>
            <a:ext cx="3838485" cy="923330"/>
          </a:xfrm>
          <a:prstGeom prst="rect">
            <a:avLst/>
          </a:prstGeom>
          <a:solidFill>
            <a:schemeClr val="bg1"/>
          </a:solidFill>
          <a:ln w="9525">
            <a:solidFill>
              <a:srgbClr val="C00000"/>
            </a:solidFill>
            <a:prstDash val="solid"/>
          </a:ln>
        </p:spPr>
        <p:txBody>
          <a:bodyPr wrap="square" rtlCol="0">
            <a:spAutoFit/>
          </a:bodyPr>
          <a:lstStyle/>
          <a:p>
            <a:pPr algn="ctr">
              <a:spcAft>
                <a:spcPts val="600"/>
              </a:spcAft>
            </a:pPr>
            <a:r>
              <a:rPr lang="en-US" dirty="0">
                <a:latin typeface="Roboto" panose="02000000000000000000" pitchFamily="2" charset="0"/>
                <a:ea typeface="Roboto" panose="02000000000000000000" pitchFamily="2" charset="0"/>
              </a:rPr>
              <a:t>The </a:t>
            </a:r>
            <a:r>
              <a:rPr lang="en-US" i="1" dirty="0">
                <a:latin typeface="Roboto" panose="02000000000000000000" pitchFamily="2" charset="0"/>
                <a:ea typeface="Roboto" panose="02000000000000000000" pitchFamily="2" charset="0"/>
              </a:rPr>
              <a:t>Inflation Reduction Act</a:t>
            </a:r>
            <a:r>
              <a:rPr lang="en-US" dirty="0">
                <a:latin typeface="Roboto" panose="02000000000000000000" pitchFamily="2" charset="0"/>
                <a:ea typeface="Roboto" panose="02000000000000000000" pitchFamily="2" charset="0"/>
              </a:rPr>
              <a:t> could cut annual emissions in 2030 by an </a:t>
            </a:r>
            <a:r>
              <a:rPr lang="en-US" b="1" dirty="0">
                <a:latin typeface="Roboto" panose="02000000000000000000" pitchFamily="2" charset="0"/>
                <a:ea typeface="Roboto" panose="02000000000000000000" pitchFamily="2" charset="0"/>
              </a:rPr>
              <a:t>additional ~1 billion metric tons</a:t>
            </a:r>
          </a:p>
        </p:txBody>
      </p:sp>
    </p:spTree>
    <p:extLst>
      <p:ext uri="{BB962C8B-B14F-4D97-AF65-F5344CB8AC3E}">
        <p14:creationId xmlns:p14="http://schemas.microsoft.com/office/powerpoint/2010/main" val="22459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42195051-4CAF-2362-3CA1-796BF8577564}"/>
              </a:ext>
            </a:extLst>
          </p:cNvPr>
          <p:cNvGraphicFramePr>
            <a:graphicFrameLocks/>
          </p:cNvGraphicFramePr>
          <p:nvPr/>
        </p:nvGraphicFramePr>
        <p:xfrm>
          <a:off x="150407" y="1295189"/>
          <a:ext cx="9809139" cy="397901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9FE2B0F1-E7DE-7048-931F-B8EF19E4B533}"/>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45B678D-930F-894B-BFE1-7A245780A8B8}"/>
              </a:ext>
            </a:extLst>
          </p:cNvPr>
          <p:cNvPicPr>
            <a:picLocks noChangeAspect="1"/>
          </p:cNvPicPr>
          <p:nvPr/>
        </p:nvPicPr>
        <p:blipFill>
          <a:blip r:embed="rId4"/>
          <a:stretch>
            <a:fillRect/>
          </a:stretch>
        </p:blipFill>
        <p:spPr>
          <a:xfrm>
            <a:off x="0" y="82193"/>
            <a:ext cx="6096000" cy="734458"/>
          </a:xfrm>
          <a:prstGeom prst="rect">
            <a:avLst/>
          </a:prstGeom>
        </p:spPr>
      </p:pic>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328A547-EAC0-3B49-8F80-337A63ACFD47}"/>
              </a:ext>
            </a:extLst>
          </p:cNvPr>
          <p:cNvPicPr>
            <a:picLocks noChangeAspect="1"/>
          </p:cNvPicPr>
          <p:nvPr/>
        </p:nvPicPr>
        <p:blipFill rotWithShape="1">
          <a:blip r:embed="rId5"/>
          <a:srcRect b="19244"/>
          <a:stretch/>
        </p:blipFill>
        <p:spPr>
          <a:xfrm>
            <a:off x="88759" y="6256982"/>
            <a:ext cx="2459233" cy="548758"/>
          </a:xfrm>
          <a:prstGeom prst="rect">
            <a:avLst/>
          </a:prstGeom>
        </p:spPr>
      </p:pic>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13</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10">
            <a:extLst>
              <a:ext uri="{FF2B5EF4-FFF2-40B4-BE49-F238E27FC236}">
                <a16:creationId xmlns:a16="http://schemas.microsoft.com/office/drawing/2014/main" id="{5C86A0A2-62E3-5245-AFE6-6393B339C71C}"/>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D1334A3-0B9F-1C44-9F59-48AC4E38F789}"/>
              </a:ext>
            </a:extLst>
          </p:cNvPr>
          <p:cNvPicPr>
            <a:picLocks noChangeAspect="1"/>
          </p:cNvPicPr>
          <p:nvPr/>
        </p:nvPicPr>
        <p:blipFill>
          <a:blip r:embed="rId6"/>
          <a:stretch>
            <a:fillRect/>
          </a:stretch>
        </p:blipFill>
        <p:spPr>
          <a:xfrm>
            <a:off x="2672992" y="6308934"/>
            <a:ext cx="1079267" cy="496805"/>
          </a:xfrm>
          <a:prstGeom prst="rect">
            <a:avLst/>
          </a:prstGeom>
        </p:spPr>
      </p:pic>
      <p:cxnSp>
        <p:nvCxnSpPr>
          <p:cNvPr id="31" name="Straight Arrow Connector 30">
            <a:extLst>
              <a:ext uri="{FF2B5EF4-FFF2-40B4-BE49-F238E27FC236}">
                <a16:creationId xmlns:a16="http://schemas.microsoft.com/office/drawing/2014/main" id="{2EEE9371-2D20-664A-A09A-13AEB1D45A16}"/>
              </a:ext>
            </a:extLst>
          </p:cNvPr>
          <p:cNvCxnSpPr>
            <a:cxnSpLocks/>
          </p:cNvCxnSpPr>
          <p:nvPr/>
        </p:nvCxnSpPr>
        <p:spPr>
          <a:xfrm flipH="1">
            <a:off x="4797260" y="1557941"/>
            <a:ext cx="5407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804F35-BFA5-3749-BE1E-3EE65F59F407}"/>
              </a:ext>
            </a:extLst>
          </p:cNvPr>
          <p:cNvSpPr txBox="1"/>
          <p:nvPr/>
        </p:nvSpPr>
        <p:spPr>
          <a:xfrm>
            <a:off x="4027699" y="1297600"/>
            <a:ext cx="1415773" cy="246221"/>
          </a:xfrm>
          <a:prstGeom prst="rect">
            <a:avLst/>
          </a:prstGeom>
          <a:noFill/>
        </p:spPr>
        <p:txBody>
          <a:bodyPr wrap="none" rtlCol="0">
            <a:spAutoFit/>
          </a:bodyPr>
          <a:lstStyle/>
          <a:p>
            <a:pPr algn="r"/>
            <a:r>
              <a:rPr lang="en-US" sz="1000" dirty="0">
                <a:latin typeface="Roboto" panose="02000000000000000000" pitchFamily="2" charset="0"/>
                <a:ea typeface="Roboto" panose="02000000000000000000" pitchFamily="2" charset="0"/>
              </a:rPr>
              <a:t>Historical emissions</a:t>
            </a:r>
            <a:r>
              <a:rPr lang="en-US" sz="1000" baseline="30000" dirty="0">
                <a:latin typeface="Roboto" panose="02000000000000000000" pitchFamily="2" charset="0"/>
                <a:ea typeface="Roboto" panose="02000000000000000000" pitchFamily="2" charset="0"/>
              </a:rPr>
              <a:t>2</a:t>
            </a:r>
          </a:p>
        </p:txBody>
      </p:sp>
      <p:cxnSp>
        <p:nvCxnSpPr>
          <p:cNvPr id="35" name="Straight Arrow Connector 34">
            <a:extLst>
              <a:ext uri="{FF2B5EF4-FFF2-40B4-BE49-F238E27FC236}">
                <a16:creationId xmlns:a16="http://schemas.microsoft.com/office/drawing/2014/main" id="{FC7E55DA-A498-144B-966B-0B3721497B9C}"/>
              </a:ext>
            </a:extLst>
          </p:cNvPr>
          <p:cNvCxnSpPr>
            <a:cxnSpLocks/>
          </p:cNvCxnSpPr>
          <p:nvPr/>
        </p:nvCxnSpPr>
        <p:spPr>
          <a:xfrm>
            <a:off x="5489273" y="1551079"/>
            <a:ext cx="5407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42F051A-8921-984A-8CD3-46ACF35B8687}"/>
              </a:ext>
            </a:extLst>
          </p:cNvPr>
          <p:cNvSpPr txBox="1"/>
          <p:nvPr/>
        </p:nvSpPr>
        <p:spPr>
          <a:xfrm>
            <a:off x="5400913" y="1297600"/>
            <a:ext cx="1293944" cy="246221"/>
          </a:xfrm>
          <a:prstGeom prst="rect">
            <a:avLst/>
          </a:prstGeom>
          <a:noFill/>
        </p:spPr>
        <p:txBody>
          <a:bodyPr wrap="none" rtlCol="0">
            <a:spAutoFit/>
          </a:bodyPr>
          <a:lstStyle/>
          <a:p>
            <a:r>
              <a:rPr lang="en-US" sz="1000" dirty="0">
                <a:latin typeface="Roboto" panose="02000000000000000000" pitchFamily="2" charset="0"/>
                <a:ea typeface="Roboto" panose="02000000000000000000" pitchFamily="2" charset="0"/>
              </a:rPr>
              <a:t>Modeled emissions</a:t>
            </a:r>
          </a:p>
        </p:txBody>
      </p:sp>
      <p:sp>
        <p:nvSpPr>
          <p:cNvPr id="10" name="TextBox 9">
            <a:extLst>
              <a:ext uri="{FF2B5EF4-FFF2-40B4-BE49-F238E27FC236}">
                <a16:creationId xmlns:a16="http://schemas.microsoft.com/office/drawing/2014/main" id="{6B56B682-C561-47A8-CC3A-5F5EAC651F34}"/>
              </a:ext>
            </a:extLst>
          </p:cNvPr>
          <p:cNvSpPr txBox="1"/>
          <p:nvPr/>
        </p:nvSpPr>
        <p:spPr>
          <a:xfrm flipH="1">
            <a:off x="88759" y="837898"/>
            <a:ext cx="10354046" cy="461665"/>
          </a:xfrm>
          <a:prstGeom prst="rect">
            <a:avLst/>
          </a:prstGeom>
          <a:noFill/>
        </p:spPr>
        <p:txBody>
          <a:bodyPr wrap="square" rtlCol="0">
            <a:spAutoFit/>
          </a:bodyPr>
          <a:lstStyle/>
          <a:p>
            <a:r>
              <a:rPr lang="en-US" sz="1400" b="1" spc="20" dirty="0">
                <a:latin typeface="Roboto" panose="02000000000000000000" pitchFamily="2" charset="0"/>
                <a:ea typeface="Roboto" panose="02000000000000000000" pitchFamily="2" charset="0"/>
                <a:cs typeface="Calibri" panose="020F0502020204030204" pitchFamily="34" charset="0"/>
              </a:rPr>
              <a:t>Historical and Modeled Net U.S. Greenhouse Gas Emissions (Including Land Carbon Sinks)</a:t>
            </a:r>
            <a:br>
              <a:rPr lang="en-US" sz="1400" b="1" spc="20" dirty="0">
                <a:latin typeface="Roboto" panose="02000000000000000000" pitchFamily="2" charset="0"/>
                <a:ea typeface="Roboto" panose="02000000000000000000" pitchFamily="2" charset="0"/>
                <a:cs typeface="Calibri" panose="020F0502020204030204" pitchFamily="34" charset="0"/>
              </a:rPr>
            </a:br>
            <a:r>
              <a:rPr lang="en-US" sz="1000" spc="20" dirty="0">
                <a:latin typeface="Roboto" panose="02000000000000000000" pitchFamily="2" charset="0"/>
                <a:ea typeface="Roboto" panose="02000000000000000000" pitchFamily="2" charset="0"/>
                <a:cs typeface="Calibri" panose="020F0502020204030204" pitchFamily="34" charset="0"/>
              </a:rPr>
              <a:t>billion metric tons CO</a:t>
            </a:r>
            <a:r>
              <a:rPr lang="en-US" sz="1000" spc="20" baseline="-25000" dirty="0">
                <a:latin typeface="Roboto" panose="02000000000000000000" pitchFamily="2" charset="0"/>
                <a:ea typeface="Roboto" panose="02000000000000000000" pitchFamily="2" charset="0"/>
                <a:cs typeface="Calibri" panose="020F0502020204030204" pitchFamily="34" charset="0"/>
              </a:rPr>
              <a:t>2</a:t>
            </a:r>
            <a:r>
              <a:rPr lang="en-US" sz="1000" spc="20" dirty="0">
                <a:latin typeface="Roboto" panose="02000000000000000000" pitchFamily="2" charset="0"/>
                <a:ea typeface="Roboto" panose="02000000000000000000" pitchFamily="2" charset="0"/>
                <a:cs typeface="Calibri" panose="020F0502020204030204" pitchFamily="34" charset="0"/>
              </a:rPr>
              <a:t>-equivalent (Gt CO</a:t>
            </a:r>
            <a:r>
              <a:rPr lang="en-US" sz="1000" spc="20" baseline="-25000" dirty="0">
                <a:latin typeface="Roboto" panose="02000000000000000000" pitchFamily="2" charset="0"/>
                <a:ea typeface="Roboto" panose="02000000000000000000" pitchFamily="2" charset="0"/>
                <a:cs typeface="Calibri" panose="020F0502020204030204" pitchFamily="34" charset="0"/>
              </a:rPr>
              <a:t>2</a:t>
            </a:r>
            <a:r>
              <a:rPr lang="en-US" sz="1000" spc="20" dirty="0">
                <a:latin typeface="Roboto" panose="02000000000000000000" pitchFamily="2" charset="0"/>
                <a:ea typeface="Roboto" panose="02000000000000000000" pitchFamily="2" charset="0"/>
                <a:cs typeface="Calibri" panose="020F0502020204030204" pitchFamily="34" charset="0"/>
              </a:rPr>
              <a:t>-e)</a:t>
            </a:r>
            <a:r>
              <a:rPr lang="en-US" sz="1000" spc="20" baseline="30000" dirty="0">
                <a:latin typeface="Roboto" panose="02000000000000000000" pitchFamily="2" charset="0"/>
                <a:ea typeface="Roboto" panose="02000000000000000000" pitchFamily="2" charset="0"/>
                <a:cs typeface="Calibri" panose="020F0502020204030204" pitchFamily="34" charset="0"/>
              </a:rPr>
              <a:t>1</a:t>
            </a:r>
          </a:p>
        </p:txBody>
      </p:sp>
      <p:sp>
        <p:nvSpPr>
          <p:cNvPr id="27" name="TextBox 26">
            <a:extLst>
              <a:ext uri="{FF2B5EF4-FFF2-40B4-BE49-F238E27FC236}">
                <a16:creationId xmlns:a16="http://schemas.microsoft.com/office/drawing/2014/main" id="{922430AD-E19B-7083-2E91-AED3CFB256B2}"/>
              </a:ext>
            </a:extLst>
          </p:cNvPr>
          <p:cNvSpPr txBox="1"/>
          <p:nvPr/>
        </p:nvSpPr>
        <p:spPr>
          <a:xfrm>
            <a:off x="9579582" y="2607950"/>
            <a:ext cx="2462011" cy="646331"/>
          </a:xfrm>
          <a:prstGeom prst="rect">
            <a:avLst/>
          </a:prstGeom>
          <a:solidFill>
            <a:schemeClr val="bg1"/>
          </a:solidFill>
        </p:spPr>
        <p:txBody>
          <a:bodyPr wrap="square" rtlCol="0">
            <a:spAutoFit/>
          </a:bodyPr>
          <a:lstStyle/>
          <a:p>
            <a:r>
              <a:rPr lang="en-US" sz="1200" b="1" i="1" dirty="0">
                <a:solidFill>
                  <a:srgbClr val="792994"/>
                </a:solidFill>
                <a:latin typeface="Roboto" panose="02000000000000000000" pitchFamily="2" charset="0"/>
                <a:ea typeface="Roboto" panose="02000000000000000000" pitchFamily="2" charset="0"/>
              </a:rPr>
              <a:t>Inflation Reduction Act</a:t>
            </a:r>
            <a:r>
              <a:rPr lang="en-US" sz="1200" b="1" dirty="0">
                <a:solidFill>
                  <a:srgbClr val="792994"/>
                </a:solidFill>
                <a:latin typeface="Roboto" panose="02000000000000000000" pitchFamily="2" charset="0"/>
                <a:ea typeface="Roboto" panose="02000000000000000000" pitchFamily="2" charset="0"/>
              </a:rPr>
              <a:t>:</a:t>
            </a:r>
            <a:br>
              <a:rPr lang="en-US" sz="1200" b="1" dirty="0">
                <a:solidFill>
                  <a:srgbClr val="792994"/>
                </a:solidFill>
                <a:latin typeface="Roboto" panose="02000000000000000000" pitchFamily="2" charset="0"/>
                <a:ea typeface="Roboto" panose="02000000000000000000" pitchFamily="2" charset="0"/>
              </a:rPr>
            </a:br>
            <a:r>
              <a:rPr lang="en-US" sz="1200" b="1" dirty="0">
                <a:solidFill>
                  <a:srgbClr val="792994"/>
                </a:solidFill>
                <a:latin typeface="Roboto" panose="02000000000000000000" pitchFamily="2" charset="0"/>
                <a:ea typeface="Roboto" panose="02000000000000000000" pitchFamily="2" charset="0"/>
              </a:rPr>
              <a:t>~3.8 billion tons in 2030</a:t>
            </a:r>
          </a:p>
          <a:p>
            <a:r>
              <a:rPr lang="en-US" sz="1200" b="1" dirty="0">
                <a:solidFill>
                  <a:srgbClr val="792994"/>
                </a:solidFill>
                <a:latin typeface="Roboto" panose="02000000000000000000" pitchFamily="2" charset="0"/>
                <a:ea typeface="Roboto" panose="02000000000000000000" pitchFamily="2" charset="0"/>
              </a:rPr>
              <a:t>(~42% below 2005)</a:t>
            </a:r>
            <a:r>
              <a:rPr lang="en-US" sz="1200" b="1" baseline="30000" dirty="0">
                <a:solidFill>
                  <a:srgbClr val="792994"/>
                </a:solidFill>
                <a:latin typeface="Roboto" panose="02000000000000000000" pitchFamily="2" charset="0"/>
                <a:ea typeface="Roboto" panose="02000000000000000000" pitchFamily="2" charset="0"/>
              </a:rPr>
              <a:t>4,5</a:t>
            </a:r>
          </a:p>
        </p:txBody>
      </p:sp>
      <p:cxnSp>
        <p:nvCxnSpPr>
          <p:cNvPr id="30" name="Straight Connector 29">
            <a:extLst>
              <a:ext uri="{FF2B5EF4-FFF2-40B4-BE49-F238E27FC236}">
                <a16:creationId xmlns:a16="http://schemas.microsoft.com/office/drawing/2014/main" id="{D1C51E2E-75A8-66F5-6405-7EC9213A1E1A}"/>
              </a:ext>
            </a:extLst>
          </p:cNvPr>
          <p:cNvCxnSpPr>
            <a:cxnSpLocks/>
            <a:stCxn id="27" idx="1"/>
          </p:cNvCxnSpPr>
          <p:nvPr/>
        </p:nvCxnSpPr>
        <p:spPr>
          <a:xfrm flipH="1">
            <a:off x="8093985" y="2931116"/>
            <a:ext cx="1485597" cy="76705"/>
          </a:xfrm>
          <a:prstGeom prst="line">
            <a:avLst/>
          </a:prstGeom>
          <a:ln w="6350" cap="rnd">
            <a:solidFill>
              <a:srgbClr val="7030A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6DD850F-CF83-D1C6-6C8C-BF944774DF76}"/>
              </a:ext>
            </a:extLst>
          </p:cNvPr>
          <p:cNvSpPr txBox="1"/>
          <p:nvPr/>
        </p:nvSpPr>
        <p:spPr>
          <a:xfrm>
            <a:off x="150407" y="5269385"/>
            <a:ext cx="12041593" cy="933589"/>
          </a:xfrm>
          <a:prstGeom prst="rect">
            <a:avLst/>
          </a:prstGeom>
          <a:noFill/>
        </p:spPr>
        <p:txBody>
          <a:bodyPr wrap="square" rtlCol="0">
            <a:spAutoFit/>
          </a:bodyPr>
          <a:lstStyle/>
          <a:p>
            <a:pPr>
              <a:spcAft>
                <a:spcPts val="200"/>
              </a:spcAft>
            </a:pPr>
            <a:r>
              <a:rPr lang="en-US" sz="800" dirty="0"/>
              <a:t>1 - CO</a:t>
            </a:r>
            <a:r>
              <a:rPr lang="en-US" sz="800" baseline="-25000" dirty="0"/>
              <a:t>2-</a:t>
            </a:r>
            <a:r>
              <a:rPr lang="en-US" sz="800" dirty="0"/>
              <a:t>equivalent emissions calculations use IPCC AR4 100 year global warming potential as per </a:t>
            </a:r>
            <a:r>
              <a:rPr lang="en-US" sz="800" dirty="0">
                <a:hlinkClick r:id="rId7"/>
              </a:rPr>
              <a:t>EPA Inventory of Greenhouse Gas Emissions and Sinks</a:t>
            </a:r>
            <a:r>
              <a:rPr lang="en-US" sz="800" dirty="0"/>
              <a:t>.  </a:t>
            </a:r>
            <a:r>
              <a:rPr lang="en-US" sz="800" b="1" dirty="0"/>
              <a:t>All values should be regarded as approximate given uncertainty in future outcomes.</a:t>
            </a:r>
          </a:p>
          <a:p>
            <a:pPr>
              <a:spcAft>
                <a:spcPts val="200"/>
              </a:spcAft>
            </a:pPr>
            <a:r>
              <a:rPr lang="en-US" sz="800" dirty="0"/>
              <a:t>2 - Historical data from </a:t>
            </a:r>
            <a:r>
              <a:rPr lang="en-US" sz="800" dirty="0">
                <a:hlinkClick r:id="rId7"/>
              </a:rPr>
              <a:t>US EPA Inventory</a:t>
            </a:r>
            <a:r>
              <a:rPr lang="en-US" sz="800" dirty="0"/>
              <a:t> for 2005-2030; 2021 preliminary emissions estimate assumes total net emissions change in proportion to 6.7% year-on-year change in CO2 emissions from energy and industrial processes estimated by </a:t>
            </a:r>
            <a:r>
              <a:rPr lang="en-US" sz="800" dirty="0">
                <a:hlinkClick r:id="rId8"/>
              </a:rPr>
              <a:t>Global Carbon Monitor</a:t>
            </a:r>
            <a:r>
              <a:rPr lang="en-US" sz="800" dirty="0"/>
              <a:t>.</a:t>
            </a:r>
          </a:p>
          <a:p>
            <a:pPr>
              <a:spcAft>
                <a:spcPts val="200"/>
              </a:spcAft>
            </a:pPr>
            <a:r>
              <a:rPr lang="en-US" sz="800" dirty="0"/>
              <a:t>3 - Modeled emissions exclude any changes in passenger and freight miles traveled due to surface transportation, rail, and transit investments in IIJA. </a:t>
            </a:r>
            <a:r>
              <a:rPr lang="en-US" sz="800" dirty="0">
                <a:hlinkClick r:id="rId9"/>
              </a:rPr>
              <a:t>According to the Georgetown Climate Center</a:t>
            </a:r>
            <a:r>
              <a:rPr lang="en-US" sz="800" dirty="0"/>
              <a:t>, emissions impact of these changes depend heavily on state implementation of funding from IIJA, which could result in anywhere from -14 Mt to +25 Mt change in CO</a:t>
            </a:r>
            <a:r>
              <a:rPr lang="en-US" sz="800" baseline="-25000" dirty="0"/>
              <a:t>2</a:t>
            </a:r>
            <a:r>
              <a:rPr lang="en-US" sz="800" dirty="0"/>
              <a:t> emissions from transportation in 2030.</a:t>
            </a:r>
          </a:p>
          <a:p>
            <a:pPr>
              <a:spcAft>
                <a:spcPts val="200"/>
              </a:spcAft>
            </a:pPr>
            <a:r>
              <a:rPr lang="en-US" sz="800" dirty="0"/>
              <a:t>4 - Results reflect preliminary modeling based on the </a:t>
            </a:r>
            <a:r>
              <a:rPr lang="en-US" sz="800" dirty="0">
                <a:hlinkClick r:id="rId10"/>
              </a:rPr>
              <a:t>July 27, 2022 draft legislation</a:t>
            </a:r>
            <a:r>
              <a:rPr lang="en-US" sz="800" dirty="0"/>
              <a:t>. </a:t>
            </a:r>
          </a:p>
          <a:p>
            <a:pPr>
              <a:spcAft>
                <a:spcPts val="200"/>
              </a:spcAft>
            </a:pPr>
            <a:r>
              <a:rPr lang="en-US" sz="800" dirty="0"/>
              <a:t>5 - Results reflect average of estimated high and low oil &amp; gas production scenarios, which span +/- 20 Mt CO</a:t>
            </a:r>
            <a:r>
              <a:rPr lang="en-US" sz="800" baseline="-25000" dirty="0"/>
              <a:t>2</a:t>
            </a:r>
            <a:r>
              <a:rPr lang="en-US" sz="800" dirty="0"/>
              <a:t>-e in 2030 (see p. 13-14).  Impact on land carbon sinks based on analysis by </a:t>
            </a:r>
            <a:r>
              <a:rPr lang="en-US" sz="800" dirty="0">
                <a:hlinkClick r:id="rId11"/>
              </a:rPr>
              <a:t>Energy Innovation</a:t>
            </a:r>
            <a:r>
              <a:rPr lang="en-US" sz="800" dirty="0"/>
              <a:t>.</a:t>
            </a:r>
            <a:endParaRPr lang="en-US" sz="800" baseline="-25000" dirty="0"/>
          </a:p>
        </p:txBody>
      </p:sp>
      <p:sp>
        <p:nvSpPr>
          <p:cNvPr id="47" name="TextBox 1">
            <a:extLst>
              <a:ext uri="{FF2B5EF4-FFF2-40B4-BE49-F238E27FC236}">
                <a16:creationId xmlns:a16="http://schemas.microsoft.com/office/drawing/2014/main" id="{44B7E454-1E45-D5EB-8FCE-53B571643ED6}"/>
              </a:ext>
            </a:extLst>
          </p:cNvPr>
          <p:cNvSpPr txBox="1"/>
          <p:nvPr/>
        </p:nvSpPr>
        <p:spPr>
          <a:xfrm>
            <a:off x="1802098" y="3146903"/>
            <a:ext cx="1741788" cy="236474"/>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tx1">
                    <a:lumMod val="65000"/>
                    <a:lumOff val="35000"/>
                  </a:schemeClr>
                </a:solidFill>
                <a:latin typeface="Roboto" panose="02000000000000000000" pitchFamily="2" charset="0"/>
                <a:ea typeface="Roboto" panose="02000000000000000000" pitchFamily="2" charset="0"/>
              </a:rPr>
              <a:t>2030 target: 50% below 2005</a:t>
            </a:r>
            <a:endParaRPr lang="en-US" sz="1200" baseline="30000" dirty="0">
              <a:solidFill>
                <a:schemeClr val="tx1">
                  <a:lumMod val="50000"/>
                  <a:lumOff val="50000"/>
                </a:schemeClr>
              </a:solidFill>
              <a:latin typeface="Roboto" panose="02000000000000000000" pitchFamily="2" charset="0"/>
              <a:ea typeface="Roboto" panose="02000000000000000000" pitchFamily="2" charset="0"/>
            </a:endParaRPr>
          </a:p>
        </p:txBody>
      </p:sp>
      <p:cxnSp>
        <p:nvCxnSpPr>
          <p:cNvPr id="67" name="Straight Connector 66">
            <a:extLst>
              <a:ext uri="{FF2B5EF4-FFF2-40B4-BE49-F238E27FC236}">
                <a16:creationId xmlns:a16="http://schemas.microsoft.com/office/drawing/2014/main" id="{D2E10A0F-A2A4-6CD8-C09D-B335D28D2EC1}"/>
              </a:ext>
            </a:extLst>
          </p:cNvPr>
          <p:cNvCxnSpPr>
            <a:cxnSpLocks/>
          </p:cNvCxnSpPr>
          <p:nvPr/>
        </p:nvCxnSpPr>
        <p:spPr>
          <a:xfrm flipH="1">
            <a:off x="5400913" y="2011797"/>
            <a:ext cx="257111" cy="93133"/>
          </a:xfrm>
          <a:prstGeom prst="line">
            <a:avLst/>
          </a:prstGeom>
          <a:ln w="63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89868B0-A5DE-31D4-631B-2DAED02EEEE3}"/>
              </a:ext>
            </a:extLst>
          </p:cNvPr>
          <p:cNvSpPr txBox="1"/>
          <p:nvPr/>
        </p:nvSpPr>
        <p:spPr>
          <a:xfrm>
            <a:off x="5551615" y="1717168"/>
            <a:ext cx="1507240" cy="461665"/>
          </a:xfrm>
          <a:prstGeom prst="rect">
            <a:avLst/>
          </a:prstGeom>
          <a:noFill/>
        </p:spPr>
        <p:txBody>
          <a:bodyPr wrap="square" rtlCol="0">
            <a:spAutoFit/>
          </a:bodyPr>
          <a:lstStyle/>
          <a:p>
            <a:pPr algn="ctr"/>
            <a:r>
              <a:rPr lang="en-US" sz="1200" dirty="0">
                <a:latin typeface="Roboto" panose="02000000000000000000" pitchFamily="2" charset="0"/>
                <a:ea typeface="Roboto" panose="02000000000000000000" pitchFamily="2" charset="0"/>
              </a:rPr>
              <a:t>2021 emissions</a:t>
            </a:r>
            <a:r>
              <a:rPr lang="en-US" sz="1200" baseline="30000" dirty="0">
                <a:latin typeface="Roboto" panose="02000000000000000000" pitchFamily="2" charset="0"/>
                <a:ea typeface="Roboto" panose="02000000000000000000" pitchFamily="2" charset="0"/>
              </a:rPr>
              <a:t>2</a:t>
            </a:r>
            <a:r>
              <a:rPr lang="en-US" sz="1200" dirty="0">
                <a:latin typeface="Roboto" panose="02000000000000000000" pitchFamily="2" charset="0"/>
                <a:ea typeface="Roboto" panose="02000000000000000000" pitchFamily="2" charset="0"/>
              </a:rPr>
              <a:t>: ~5.6 billion tons</a:t>
            </a:r>
            <a:endParaRPr lang="en-US" sz="1200" baseline="30000" dirty="0"/>
          </a:p>
        </p:txBody>
      </p:sp>
      <p:cxnSp>
        <p:nvCxnSpPr>
          <p:cNvPr id="70" name="Straight Connector 69">
            <a:extLst>
              <a:ext uri="{FF2B5EF4-FFF2-40B4-BE49-F238E27FC236}">
                <a16:creationId xmlns:a16="http://schemas.microsoft.com/office/drawing/2014/main" id="{7FDBD108-2F7B-7E6D-7DA3-44DB95449047}"/>
              </a:ext>
            </a:extLst>
          </p:cNvPr>
          <p:cNvCxnSpPr>
            <a:cxnSpLocks/>
          </p:cNvCxnSpPr>
          <p:nvPr/>
        </p:nvCxnSpPr>
        <p:spPr>
          <a:xfrm flipH="1" flipV="1">
            <a:off x="620802" y="1583801"/>
            <a:ext cx="261560" cy="356037"/>
          </a:xfrm>
          <a:prstGeom prst="line">
            <a:avLst/>
          </a:prstGeom>
          <a:ln w="63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AEBCE41-0B73-4A62-C424-FDE0601D6A22}"/>
              </a:ext>
            </a:extLst>
          </p:cNvPr>
          <p:cNvSpPr txBox="1"/>
          <p:nvPr/>
        </p:nvSpPr>
        <p:spPr>
          <a:xfrm>
            <a:off x="632119" y="1948001"/>
            <a:ext cx="1507240" cy="461665"/>
          </a:xfrm>
          <a:prstGeom prst="rect">
            <a:avLst/>
          </a:prstGeom>
          <a:noFill/>
        </p:spPr>
        <p:txBody>
          <a:bodyPr wrap="square" rtlCol="0">
            <a:spAutoFit/>
          </a:bodyPr>
          <a:lstStyle/>
          <a:p>
            <a:pPr algn="ctr"/>
            <a:r>
              <a:rPr lang="en-US" sz="1200" dirty="0">
                <a:latin typeface="Roboto" panose="02000000000000000000" pitchFamily="2" charset="0"/>
                <a:ea typeface="Roboto" panose="02000000000000000000" pitchFamily="2" charset="0"/>
              </a:rPr>
              <a:t>2005 emissions</a:t>
            </a:r>
            <a:r>
              <a:rPr lang="en-US" sz="1200" baseline="30000" dirty="0">
                <a:latin typeface="Roboto" panose="02000000000000000000" pitchFamily="2" charset="0"/>
                <a:ea typeface="Roboto" panose="02000000000000000000" pitchFamily="2" charset="0"/>
              </a:rPr>
              <a:t>2</a:t>
            </a:r>
            <a:r>
              <a:rPr lang="en-US" sz="1200" dirty="0">
                <a:latin typeface="Roboto" panose="02000000000000000000" pitchFamily="2" charset="0"/>
                <a:ea typeface="Roboto" panose="02000000000000000000" pitchFamily="2" charset="0"/>
              </a:rPr>
              <a:t>: ~6.6 billion tons</a:t>
            </a:r>
            <a:endParaRPr lang="en-US" sz="1200" baseline="30000" dirty="0"/>
          </a:p>
        </p:txBody>
      </p:sp>
      <p:cxnSp>
        <p:nvCxnSpPr>
          <p:cNvPr id="3" name="Straight Arrow Connector 2">
            <a:extLst>
              <a:ext uri="{FF2B5EF4-FFF2-40B4-BE49-F238E27FC236}">
                <a16:creationId xmlns:a16="http://schemas.microsoft.com/office/drawing/2014/main" id="{5631168B-3E90-996F-9B24-4418348F7BB9}"/>
              </a:ext>
            </a:extLst>
          </p:cNvPr>
          <p:cNvCxnSpPr>
            <a:cxnSpLocks/>
          </p:cNvCxnSpPr>
          <p:nvPr/>
        </p:nvCxnSpPr>
        <p:spPr>
          <a:xfrm flipV="1">
            <a:off x="8093365" y="3002802"/>
            <a:ext cx="0" cy="262338"/>
          </a:xfrm>
          <a:prstGeom prst="straightConnector1">
            <a:avLst/>
          </a:prstGeom>
          <a:ln w="127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7926FB-9520-884B-EB82-B17AAE796F5F}"/>
              </a:ext>
            </a:extLst>
          </p:cNvPr>
          <p:cNvSpPr txBox="1"/>
          <p:nvPr/>
        </p:nvSpPr>
        <p:spPr>
          <a:xfrm>
            <a:off x="2237016" y="3573046"/>
            <a:ext cx="6504514" cy="1200329"/>
          </a:xfrm>
          <a:prstGeom prst="rect">
            <a:avLst/>
          </a:prstGeom>
          <a:solidFill>
            <a:schemeClr val="bg1"/>
          </a:solidFill>
          <a:ln w="9525">
            <a:solidFill>
              <a:srgbClr val="C00000"/>
            </a:solidFill>
            <a:prstDash val="solid"/>
          </a:ln>
        </p:spPr>
        <p:txBody>
          <a:bodyPr wrap="square" rtlCol="0">
            <a:spAutoFit/>
          </a:bodyPr>
          <a:lstStyle/>
          <a:p>
            <a:pPr algn="ctr">
              <a:spcBef>
                <a:spcPts val="300"/>
              </a:spcBef>
              <a:spcAft>
                <a:spcPts val="600"/>
              </a:spcAft>
            </a:pPr>
            <a:r>
              <a:rPr lang="en-US" dirty="0">
                <a:latin typeface="Roboto" panose="02000000000000000000" pitchFamily="2" charset="0"/>
                <a:ea typeface="Roboto" panose="02000000000000000000" pitchFamily="2" charset="0"/>
              </a:rPr>
              <a:t>And by driving down the cost of clean energy and other climate solutions, the Act </a:t>
            </a:r>
            <a:r>
              <a:rPr lang="en-US" b="1" dirty="0">
                <a:latin typeface="Roboto" panose="02000000000000000000" pitchFamily="2" charset="0"/>
                <a:ea typeface="Roboto" panose="02000000000000000000" pitchFamily="2" charset="0"/>
              </a:rPr>
              <a:t>makes it easier for states or cities or companies to increase their climate ambitions. </a:t>
            </a:r>
            <a:r>
              <a:rPr lang="en-US" dirty="0">
                <a:latin typeface="Roboto" panose="02000000000000000000" pitchFamily="2" charset="0"/>
                <a:ea typeface="Roboto" panose="02000000000000000000" pitchFamily="2" charset="0"/>
              </a:rPr>
              <a:t>It also </a:t>
            </a:r>
            <a:r>
              <a:rPr lang="en-US" b="1" dirty="0">
                <a:latin typeface="Roboto" panose="02000000000000000000" pitchFamily="2" charset="0"/>
                <a:ea typeface="Roboto" panose="02000000000000000000" pitchFamily="2" charset="0"/>
              </a:rPr>
              <a:t>lowers the cost of compliance with any future regulations</a:t>
            </a:r>
            <a:r>
              <a:rPr lang="en-US"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47542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14</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 name="Picture 1">
            <a:extLst>
              <a:ext uri="{FF2B5EF4-FFF2-40B4-BE49-F238E27FC236}">
                <a16:creationId xmlns:a16="http://schemas.microsoft.com/office/drawing/2014/main" id="{701958B2-2B1C-5EC2-082C-519C3C3A2B6F}"/>
              </a:ext>
            </a:extLst>
          </p:cNvPr>
          <p:cNvPicPr>
            <a:picLocks noChangeAspect="1"/>
          </p:cNvPicPr>
          <p:nvPr/>
        </p:nvPicPr>
        <p:blipFill>
          <a:blip r:embed="rId3"/>
          <a:stretch>
            <a:fillRect/>
          </a:stretch>
        </p:blipFill>
        <p:spPr>
          <a:xfrm>
            <a:off x="229564" y="1250209"/>
            <a:ext cx="12093874" cy="2178791"/>
          </a:xfrm>
          <a:prstGeom prst="rect">
            <a:avLst/>
          </a:prstGeom>
        </p:spPr>
      </p:pic>
      <p:pic>
        <p:nvPicPr>
          <p:cNvPr id="3" name="Picture 2">
            <a:extLst>
              <a:ext uri="{FF2B5EF4-FFF2-40B4-BE49-F238E27FC236}">
                <a16:creationId xmlns:a16="http://schemas.microsoft.com/office/drawing/2014/main" id="{B9FA276B-E471-7533-106F-066D42A5E530}"/>
              </a:ext>
            </a:extLst>
          </p:cNvPr>
          <p:cNvPicPr>
            <a:picLocks noChangeAspect="1"/>
          </p:cNvPicPr>
          <p:nvPr/>
        </p:nvPicPr>
        <p:blipFill>
          <a:blip r:embed="rId4"/>
          <a:stretch>
            <a:fillRect/>
          </a:stretch>
        </p:blipFill>
        <p:spPr>
          <a:xfrm>
            <a:off x="142754" y="312022"/>
            <a:ext cx="5181600" cy="927100"/>
          </a:xfrm>
          <a:prstGeom prst="rect">
            <a:avLst/>
          </a:prstGeom>
        </p:spPr>
      </p:pic>
      <p:sp>
        <p:nvSpPr>
          <p:cNvPr id="4" name="TextBox 3">
            <a:extLst>
              <a:ext uri="{FF2B5EF4-FFF2-40B4-BE49-F238E27FC236}">
                <a16:creationId xmlns:a16="http://schemas.microsoft.com/office/drawing/2014/main" id="{D6ECFF9C-3213-BB46-4206-429E8337EEEB}"/>
              </a:ext>
            </a:extLst>
          </p:cNvPr>
          <p:cNvSpPr txBox="1"/>
          <p:nvPr/>
        </p:nvSpPr>
        <p:spPr>
          <a:xfrm>
            <a:off x="150403" y="3225604"/>
            <a:ext cx="11501378" cy="3462486"/>
          </a:xfrm>
          <a:prstGeom prst="rect">
            <a:avLst/>
          </a:prstGeom>
          <a:noFill/>
        </p:spPr>
        <p:txBody>
          <a:bodyPr wrap="square">
            <a:spAutoFit/>
          </a:bodyPr>
          <a:lstStyle/>
          <a:p>
            <a:pPr algn="l">
              <a:spcAft>
                <a:spcPts val="300"/>
              </a:spcAft>
            </a:pPr>
            <a:r>
              <a:rPr lang="en-US" sz="1700" b="0" i="0" dirty="0">
                <a:solidFill>
                  <a:srgbClr val="333333"/>
                </a:solidFill>
                <a:effectLst/>
                <a:latin typeface="Roboto" panose="02000000000000000000" pitchFamily="2" charset="0"/>
              </a:rPr>
              <a:t>The Governor outlined six pillars that will serve as the foundation for a cleaner, greener, and more resilient New Jersey. </a:t>
            </a:r>
          </a:p>
          <a:p>
            <a:pPr algn="l">
              <a:spcAft>
                <a:spcPts val="300"/>
              </a:spcAft>
              <a:buFont typeface="+mj-lt"/>
              <a:buAutoNum type="arabicPeriod"/>
            </a:pPr>
            <a:r>
              <a:rPr lang="en-US" sz="1700" b="0" i="0" dirty="0">
                <a:solidFill>
                  <a:srgbClr val="333333"/>
                </a:solidFill>
                <a:effectLst/>
                <a:latin typeface="Roboto" panose="02000000000000000000" pitchFamily="2" charset="0"/>
              </a:rPr>
              <a:t> Adoption through Executive Order No. 315 of an </a:t>
            </a:r>
            <a:r>
              <a:rPr lang="en-US" sz="1700" b="1" i="0" dirty="0">
                <a:solidFill>
                  <a:srgbClr val="333333"/>
                </a:solidFill>
                <a:effectLst/>
                <a:latin typeface="Roboto" panose="02000000000000000000" pitchFamily="2" charset="0"/>
              </a:rPr>
              <a:t>accelerated target of 100% clean energy by 2035</a:t>
            </a:r>
            <a:r>
              <a:rPr lang="en-US" sz="1700" b="0" i="0" dirty="0">
                <a:solidFill>
                  <a:srgbClr val="333333"/>
                </a:solidFill>
                <a:effectLst/>
                <a:latin typeface="Roboto" panose="02000000000000000000" pitchFamily="2" charset="0"/>
              </a:rPr>
              <a:t>…</a:t>
            </a:r>
          </a:p>
          <a:p>
            <a:pPr algn="l">
              <a:spcAft>
                <a:spcPts val="300"/>
              </a:spcAft>
              <a:buFont typeface="+mj-lt"/>
              <a:buAutoNum type="arabicPeriod"/>
            </a:pPr>
            <a:r>
              <a:rPr lang="en-US" sz="1700" b="0" i="0" dirty="0">
                <a:solidFill>
                  <a:srgbClr val="333333"/>
                </a:solidFill>
                <a:effectLst/>
                <a:latin typeface="Roboto" panose="02000000000000000000" pitchFamily="2" charset="0"/>
              </a:rPr>
              <a:t> Adoption through Executive Order No. 316 of a </a:t>
            </a:r>
            <a:r>
              <a:rPr lang="en-US" sz="1700" b="1" i="0" dirty="0">
                <a:solidFill>
                  <a:srgbClr val="333333"/>
                </a:solidFill>
                <a:effectLst/>
                <a:latin typeface="Roboto" panose="02000000000000000000" pitchFamily="2" charset="0"/>
              </a:rPr>
              <a:t>target to install zero-carbon-emission space heating and cooling systems in 400,000 homes and 20,000 commercial properties</a:t>
            </a:r>
            <a:r>
              <a:rPr lang="en-US" sz="1700" b="0" i="0" dirty="0">
                <a:solidFill>
                  <a:srgbClr val="333333"/>
                </a:solidFill>
                <a:effectLst/>
                <a:latin typeface="Roboto" panose="02000000000000000000" pitchFamily="2" charset="0"/>
              </a:rPr>
              <a:t> …</a:t>
            </a:r>
          </a:p>
          <a:p>
            <a:pPr algn="l">
              <a:spcAft>
                <a:spcPts val="300"/>
              </a:spcAft>
              <a:buFont typeface="+mj-lt"/>
              <a:buAutoNum type="arabicPeriod"/>
            </a:pPr>
            <a:r>
              <a:rPr lang="en-US" sz="1700" b="0" i="0" dirty="0">
                <a:solidFill>
                  <a:srgbClr val="333333"/>
                </a:solidFill>
                <a:effectLst/>
                <a:latin typeface="Roboto" panose="02000000000000000000" pitchFamily="2" charset="0"/>
              </a:rPr>
              <a:t> Initiation through Executive Order No. 317 of a process … to plan for the Future of the Natural Gas Utility in New Jersey</a:t>
            </a:r>
          </a:p>
          <a:p>
            <a:pPr algn="l">
              <a:spcAft>
                <a:spcPts val="300"/>
              </a:spcAft>
              <a:buFont typeface="+mj-lt"/>
              <a:buAutoNum type="arabicPeriod"/>
            </a:pPr>
            <a:r>
              <a:rPr lang="en-US" sz="1700" b="0" i="0" dirty="0">
                <a:solidFill>
                  <a:srgbClr val="333333"/>
                </a:solidFill>
                <a:effectLst/>
                <a:latin typeface="Roboto" panose="02000000000000000000" pitchFamily="2" charset="0"/>
              </a:rPr>
              <a:t> Allocation of $70 million … toward </a:t>
            </a:r>
            <a:r>
              <a:rPr lang="en-US" sz="1700" b="1" i="0" dirty="0">
                <a:solidFill>
                  <a:srgbClr val="333333"/>
                </a:solidFill>
                <a:effectLst/>
                <a:latin typeface="Roboto" panose="02000000000000000000" pitchFamily="2" charset="0"/>
              </a:rPr>
              <a:t>lowering consumer upfront costs for medium- and heavy-duty EV adoption</a:t>
            </a:r>
          </a:p>
          <a:p>
            <a:pPr algn="l">
              <a:spcAft>
                <a:spcPts val="300"/>
              </a:spcAft>
              <a:buFont typeface="+mj-lt"/>
              <a:buAutoNum type="arabicPeriod"/>
            </a:pPr>
            <a:r>
              <a:rPr lang="en-US" sz="1700" b="0" i="0" dirty="0">
                <a:solidFill>
                  <a:srgbClr val="333333"/>
                </a:solidFill>
                <a:effectLst/>
                <a:latin typeface="Roboto" panose="02000000000000000000" pitchFamily="2" charset="0"/>
              </a:rPr>
              <a:t> Initiation of the </a:t>
            </a:r>
            <a:r>
              <a:rPr lang="en-US" sz="1700" b="0" i="0" dirty="0" err="1">
                <a:solidFill>
                  <a:srgbClr val="333333"/>
                </a:solidFill>
                <a:effectLst/>
                <a:latin typeface="Roboto" panose="02000000000000000000" pitchFamily="2" charset="0"/>
              </a:rPr>
              <a:t>stakeholdering</a:t>
            </a:r>
            <a:r>
              <a:rPr lang="en-US" sz="1700" b="0" i="0" dirty="0">
                <a:solidFill>
                  <a:srgbClr val="333333"/>
                </a:solidFill>
                <a:effectLst/>
                <a:latin typeface="Roboto" panose="02000000000000000000" pitchFamily="2" charset="0"/>
              </a:rPr>
              <a:t> process to </a:t>
            </a:r>
            <a:r>
              <a:rPr lang="en-US" sz="1700" b="1" i="0" dirty="0">
                <a:solidFill>
                  <a:srgbClr val="333333"/>
                </a:solidFill>
                <a:effectLst/>
                <a:latin typeface="Roboto" panose="02000000000000000000" pitchFamily="2" charset="0"/>
              </a:rPr>
              <a:t>adopt Advanced Clean Cars II in New Jersey, which would require all new cars and light-duty truck sales to be zero-emission vehicles (ZEV) by 2035</a:t>
            </a:r>
          </a:p>
          <a:p>
            <a:pPr algn="l">
              <a:spcAft>
                <a:spcPts val="300"/>
              </a:spcAft>
              <a:buFont typeface="+mj-lt"/>
              <a:buAutoNum type="arabicPeriod"/>
            </a:pPr>
            <a:r>
              <a:rPr lang="en-US" sz="1700" b="0" i="0" dirty="0">
                <a:solidFill>
                  <a:srgbClr val="333333"/>
                </a:solidFill>
                <a:effectLst/>
                <a:latin typeface="Roboto" panose="02000000000000000000" pitchFamily="2" charset="0"/>
              </a:rPr>
              <a:t> … provide enhanced flood protection for homeowners, businesses, and infrastructure against increased flooding in riverine and coastal areas</a:t>
            </a:r>
          </a:p>
        </p:txBody>
      </p:sp>
    </p:spTree>
    <p:extLst>
      <p:ext uri="{BB962C8B-B14F-4D97-AF65-F5344CB8AC3E}">
        <p14:creationId xmlns:p14="http://schemas.microsoft.com/office/powerpoint/2010/main" val="17783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B9FE6B4-5130-5307-39DE-89753A759931}"/>
              </a:ext>
            </a:extLst>
          </p:cNvPr>
          <p:cNvGraphicFramePr>
            <a:graphicFrameLocks/>
          </p:cNvGraphicFramePr>
          <p:nvPr/>
        </p:nvGraphicFramePr>
        <p:xfrm>
          <a:off x="4667003" y="1492444"/>
          <a:ext cx="7374594" cy="4861928"/>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a:extLst>
              <a:ext uri="{FF2B5EF4-FFF2-40B4-BE49-F238E27FC236}">
                <a16:creationId xmlns:a16="http://schemas.microsoft.com/office/drawing/2014/main" id="{FF15B173-B045-2BB5-B541-6B7F7DC27E2F}"/>
              </a:ext>
            </a:extLst>
          </p:cNvPr>
          <p:cNvGrpSpPr/>
          <p:nvPr/>
        </p:nvGrpSpPr>
        <p:grpSpPr>
          <a:xfrm>
            <a:off x="3402957" y="3460834"/>
            <a:ext cx="2605797" cy="1501124"/>
            <a:chOff x="3402957" y="3333509"/>
            <a:chExt cx="2605797" cy="1501124"/>
          </a:xfrm>
        </p:grpSpPr>
        <p:cxnSp>
          <p:nvCxnSpPr>
            <p:cNvPr id="7" name="Straight Arrow Connector 6">
              <a:extLst>
                <a:ext uri="{FF2B5EF4-FFF2-40B4-BE49-F238E27FC236}">
                  <a16:creationId xmlns:a16="http://schemas.microsoft.com/office/drawing/2014/main" id="{543B380E-8985-C614-5A40-4B8AC5A8A764}"/>
                </a:ext>
              </a:extLst>
            </p:cNvPr>
            <p:cNvCxnSpPr>
              <a:cxnSpLocks/>
            </p:cNvCxnSpPr>
            <p:nvPr/>
          </p:nvCxnSpPr>
          <p:spPr>
            <a:xfrm flipV="1">
              <a:off x="3402957" y="3333509"/>
              <a:ext cx="1157468" cy="416688"/>
            </a:xfrm>
            <a:prstGeom prst="straightConnector1">
              <a:avLst/>
            </a:prstGeom>
            <a:ln w="1905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8D832606-F26F-ECF2-DF23-21A2240AC11B}"/>
                </a:ext>
              </a:extLst>
            </p:cNvPr>
            <p:cNvSpPr txBox="1"/>
            <p:nvPr/>
          </p:nvSpPr>
          <p:spPr>
            <a:xfrm>
              <a:off x="4350033" y="3449638"/>
              <a:ext cx="165872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Without further policy, PJM emissions will rebound from 2030 to 2035 because of growing demand and resumption of nuclear retirements after expiration of IRA PTC for existing nuclear.</a:t>
              </a:r>
            </a:p>
          </p:txBody>
        </p:sp>
      </p:grpSp>
      <p:sp>
        <p:nvSpPr>
          <p:cNvPr id="16" name="Rectangle 15">
            <a:extLst>
              <a:ext uri="{FF2B5EF4-FFF2-40B4-BE49-F238E27FC236}">
                <a16:creationId xmlns:a16="http://schemas.microsoft.com/office/drawing/2014/main" id="{45E8868D-08E9-B72D-00E7-D807AE0C3BC1}"/>
              </a:ext>
            </a:extLst>
          </p:cNvPr>
          <p:cNvSpPr/>
          <p:nvPr/>
        </p:nvSpPr>
        <p:spPr>
          <a:xfrm>
            <a:off x="7493329" y="2120094"/>
            <a:ext cx="4548267" cy="1240649"/>
          </a:xfrm>
          <a:prstGeom prst="rect">
            <a:avLst/>
          </a:prstGeom>
          <a:solidFill>
            <a:srgbClr val="F5B18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2" name="Chart 11">
            <a:extLst>
              <a:ext uri="{FF2B5EF4-FFF2-40B4-BE49-F238E27FC236}">
                <a16:creationId xmlns:a16="http://schemas.microsoft.com/office/drawing/2014/main" id="{728BBD2C-A1ED-5D1A-8260-24824ACE5F6B}"/>
              </a:ext>
            </a:extLst>
          </p:cNvPr>
          <p:cNvGraphicFramePr>
            <a:graphicFrameLocks/>
          </p:cNvGraphicFramePr>
          <p:nvPr/>
        </p:nvGraphicFramePr>
        <p:xfrm>
          <a:off x="17509" y="1524409"/>
          <a:ext cx="5886222" cy="4651543"/>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9FE2B0F1-E7DE-7048-931F-B8EF19E4B533}"/>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
                <a:ea typeface="+mn-ea"/>
                <a:cs typeface="+mn-cs"/>
              </a:rPr>
              <a:t>Thanks to the </a:t>
            </a:r>
            <a:r>
              <a:rPr kumimoji="0" lang="en-US" sz="2000" b="1" i="1" u="none" strike="noStrike" kern="1200" cap="none" spc="0" normalizeH="0" baseline="0" noProof="0" dirty="0">
                <a:ln>
                  <a:noFill/>
                </a:ln>
                <a:solidFill>
                  <a:prstClr val="white"/>
                </a:solidFill>
                <a:effectLst/>
                <a:uLnTx/>
                <a:uFillTx/>
                <a:latin typeface=""/>
                <a:ea typeface="+mn-ea"/>
                <a:cs typeface="+mn-cs"/>
              </a:rPr>
              <a:t>Inflation Reduction Act, </a:t>
            </a:r>
            <a:r>
              <a:rPr kumimoji="0" lang="en-US" sz="2000" b="1" i="0" u="none" strike="noStrike" kern="1200" cap="none" spc="0" normalizeH="0" baseline="0" noProof="0" dirty="0">
                <a:ln>
                  <a:noFill/>
                </a:ln>
                <a:solidFill>
                  <a:prstClr val="white"/>
                </a:solidFill>
                <a:effectLst/>
                <a:uLnTx/>
                <a:uFillTx/>
                <a:latin typeface=""/>
                <a:ea typeface="+mn-ea"/>
                <a:cs typeface="+mn-cs"/>
              </a:rPr>
              <a:t>the</a:t>
            </a:r>
            <a:r>
              <a:rPr kumimoji="0" lang="en-US" sz="2000" b="1" i="1" u="none" strike="noStrike" kern="1200" cap="none" spc="0" normalizeH="0" baseline="0" noProof="0" dirty="0">
                <a:ln>
                  <a:noFill/>
                </a:ln>
                <a:solidFill>
                  <a:prstClr val="white"/>
                </a:solidFill>
                <a:effectLst/>
                <a:uLnTx/>
                <a:uFillTx/>
                <a:latin typeface=""/>
                <a:ea typeface="+mn-ea"/>
                <a:cs typeface="+mn-cs"/>
              </a:rPr>
              <a:t> </a:t>
            </a:r>
            <a:r>
              <a:rPr kumimoji="0" lang="en-US" sz="2000" b="1" i="0" u="none" strike="noStrike" kern="1200" cap="none" spc="0" normalizeH="0" baseline="0" noProof="0" dirty="0">
                <a:ln>
                  <a:noFill/>
                </a:ln>
                <a:solidFill>
                  <a:prstClr val="white"/>
                </a:solidFill>
                <a:effectLst/>
                <a:uLnTx/>
                <a:uFillTx/>
                <a:latin typeface=""/>
                <a:ea typeface="+mn-ea"/>
                <a:cs typeface="+mn-cs"/>
              </a:rPr>
              <a:t>PJM region can now cut PJM CO</a:t>
            </a:r>
            <a:r>
              <a:rPr kumimoji="0" lang="en-US" sz="2000" b="1" i="0" u="none" strike="noStrike" kern="1200" cap="none" spc="0" normalizeH="0" baseline="-25000" noProof="0" dirty="0">
                <a:ln>
                  <a:noFill/>
                </a:ln>
                <a:solidFill>
                  <a:prstClr val="white"/>
                </a:solidFill>
                <a:effectLst/>
                <a:uLnTx/>
                <a:uFillTx/>
                <a:latin typeface=""/>
                <a:ea typeface="+mn-ea"/>
                <a:cs typeface="+mn-cs"/>
              </a:rPr>
              <a:t>2</a:t>
            </a:r>
            <a:r>
              <a:rPr kumimoji="0" lang="en-US" sz="2000" b="1" i="0" u="none" strike="noStrike" kern="1200" cap="none" spc="0" normalizeH="0" baseline="0" noProof="0" dirty="0">
                <a:ln>
                  <a:noFill/>
                </a:ln>
                <a:solidFill>
                  <a:prstClr val="white"/>
                </a:solidFill>
                <a:effectLst/>
                <a:uLnTx/>
                <a:uFillTx/>
                <a:latin typeface=""/>
                <a:ea typeface="+mn-ea"/>
                <a:cs typeface="+mn-cs"/>
              </a:rPr>
              <a:t> emissions 80-90% </a:t>
            </a:r>
            <a:br>
              <a:rPr kumimoji="0" lang="en-US" sz="2000" b="1" i="0" u="none" strike="noStrike" kern="1200" cap="none" spc="0" normalizeH="0" baseline="0" noProof="0" dirty="0">
                <a:ln>
                  <a:noFill/>
                </a:ln>
                <a:solidFill>
                  <a:prstClr val="white"/>
                </a:solidFill>
                <a:effectLst/>
                <a:uLnTx/>
                <a:uFillTx/>
                <a:latin typeface=""/>
                <a:ea typeface="+mn-ea"/>
                <a:cs typeface="+mn-cs"/>
              </a:rPr>
            </a:br>
            <a:r>
              <a:rPr kumimoji="0" lang="en-US" sz="2000" b="1" i="0" u="none" strike="noStrike" kern="1200" cap="none" spc="0" normalizeH="0" baseline="0" noProof="0" dirty="0">
                <a:ln>
                  <a:noFill/>
                </a:ln>
                <a:solidFill>
                  <a:prstClr val="white"/>
                </a:solidFill>
                <a:effectLst/>
                <a:uLnTx/>
                <a:uFillTx/>
                <a:latin typeface=""/>
                <a:ea typeface="+mn-ea"/>
                <a:cs typeface="+mn-cs"/>
              </a:rPr>
              <a:t>by 2035 while keeping electricity supply costs comparable to or lower than recent years</a:t>
            </a:r>
          </a:p>
        </p:txBody>
      </p:sp>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328A547-EAC0-3B49-8F80-337A63ACFD47}"/>
              </a:ext>
            </a:extLst>
          </p:cNvPr>
          <p:cNvPicPr>
            <a:picLocks noChangeAspect="1"/>
          </p:cNvPicPr>
          <p:nvPr/>
        </p:nvPicPr>
        <p:blipFill rotWithShape="1">
          <a:blip r:embed="rId5"/>
          <a:srcRect b="19244"/>
          <a:stretch/>
        </p:blipFill>
        <p:spPr>
          <a:xfrm>
            <a:off x="88759" y="6256982"/>
            <a:ext cx="2459233" cy="548758"/>
          </a:xfrm>
          <a:prstGeom prst="rect">
            <a:avLst/>
          </a:prstGeom>
        </p:spPr>
      </p:pic>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E6D0B"/>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kumimoji="0" lang="en-US" sz="1800" b="1" i="0" u="none" strike="noStrike" kern="1200" cap="none" spc="0" normalizeH="0" baseline="0" noProof="0" smtClean="0">
                <a:ln>
                  <a:noFill/>
                </a:ln>
                <a:solidFill>
                  <a:srgbClr val="EE6D0B"/>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srgbClr val="EE6D0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6C519229-B253-8844-BA8F-E61AD4AAF16D}"/>
              </a:ext>
            </a:extLst>
          </p:cNvPr>
          <p:cNvSpPr txBox="1"/>
          <p:nvPr/>
        </p:nvSpPr>
        <p:spPr>
          <a:xfrm>
            <a:off x="7101446" y="856236"/>
            <a:ext cx="51533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PJM load-serving entity bulk supply cost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(medium fuel cost, medium RE cost case)</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2020 USD per MWh</a:t>
            </a:r>
          </a:p>
        </p:txBody>
      </p:sp>
      <p:sp>
        <p:nvSpPr>
          <p:cNvPr id="13" name="Rectangle 12">
            <a:extLst>
              <a:ext uri="{FF2B5EF4-FFF2-40B4-BE49-F238E27FC236}">
                <a16:creationId xmlns:a16="http://schemas.microsoft.com/office/drawing/2014/main" id="{D22E2DFC-68AE-AB4A-8837-DDA70690164C}"/>
              </a:ext>
            </a:extLst>
          </p:cNvPr>
          <p:cNvSpPr/>
          <p:nvPr/>
        </p:nvSpPr>
        <p:spPr>
          <a:xfrm flipV="1">
            <a:off x="0" y="6178949"/>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1E6BA-B21B-199C-58F2-C01CF449E886}"/>
              </a:ext>
            </a:extLst>
          </p:cNvPr>
          <p:cNvSpPr txBox="1"/>
          <p:nvPr/>
        </p:nvSpPr>
        <p:spPr>
          <a:xfrm>
            <a:off x="8952974" y="2131809"/>
            <a:ext cx="195286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2021 PJM LSE cost: $61.3/MWh</a:t>
            </a:r>
          </a:p>
        </p:txBody>
      </p:sp>
      <p:sp>
        <p:nvSpPr>
          <p:cNvPr id="15" name="TextBox 14">
            <a:extLst>
              <a:ext uri="{FF2B5EF4-FFF2-40B4-BE49-F238E27FC236}">
                <a16:creationId xmlns:a16="http://schemas.microsoft.com/office/drawing/2014/main" id="{FA146A99-2EF1-5FCE-EA6A-E2BED58ECA98}"/>
              </a:ext>
            </a:extLst>
          </p:cNvPr>
          <p:cNvSpPr txBox="1"/>
          <p:nvPr/>
        </p:nvSpPr>
        <p:spPr>
          <a:xfrm>
            <a:off x="8952974" y="3141550"/>
            <a:ext cx="195286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2019 PJM LSE cost: $50.2/MWh</a:t>
            </a:r>
          </a:p>
        </p:txBody>
      </p:sp>
      <p:cxnSp>
        <p:nvCxnSpPr>
          <p:cNvPr id="18" name="Straight Connector 17">
            <a:extLst>
              <a:ext uri="{FF2B5EF4-FFF2-40B4-BE49-F238E27FC236}">
                <a16:creationId xmlns:a16="http://schemas.microsoft.com/office/drawing/2014/main" id="{D68F1F06-CE1E-E41A-F9EF-913249C7D9DA}"/>
              </a:ext>
            </a:extLst>
          </p:cNvPr>
          <p:cNvCxnSpPr/>
          <p:nvPr/>
        </p:nvCxnSpPr>
        <p:spPr>
          <a:xfrm>
            <a:off x="7493330" y="2119934"/>
            <a:ext cx="4548267" cy="87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DDE621-C587-2872-B1C4-2C41E6905729}"/>
              </a:ext>
            </a:extLst>
          </p:cNvPr>
          <p:cNvCxnSpPr>
            <a:cxnSpLocks/>
          </p:cNvCxnSpPr>
          <p:nvPr/>
        </p:nvCxnSpPr>
        <p:spPr>
          <a:xfrm>
            <a:off x="7499278" y="3351645"/>
            <a:ext cx="4542318" cy="90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CB5E6C-FA96-3721-3640-15B72421545C}"/>
              </a:ext>
            </a:extLst>
          </p:cNvPr>
          <p:cNvCxnSpPr>
            <a:cxnSpLocks/>
          </p:cNvCxnSpPr>
          <p:nvPr/>
        </p:nvCxnSpPr>
        <p:spPr>
          <a:xfrm>
            <a:off x="681665" y="2843189"/>
            <a:ext cx="4327458"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92FCAE6-052C-3D08-2801-3B443AB1CF71}"/>
              </a:ext>
            </a:extLst>
          </p:cNvPr>
          <p:cNvSpPr txBox="1"/>
          <p:nvPr/>
        </p:nvSpPr>
        <p:spPr>
          <a:xfrm>
            <a:off x="2096129" y="2583911"/>
            <a:ext cx="2912994"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2019/2021 PJM Emissions: ~320 million tons</a:t>
            </a:r>
          </a:p>
        </p:txBody>
      </p:sp>
      <p:sp>
        <p:nvSpPr>
          <p:cNvPr id="32" name="TextBox 31">
            <a:extLst>
              <a:ext uri="{FF2B5EF4-FFF2-40B4-BE49-F238E27FC236}">
                <a16:creationId xmlns:a16="http://schemas.microsoft.com/office/drawing/2014/main" id="{59B10E7C-080C-AAB9-9906-06F1E5340D32}"/>
              </a:ext>
            </a:extLst>
          </p:cNvPr>
          <p:cNvSpPr txBox="1"/>
          <p:nvPr/>
        </p:nvSpPr>
        <p:spPr>
          <a:xfrm>
            <a:off x="209778" y="885883"/>
            <a:ext cx="515337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PJM CO</a:t>
            </a:r>
            <a:r>
              <a:rPr kumimoji="0" lang="en-US" sz="14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emissions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(medium fuel cost, medium RE cost case)</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Million metric tons per year</a:t>
            </a:r>
          </a:p>
        </p:txBody>
      </p:sp>
      <p:pic>
        <p:nvPicPr>
          <p:cNvPr id="36" name="Picture 35">
            <a:extLst>
              <a:ext uri="{FF2B5EF4-FFF2-40B4-BE49-F238E27FC236}">
                <a16:creationId xmlns:a16="http://schemas.microsoft.com/office/drawing/2014/main" id="{5A098AD4-1DB7-86ED-F423-1C43A2375447}"/>
              </a:ext>
            </a:extLst>
          </p:cNvPr>
          <p:cNvPicPr>
            <a:picLocks noChangeAspect="1"/>
          </p:cNvPicPr>
          <p:nvPr/>
        </p:nvPicPr>
        <p:blipFill rotWithShape="1">
          <a:blip r:embed="rId6"/>
          <a:srcRect b="82238"/>
          <a:stretch/>
        </p:blipFill>
        <p:spPr>
          <a:xfrm>
            <a:off x="5214100" y="1624404"/>
            <a:ext cx="1574800" cy="288744"/>
          </a:xfrm>
          <a:prstGeom prst="rect">
            <a:avLst/>
          </a:prstGeom>
        </p:spPr>
      </p:pic>
      <p:pic>
        <p:nvPicPr>
          <p:cNvPr id="37" name="Picture 36">
            <a:extLst>
              <a:ext uri="{FF2B5EF4-FFF2-40B4-BE49-F238E27FC236}">
                <a16:creationId xmlns:a16="http://schemas.microsoft.com/office/drawing/2014/main" id="{1BB97BB2-11F9-81FA-FC9D-7DB21C7613F3}"/>
              </a:ext>
            </a:extLst>
          </p:cNvPr>
          <p:cNvPicPr>
            <a:picLocks noChangeAspect="1"/>
          </p:cNvPicPr>
          <p:nvPr/>
        </p:nvPicPr>
        <p:blipFill rotWithShape="1">
          <a:blip r:embed="rId6"/>
          <a:srcRect t="63820"/>
          <a:stretch/>
        </p:blipFill>
        <p:spPr>
          <a:xfrm>
            <a:off x="5214100" y="2583911"/>
            <a:ext cx="1574800" cy="588140"/>
          </a:xfrm>
          <a:prstGeom prst="rect">
            <a:avLst/>
          </a:prstGeom>
        </p:spPr>
      </p:pic>
      <p:pic>
        <p:nvPicPr>
          <p:cNvPr id="38" name="Picture 37">
            <a:extLst>
              <a:ext uri="{FF2B5EF4-FFF2-40B4-BE49-F238E27FC236}">
                <a16:creationId xmlns:a16="http://schemas.microsoft.com/office/drawing/2014/main" id="{02CCE23C-FA06-61B5-1804-DBC91C0CA5E7}"/>
              </a:ext>
            </a:extLst>
          </p:cNvPr>
          <p:cNvPicPr>
            <a:picLocks noChangeAspect="1"/>
          </p:cNvPicPr>
          <p:nvPr/>
        </p:nvPicPr>
        <p:blipFill rotWithShape="1">
          <a:blip r:embed="rId6"/>
          <a:srcRect t="40625" b="36146"/>
          <a:stretch/>
        </p:blipFill>
        <p:spPr>
          <a:xfrm>
            <a:off x="5214100" y="1913148"/>
            <a:ext cx="1574800" cy="377611"/>
          </a:xfrm>
          <a:prstGeom prst="rect">
            <a:avLst/>
          </a:prstGeom>
        </p:spPr>
      </p:pic>
      <p:pic>
        <p:nvPicPr>
          <p:cNvPr id="39" name="Picture 38">
            <a:extLst>
              <a:ext uri="{FF2B5EF4-FFF2-40B4-BE49-F238E27FC236}">
                <a16:creationId xmlns:a16="http://schemas.microsoft.com/office/drawing/2014/main" id="{D330FB3B-9591-8F8F-CD97-FD817D1617FD}"/>
              </a:ext>
            </a:extLst>
          </p:cNvPr>
          <p:cNvPicPr>
            <a:picLocks noChangeAspect="1"/>
          </p:cNvPicPr>
          <p:nvPr/>
        </p:nvPicPr>
        <p:blipFill rotWithShape="1">
          <a:blip r:embed="rId6"/>
          <a:srcRect t="19479" b="54992"/>
          <a:stretch/>
        </p:blipFill>
        <p:spPr>
          <a:xfrm>
            <a:off x="5214100" y="2238687"/>
            <a:ext cx="1574800" cy="415002"/>
          </a:xfrm>
          <a:prstGeom prst="rect">
            <a:avLst/>
          </a:prstGeom>
        </p:spPr>
      </p:pic>
      <p:sp>
        <p:nvSpPr>
          <p:cNvPr id="3" name="Rectangle 2">
            <a:extLst>
              <a:ext uri="{FF2B5EF4-FFF2-40B4-BE49-F238E27FC236}">
                <a16:creationId xmlns:a16="http://schemas.microsoft.com/office/drawing/2014/main" id="{47120563-AC2C-A461-1E83-E171A489489C}"/>
              </a:ext>
            </a:extLst>
          </p:cNvPr>
          <p:cNvSpPr/>
          <p:nvPr/>
        </p:nvSpPr>
        <p:spPr>
          <a:xfrm>
            <a:off x="5588948" y="2627745"/>
            <a:ext cx="1199952" cy="513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D726C30-FE49-C648-ADB6-0EE6FD39D4C9}"/>
              </a:ext>
            </a:extLst>
          </p:cNvPr>
          <p:cNvSpPr txBox="1"/>
          <p:nvPr/>
        </p:nvSpPr>
        <p:spPr>
          <a:xfrm>
            <a:off x="5540685" y="2597244"/>
            <a:ext cx="164974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IRA + Cap &amp; Trade</a:t>
            </a:r>
          </a:p>
        </p:txBody>
      </p:sp>
      <p:grpSp>
        <p:nvGrpSpPr>
          <p:cNvPr id="29" name="Group 28">
            <a:extLst>
              <a:ext uri="{FF2B5EF4-FFF2-40B4-BE49-F238E27FC236}">
                <a16:creationId xmlns:a16="http://schemas.microsoft.com/office/drawing/2014/main" id="{AE806B5E-CF80-801D-A041-928C629D904B}"/>
              </a:ext>
            </a:extLst>
          </p:cNvPr>
          <p:cNvGrpSpPr/>
          <p:nvPr/>
        </p:nvGrpSpPr>
        <p:grpSpPr>
          <a:xfrm>
            <a:off x="2604408" y="2849517"/>
            <a:ext cx="644055" cy="935407"/>
            <a:chOff x="2604408" y="2722192"/>
            <a:chExt cx="644055" cy="935407"/>
          </a:xfrm>
        </p:grpSpPr>
        <p:cxnSp>
          <p:nvCxnSpPr>
            <p:cNvPr id="10" name="Straight Arrow Connector 9">
              <a:extLst>
                <a:ext uri="{FF2B5EF4-FFF2-40B4-BE49-F238E27FC236}">
                  <a16:creationId xmlns:a16="http://schemas.microsoft.com/office/drawing/2014/main" id="{74540668-9F4D-BA6D-2BC3-97B6C3A3AB9C}"/>
                </a:ext>
              </a:extLst>
            </p:cNvPr>
            <p:cNvCxnSpPr>
              <a:cxnSpLocks/>
            </p:cNvCxnSpPr>
            <p:nvPr/>
          </p:nvCxnSpPr>
          <p:spPr>
            <a:xfrm>
              <a:off x="2922662" y="2722192"/>
              <a:ext cx="0" cy="93540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E58CBE1-A35C-6661-0722-6EC047DE69B6}"/>
                </a:ext>
              </a:extLst>
            </p:cNvPr>
            <p:cNvSpPr txBox="1"/>
            <p:nvPr/>
          </p:nvSpPr>
          <p:spPr>
            <a:xfrm>
              <a:off x="2604408" y="3017210"/>
              <a:ext cx="644055" cy="276999"/>
            </a:xfrm>
            <a:prstGeom prst="rect">
              <a:avLst/>
            </a:prstGeom>
            <a:solidFill>
              <a:schemeClr val="bg1"/>
            </a:solid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-36%</a:t>
              </a:r>
            </a:p>
          </p:txBody>
        </p:sp>
      </p:grpSp>
      <p:grpSp>
        <p:nvGrpSpPr>
          <p:cNvPr id="30" name="Group 29">
            <a:extLst>
              <a:ext uri="{FF2B5EF4-FFF2-40B4-BE49-F238E27FC236}">
                <a16:creationId xmlns:a16="http://schemas.microsoft.com/office/drawing/2014/main" id="{B91FD1E1-3BB4-E5C4-0F9F-3ECA4BA6F0A9}"/>
              </a:ext>
            </a:extLst>
          </p:cNvPr>
          <p:cNvGrpSpPr/>
          <p:nvPr/>
        </p:nvGrpSpPr>
        <p:grpSpPr>
          <a:xfrm>
            <a:off x="4677116" y="2851964"/>
            <a:ext cx="644055" cy="2257559"/>
            <a:chOff x="4660024" y="2724639"/>
            <a:chExt cx="644055" cy="2257559"/>
          </a:xfrm>
        </p:grpSpPr>
        <p:cxnSp>
          <p:nvCxnSpPr>
            <p:cNvPr id="22" name="Straight Arrow Connector 21">
              <a:extLst>
                <a:ext uri="{FF2B5EF4-FFF2-40B4-BE49-F238E27FC236}">
                  <a16:creationId xmlns:a16="http://schemas.microsoft.com/office/drawing/2014/main" id="{9D01DAAE-1D03-9DA0-961A-3C973819944A}"/>
                </a:ext>
              </a:extLst>
            </p:cNvPr>
            <p:cNvCxnSpPr>
              <a:cxnSpLocks/>
            </p:cNvCxnSpPr>
            <p:nvPr/>
          </p:nvCxnSpPr>
          <p:spPr>
            <a:xfrm>
              <a:off x="4982052" y="2724639"/>
              <a:ext cx="0" cy="225755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21ACD1C-2986-54CD-84D6-966A7F360885}"/>
                </a:ext>
              </a:extLst>
            </p:cNvPr>
            <p:cNvSpPr txBox="1"/>
            <p:nvPr/>
          </p:nvSpPr>
          <p:spPr>
            <a:xfrm>
              <a:off x="4660024" y="3683237"/>
              <a:ext cx="644055" cy="461665"/>
            </a:xfrm>
            <a:prstGeom prst="rect">
              <a:avLst/>
            </a:prstGeom>
            <a:solidFill>
              <a:schemeClr val="bg1"/>
            </a:solid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-79 to </a:t>
              </a:r>
              <a:b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-90%</a:t>
              </a:r>
            </a:p>
          </p:txBody>
        </p:sp>
      </p:grpSp>
      <p:sp>
        <p:nvSpPr>
          <p:cNvPr id="31" name="TextBox 30">
            <a:extLst>
              <a:ext uri="{FF2B5EF4-FFF2-40B4-BE49-F238E27FC236}">
                <a16:creationId xmlns:a16="http://schemas.microsoft.com/office/drawing/2014/main" id="{DDB5FE6F-C348-DA09-D202-548C49F7ABC0}"/>
              </a:ext>
            </a:extLst>
          </p:cNvPr>
          <p:cNvSpPr txBox="1"/>
          <p:nvPr/>
        </p:nvSpPr>
        <p:spPr>
          <a:xfrm>
            <a:off x="12562318" y="16066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9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22" presetClass="entr" presetSubtype="1"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7253A-3BD8-8DF2-6DBE-A88951D44821}"/>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AB69A25-FE1F-E0BA-F11C-785B7A4F9DF0}"/>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7">
            <a:extLst>
              <a:ext uri="{FF2B5EF4-FFF2-40B4-BE49-F238E27FC236}">
                <a16:creationId xmlns:a16="http://schemas.microsoft.com/office/drawing/2014/main" id="{7FA417AE-8C4B-1508-6B91-DEA0667E63AD}"/>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16</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Picture 9">
            <a:extLst>
              <a:ext uri="{FF2B5EF4-FFF2-40B4-BE49-F238E27FC236}">
                <a16:creationId xmlns:a16="http://schemas.microsoft.com/office/drawing/2014/main" id="{573EC68D-5D35-244B-1B45-B0E0CF224E0D}"/>
              </a:ext>
            </a:extLst>
          </p:cNvPr>
          <p:cNvPicPr>
            <a:picLocks noChangeAspect="1"/>
          </p:cNvPicPr>
          <p:nvPr/>
        </p:nvPicPr>
        <p:blipFill rotWithShape="1">
          <a:blip r:embed="rId3"/>
          <a:srcRect b="19244"/>
          <a:stretch/>
        </p:blipFill>
        <p:spPr>
          <a:xfrm>
            <a:off x="88759" y="6256982"/>
            <a:ext cx="2459233" cy="548758"/>
          </a:xfrm>
          <a:prstGeom prst="rect">
            <a:avLst/>
          </a:prstGeom>
        </p:spPr>
      </p:pic>
      <p:sp>
        <p:nvSpPr>
          <p:cNvPr id="11" name="TextBox 10">
            <a:extLst>
              <a:ext uri="{FF2B5EF4-FFF2-40B4-BE49-F238E27FC236}">
                <a16:creationId xmlns:a16="http://schemas.microsoft.com/office/drawing/2014/main" id="{20049A75-3562-0877-024D-3766329C5CA1}"/>
              </a:ext>
            </a:extLst>
          </p:cNvPr>
          <p:cNvSpPr txBox="1"/>
          <p:nvPr/>
        </p:nvSpPr>
        <p:spPr>
          <a:xfrm>
            <a:off x="489857" y="167153"/>
            <a:ext cx="11547132" cy="584775"/>
          </a:xfrm>
          <a:prstGeom prst="rect">
            <a:avLst/>
          </a:prstGeom>
          <a:noFill/>
        </p:spPr>
        <p:txBody>
          <a:bodyPr wrap="square" rtlCol="0">
            <a:spAutoFit/>
          </a:bodyPr>
          <a:lstStyle/>
          <a:p>
            <a:pPr lvl="0">
              <a:spcAft>
                <a:spcPts val="600"/>
              </a:spcAft>
            </a:pPr>
            <a:r>
              <a:rPr lang="en-US" sz="3200" dirty="0">
                <a:solidFill>
                  <a:srgbClr val="FFFFFF"/>
                </a:solidFill>
                <a:latin typeface="Franklin Gothic Medium" panose="020B0603020102020204" pitchFamily="34" charset="0"/>
                <a:cs typeface="Montserrat"/>
              </a:rPr>
              <a:t>Going electric</a:t>
            </a:r>
          </a:p>
        </p:txBody>
      </p:sp>
      <p:sp>
        <p:nvSpPr>
          <p:cNvPr id="12" name="Rectangle 11">
            <a:extLst>
              <a:ext uri="{FF2B5EF4-FFF2-40B4-BE49-F238E27FC236}">
                <a16:creationId xmlns:a16="http://schemas.microsoft.com/office/drawing/2014/main" id="{257B1E0D-43C8-D720-5B63-D5FB73357226}"/>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3E2D3EC-175B-E4D8-FEA0-24526F0A68E3}"/>
              </a:ext>
            </a:extLst>
          </p:cNvPr>
          <p:cNvSpPr/>
          <p:nvPr/>
        </p:nvSpPr>
        <p:spPr>
          <a:xfrm>
            <a:off x="9484586" y="969974"/>
            <a:ext cx="814329" cy="1556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500">
              <a:solidFill>
                <a:srgbClr val="FFFFFF"/>
              </a:solidFill>
              <a:latin typeface=""/>
            </a:endParaRPr>
          </a:p>
        </p:txBody>
      </p:sp>
      <p:graphicFrame>
        <p:nvGraphicFramePr>
          <p:cNvPr id="5" name="Chart 4">
            <a:extLst>
              <a:ext uri="{FF2B5EF4-FFF2-40B4-BE49-F238E27FC236}">
                <a16:creationId xmlns:a16="http://schemas.microsoft.com/office/drawing/2014/main" id="{CCF7087B-C063-A1DE-6D25-8D4764857652}"/>
              </a:ext>
            </a:extLst>
          </p:cNvPr>
          <p:cNvGraphicFramePr/>
          <p:nvPr>
            <p:extLst>
              <p:ext uri="{D42A27DB-BD31-4B8C-83A1-F6EECF244321}">
                <p14:modId xmlns:p14="http://schemas.microsoft.com/office/powerpoint/2010/main" val="3514283181"/>
              </p:ext>
            </p:extLst>
          </p:nvPr>
        </p:nvGraphicFramePr>
        <p:xfrm>
          <a:off x="574431" y="1266092"/>
          <a:ext cx="11043138" cy="4872241"/>
        </p:xfrm>
        <a:graphic>
          <a:graphicData uri="http://schemas.openxmlformats.org/drawingml/2006/chart">
            <c:chart xmlns:c="http://schemas.openxmlformats.org/drawingml/2006/chart" xmlns:r="http://schemas.openxmlformats.org/officeDocument/2006/relationships" r:id="rId4"/>
          </a:graphicData>
        </a:graphic>
      </p:graphicFrame>
      <p:cxnSp>
        <p:nvCxnSpPr>
          <p:cNvPr id="46" name="Straight Arrow Connector 45">
            <a:extLst>
              <a:ext uri="{FF2B5EF4-FFF2-40B4-BE49-F238E27FC236}">
                <a16:creationId xmlns:a16="http://schemas.microsoft.com/office/drawing/2014/main" id="{0F151F04-05F2-94AB-BA35-9A5950AEAD7A}"/>
              </a:ext>
            </a:extLst>
          </p:cNvPr>
          <p:cNvCxnSpPr>
            <a:cxnSpLocks/>
          </p:cNvCxnSpPr>
          <p:nvPr/>
        </p:nvCxnSpPr>
        <p:spPr>
          <a:xfrm flipV="1">
            <a:off x="2297723" y="1266092"/>
            <a:ext cx="8112369" cy="371621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9E5C444-4A86-CE6B-ADF0-2A215FFD0D47}"/>
              </a:ext>
            </a:extLst>
          </p:cNvPr>
          <p:cNvSpPr txBox="1"/>
          <p:nvPr/>
        </p:nvSpPr>
        <p:spPr>
          <a:xfrm flipH="1">
            <a:off x="489857" y="896513"/>
            <a:ext cx="9952948" cy="461665"/>
          </a:xfrm>
          <a:prstGeom prst="rect">
            <a:avLst/>
          </a:prstGeom>
          <a:noFill/>
        </p:spPr>
        <p:txBody>
          <a:bodyPr wrap="square" rtlCol="0">
            <a:spAutoFit/>
          </a:bodyPr>
          <a:lstStyle/>
          <a:p>
            <a:r>
              <a:rPr lang="en-US" sz="1400" b="1" spc="20" dirty="0">
                <a:latin typeface="Roboto" panose="02000000000000000000" pitchFamily="2" charset="0"/>
                <a:ea typeface="Roboto" panose="02000000000000000000" pitchFamily="2" charset="0"/>
                <a:cs typeface="Calibri" panose="020F0502020204030204" pitchFamily="34" charset="0"/>
              </a:rPr>
              <a:t>Historical New Jersey EV and PHEV light vehicle sales sales and Advanced Clean Cars II targets</a:t>
            </a:r>
          </a:p>
          <a:p>
            <a:r>
              <a:rPr lang="en-US" sz="1000" spc="20" dirty="0">
                <a:latin typeface="Roboto" panose="02000000000000000000" pitchFamily="2" charset="0"/>
                <a:ea typeface="Roboto" panose="02000000000000000000" pitchFamily="2" charset="0"/>
                <a:cs typeface="Calibri" panose="020F0502020204030204" pitchFamily="34" charset="0"/>
              </a:rPr>
              <a:t>% of light duty vehicles per year</a:t>
            </a:r>
            <a:endParaRPr lang="en-US" sz="1000" spc="20" baseline="30000" dirty="0">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86940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7253A-3BD8-8DF2-6DBE-A88951D44821}"/>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AB69A25-FE1F-E0BA-F11C-785B7A4F9DF0}"/>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7">
            <a:extLst>
              <a:ext uri="{FF2B5EF4-FFF2-40B4-BE49-F238E27FC236}">
                <a16:creationId xmlns:a16="http://schemas.microsoft.com/office/drawing/2014/main" id="{7FA417AE-8C4B-1508-6B91-DEA0667E63AD}"/>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17</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Picture 9">
            <a:extLst>
              <a:ext uri="{FF2B5EF4-FFF2-40B4-BE49-F238E27FC236}">
                <a16:creationId xmlns:a16="http://schemas.microsoft.com/office/drawing/2014/main" id="{573EC68D-5D35-244B-1B45-B0E0CF224E0D}"/>
              </a:ext>
            </a:extLst>
          </p:cNvPr>
          <p:cNvPicPr>
            <a:picLocks noChangeAspect="1"/>
          </p:cNvPicPr>
          <p:nvPr/>
        </p:nvPicPr>
        <p:blipFill rotWithShape="1">
          <a:blip r:embed="rId3"/>
          <a:srcRect b="19244"/>
          <a:stretch/>
        </p:blipFill>
        <p:spPr>
          <a:xfrm>
            <a:off x="88759" y="6256982"/>
            <a:ext cx="2459233" cy="548758"/>
          </a:xfrm>
          <a:prstGeom prst="rect">
            <a:avLst/>
          </a:prstGeom>
        </p:spPr>
      </p:pic>
      <p:sp>
        <p:nvSpPr>
          <p:cNvPr id="11" name="TextBox 10">
            <a:extLst>
              <a:ext uri="{FF2B5EF4-FFF2-40B4-BE49-F238E27FC236}">
                <a16:creationId xmlns:a16="http://schemas.microsoft.com/office/drawing/2014/main" id="{20049A75-3562-0877-024D-3766329C5CA1}"/>
              </a:ext>
            </a:extLst>
          </p:cNvPr>
          <p:cNvSpPr txBox="1"/>
          <p:nvPr/>
        </p:nvSpPr>
        <p:spPr>
          <a:xfrm>
            <a:off x="489857" y="167153"/>
            <a:ext cx="11547132" cy="584775"/>
          </a:xfrm>
          <a:prstGeom prst="rect">
            <a:avLst/>
          </a:prstGeom>
          <a:noFill/>
        </p:spPr>
        <p:txBody>
          <a:bodyPr wrap="square" rtlCol="0">
            <a:spAutoFit/>
          </a:bodyPr>
          <a:lstStyle/>
          <a:p>
            <a:pPr lvl="0">
              <a:spcAft>
                <a:spcPts val="600"/>
              </a:spcAft>
            </a:pPr>
            <a:r>
              <a:rPr lang="en-US" sz="3200" dirty="0">
                <a:solidFill>
                  <a:srgbClr val="FFFFFF"/>
                </a:solidFill>
                <a:latin typeface="Franklin Gothic Medium" panose="020B0603020102020204" pitchFamily="34" charset="0"/>
                <a:cs typeface="Montserrat"/>
              </a:rPr>
              <a:t>We have time to prepare</a:t>
            </a:r>
          </a:p>
        </p:txBody>
      </p:sp>
      <p:sp>
        <p:nvSpPr>
          <p:cNvPr id="12" name="Rectangle 11">
            <a:extLst>
              <a:ext uri="{FF2B5EF4-FFF2-40B4-BE49-F238E27FC236}">
                <a16:creationId xmlns:a16="http://schemas.microsoft.com/office/drawing/2014/main" id="{257B1E0D-43C8-D720-5B63-D5FB73357226}"/>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265D68E0-5152-4E0E-2FF5-F107B3D8C314}"/>
              </a:ext>
            </a:extLst>
          </p:cNvPr>
          <p:cNvGraphicFramePr>
            <a:graphicFrameLocks/>
          </p:cNvGraphicFramePr>
          <p:nvPr>
            <p:extLst>
              <p:ext uri="{D42A27DB-BD31-4B8C-83A1-F6EECF244321}">
                <p14:modId xmlns:p14="http://schemas.microsoft.com/office/powerpoint/2010/main" val="1491950486"/>
              </p:ext>
            </p:extLst>
          </p:nvPr>
        </p:nvGraphicFramePr>
        <p:xfrm>
          <a:off x="489856" y="1345956"/>
          <a:ext cx="5805435" cy="46830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49CED64D-35CE-224F-8EEF-A78FC08E73EE}"/>
              </a:ext>
            </a:extLst>
          </p:cNvPr>
          <p:cNvGraphicFramePr>
            <a:graphicFrameLocks/>
          </p:cNvGraphicFramePr>
          <p:nvPr>
            <p:extLst>
              <p:ext uri="{D42A27DB-BD31-4B8C-83A1-F6EECF244321}">
                <p14:modId xmlns:p14="http://schemas.microsoft.com/office/powerpoint/2010/main" val="2569172983"/>
              </p:ext>
            </p:extLst>
          </p:nvPr>
        </p:nvGraphicFramePr>
        <p:xfrm>
          <a:off x="6528532" y="1345955"/>
          <a:ext cx="5276605" cy="4683055"/>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0553C63F-98CA-B0AA-290C-90D559DFEFE4}"/>
              </a:ext>
            </a:extLst>
          </p:cNvPr>
          <p:cNvSpPr txBox="1"/>
          <p:nvPr/>
        </p:nvSpPr>
        <p:spPr>
          <a:xfrm flipH="1">
            <a:off x="489857" y="896513"/>
            <a:ext cx="9952948" cy="492443"/>
          </a:xfrm>
          <a:prstGeom prst="rect">
            <a:avLst/>
          </a:prstGeom>
          <a:noFill/>
        </p:spPr>
        <p:txBody>
          <a:bodyPr wrap="square" rtlCol="0">
            <a:spAutoFit/>
          </a:bodyPr>
          <a:lstStyle/>
          <a:p>
            <a:r>
              <a:rPr lang="en-US" sz="1400" b="1" spc="20" dirty="0">
                <a:latin typeface="Roboto" panose="02000000000000000000" pitchFamily="2" charset="0"/>
                <a:ea typeface="Roboto" panose="02000000000000000000" pitchFamily="2" charset="0"/>
                <a:cs typeface="Calibri" panose="020F0502020204030204" pitchFamily="34" charset="0"/>
              </a:rPr>
              <a:t>Modeled US EV and PHEV sales and stock shares</a:t>
            </a:r>
          </a:p>
          <a:p>
            <a:r>
              <a:rPr lang="en-US" sz="1200" b="1" spc="20" dirty="0">
                <a:latin typeface="Roboto" panose="02000000000000000000" pitchFamily="2" charset="0"/>
                <a:ea typeface="Roboto" panose="02000000000000000000" pitchFamily="2" charset="0"/>
                <a:cs typeface="Calibri" panose="020F0502020204030204" pitchFamily="34" charset="0"/>
              </a:rPr>
              <a:t>Light duty vehicles</a:t>
            </a:r>
            <a:r>
              <a:rPr lang="en-US" sz="1000" b="1" spc="20" dirty="0">
                <a:latin typeface="Roboto" panose="02000000000000000000" pitchFamily="2" charset="0"/>
                <a:ea typeface="Roboto" panose="02000000000000000000" pitchFamily="2" charset="0"/>
                <a:cs typeface="Calibri" panose="020F0502020204030204" pitchFamily="34" charset="0"/>
              </a:rPr>
              <a:t>					                </a:t>
            </a:r>
            <a:r>
              <a:rPr lang="en-US" sz="1200" b="1" spc="20" dirty="0">
                <a:latin typeface="Roboto" panose="02000000000000000000" pitchFamily="2" charset="0"/>
                <a:ea typeface="Roboto" panose="02000000000000000000" pitchFamily="2" charset="0"/>
                <a:cs typeface="Calibri" panose="020F0502020204030204" pitchFamily="34" charset="0"/>
              </a:rPr>
              <a:t>Medium &amp; heavy duty vehicles</a:t>
            </a:r>
            <a:endParaRPr lang="en-US" sz="1200" b="1" spc="20" baseline="30000" dirty="0">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411808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6B057F-173B-74BA-4C59-03FD72D91594}"/>
              </a:ext>
            </a:extLst>
          </p:cNvPr>
          <p:cNvPicPr>
            <a:picLocks noChangeAspect="1"/>
          </p:cNvPicPr>
          <p:nvPr/>
        </p:nvPicPr>
        <p:blipFill rotWithShape="1">
          <a:blip r:embed="rId3"/>
          <a:srcRect t="19956" b="5621"/>
          <a:stretch/>
        </p:blipFill>
        <p:spPr>
          <a:xfrm>
            <a:off x="0" y="816650"/>
            <a:ext cx="12192000" cy="6052843"/>
          </a:xfrm>
          <a:prstGeom prst="rect">
            <a:avLst/>
          </a:prstGeom>
        </p:spPr>
      </p:pic>
      <p:sp>
        <p:nvSpPr>
          <p:cNvPr id="5" name="Rectangle 4">
            <a:extLst>
              <a:ext uri="{FF2B5EF4-FFF2-40B4-BE49-F238E27FC236}">
                <a16:creationId xmlns:a16="http://schemas.microsoft.com/office/drawing/2014/main" id="{6DAF3093-47DD-05D6-1C99-EEA1045566C0}"/>
              </a:ext>
            </a:extLst>
          </p:cNvPr>
          <p:cNvSpPr/>
          <p:nvPr/>
        </p:nvSpPr>
        <p:spPr>
          <a:xfrm>
            <a:off x="0" y="816650"/>
            <a:ext cx="12192000" cy="6041350"/>
          </a:xfrm>
          <a:prstGeom prst="rect">
            <a:avLst/>
          </a:prstGeom>
          <a:solidFill>
            <a:schemeClr val="bg1">
              <a:alpha val="62153"/>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637253A-3BD8-8DF2-6DBE-A88951D44821}"/>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AB69A25-FE1F-E0BA-F11C-785B7A4F9DF0}"/>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7">
            <a:extLst>
              <a:ext uri="{FF2B5EF4-FFF2-40B4-BE49-F238E27FC236}">
                <a16:creationId xmlns:a16="http://schemas.microsoft.com/office/drawing/2014/main" id="{7FA417AE-8C4B-1508-6B91-DEA0667E63AD}"/>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18</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20049A75-3562-0877-024D-3766329C5CA1}"/>
              </a:ext>
            </a:extLst>
          </p:cNvPr>
          <p:cNvSpPr txBox="1"/>
          <p:nvPr/>
        </p:nvSpPr>
        <p:spPr>
          <a:xfrm>
            <a:off x="489857" y="167153"/>
            <a:ext cx="11547132" cy="584775"/>
          </a:xfrm>
          <a:prstGeom prst="rect">
            <a:avLst/>
          </a:prstGeom>
          <a:noFill/>
        </p:spPr>
        <p:txBody>
          <a:bodyPr wrap="square" rtlCol="0">
            <a:spAutoFit/>
          </a:bodyPr>
          <a:lstStyle/>
          <a:p>
            <a:pPr lvl="0">
              <a:spcAft>
                <a:spcPts val="600"/>
              </a:spcAft>
            </a:pPr>
            <a:r>
              <a:rPr lang="en-US" sz="3200" dirty="0">
                <a:solidFill>
                  <a:srgbClr val="FFFFFF"/>
                </a:solidFill>
                <a:latin typeface="Franklin Gothic Medium" panose="020B0603020102020204" pitchFamily="34" charset="0"/>
                <a:cs typeface="Montserrat"/>
              </a:rPr>
              <a:t>Unlocking charging flexibility</a:t>
            </a:r>
          </a:p>
        </p:txBody>
      </p:sp>
      <p:sp>
        <p:nvSpPr>
          <p:cNvPr id="12" name="Rectangle 11">
            <a:extLst>
              <a:ext uri="{FF2B5EF4-FFF2-40B4-BE49-F238E27FC236}">
                <a16:creationId xmlns:a16="http://schemas.microsoft.com/office/drawing/2014/main" id="{257B1E0D-43C8-D720-5B63-D5FB73357226}"/>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F65E3EE-B0A1-1A18-9CC0-E28E8535C381}"/>
              </a:ext>
            </a:extLst>
          </p:cNvPr>
          <p:cNvSpPr/>
          <p:nvPr/>
        </p:nvSpPr>
        <p:spPr>
          <a:xfrm>
            <a:off x="420580" y="968967"/>
            <a:ext cx="8877817" cy="3816429"/>
          </a:xfrm>
          <a:prstGeom prst="rect">
            <a:avLst/>
          </a:prstGeom>
        </p:spPr>
        <p:txBody>
          <a:bodyPr wrap="square">
            <a:spAutoFit/>
          </a:bodyPr>
          <a:lstStyle/>
          <a:p>
            <a:pPr>
              <a:spcAft>
                <a:spcPts val="1800"/>
              </a:spcAft>
            </a:pPr>
            <a:r>
              <a:rPr lang="en-US" sz="2600" b="1" dirty="0">
                <a:latin typeface=""/>
              </a:rPr>
              <a:t>US electric cars sold in 2022 averaged 291 miles range</a:t>
            </a:r>
          </a:p>
          <a:p>
            <a:pPr>
              <a:spcAft>
                <a:spcPts val="1800"/>
              </a:spcAft>
            </a:pPr>
            <a:r>
              <a:rPr lang="en-US" sz="2600" b="1" dirty="0">
                <a:latin typeface=""/>
              </a:rPr>
              <a:t>That’s 7 days of the average American’s daily commute </a:t>
            </a:r>
          </a:p>
          <a:p>
            <a:pPr>
              <a:spcAft>
                <a:spcPts val="1800"/>
              </a:spcAft>
            </a:pPr>
            <a:r>
              <a:rPr lang="en-US" sz="2600" b="1" dirty="0">
                <a:latin typeface=""/>
              </a:rPr>
              <a:t>An EV battery offers enormous flexibility to shift charging patterns to avoid stressing the grid...</a:t>
            </a:r>
          </a:p>
          <a:p>
            <a:pPr>
              <a:spcAft>
                <a:spcPts val="1800"/>
              </a:spcAft>
            </a:pPr>
            <a:r>
              <a:rPr lang="en-US" sz="2600" b="1" dirty="0">
                <a:latin typeface=""/>
              </a:rPr>
              <a:t>…</a:t>
            </a:r>
            <a:r>
              <a:rPr lang="en-US" sz="2600" b="1" i="1" dirty="0">
                <a:latin typeface=""/>
              </a:rPr>
              <a:t>if properly incentivized.</a:t>
            </a:r>
          </a:p>
          <a:p>
            <a:pPr>
              <a:spcAft>
                <a:spcPts val="1800"/>
              </a:spcAft>
            </a:pPr>
            <a:r>
              <a:rPr lang="en-US" sz="2600" b="1" dirty="0">
                <a:latin typeface=""/>
              </a:rPr>
              <a:t>Unlocking flexible EV charging and water heating could reduce NJ peak demand by 16% in 2040.</a:t>
            </a:r>
          </a:p>
        </p:txBody>
      </p:sp>
    </p:spTree>
    <p:extLst>
      <p:ext uri="{BB962C8B-B14F-4D97-AF65-F5344CB8AC3E}">
        <p14:creationId xmlns:p14="http://schemas.microsoft.com/office/powerpoint/2010/main" val="73665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19</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1297868A-7CA5-C187-1DB7-7F5D091CACEC}"/>
              </a:ext>
            </a:extLst>
          </p:cNvPr>
          <p:cNvPicPr>
            <a:picLocks noChangeAspect="1"/>
          </p:cNvPicPr>
          <p:nvPr/>
        </p:nvPicPr>
        <p:blipFill rotWithShape="1">
          <a:blip r:embed="rId3"/>
          <a:srcRect b="19244"/>
          <a:stretch/>
        </p:blipFill>
        <p:spPr>
          <a:xfrm>
            <a:off x="88759" y="6256982"/>
            <a:ext cx="2459233" cy="548758"/>
          </a:xfrm>
          <a:prstGeom prst="rect">
            <a:avLst/>
          </a:prstGeom>
        </p:spPr>
      </p:pic>
      <p:sp>
        <p:nvSpPr>
          <p:cNvPr id="7" name="Rectangle 6">
            <a:extLst>
              <a:ext uri="{FF2B5EF4-FFF2-40B4-BE49-F238E27FC236}">
                <a16:creationId xmlns:a16="http://schemas.microsoft.com/office/drawing/2014/main" id="{9033CCBA-0C89-56CB-0CB7-920F0E9DA6A2}"/>
              </a:ext>
            </a:extLst>
          </p:cNvPr>
          <p:cNvSpPr/>
          <p:nvPr/>
        </p:nvSpPr>
        <p:spPr>
          <a:xfrm flipV="1">
            <a:off x="176" y="6171521"/>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A51881C-CF06-C429-1D30-2331CD02C9E2}"/>
              </a:ext>
            </a:extLst>
          </p:cNvPr>
          <p:cNvPicPr>
            <a:picLocks noChangeAspect="1"/>
          </p:cNvPicPr>
          <p:nvPr/>
        </p:nvPicPr>
        <p:blipFill>
          <a:blip r:embed="rId4"/>
          <a:stretch>
            <a:fillRect/>
          </a:stretch>
        </p:blipFill>
        <p:spPr>
          <a:xfrm>
            <a:off x="2672992" y="6308934"/>
            <a:ext cx="1079267" cy="496805"/>
          </a:xfrm>
          <a:prstGeom prst="rect">
            <a:avLst/>
          </a:prstGeom>
        </p:spPr>
      </p:pic>
      <p:pic>
        <p:nvPicPr>
          <p:cNvPr id="11" name="Graphic 10">
            <a:extLst>
              <a:ext uri="{FF2B5EF4-FFF2-40B4-BE49-F238E27FC236}">
                <a16:creationId xmlns:a16="http://schemas.microsoft.com/office/drawing/2014/main" id="{7AF5D8CC-D0DA-1F29-3CAD-6C9E93CB25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481" y="1396589"/>
            <a:ext cx="9364465" cy="4395565"/>
          </a:xfrm>
          <a:prstGeom prst="rect">
            <a:avLst/>
          </a:prstGeom>
        </p:spPr>
      </p:pic>
      <p:sp>
        <p:nvSpPr>
          <p:cNvPr id="12" name="Rectangle 11">
            <a:extLst>
              <a:ext uri="{FF2B5EF4-FFF2-40B4-BE49-F238E27FC236}">
                <a16:creationId xmlns:a16="http://schemas.microsoft.com/office/drawing/2014/main" id="{BE090500-288A-F162-70FE-2BC24287767D}"/>
              </a:ext>
            </a:extLst>
          </p:cNvPr>
          <p:cNvSpPr/>
          <p:nvPr/>
        </p:nvSpPr>
        <p:spPr>
          <a:xfrm>
            <a:off x="468851" y="251776"/>
            <a:ext cx="9364464" cy="892552"/>
          </a:xfrm>
          <a:prstGeom prst="rect">
            <a:avLst/>
          </a:prstGeom>
        </p:spPr>
        <p:txBody>
          <a:bodyPr wrap="square">
            <a:spAutoFit/>
          </a:bodyPr>
          <a:lstStyle/>
          <a:p>
            <a:pPr>
              <a:spcAft>
                <a:spcPts val="1000"/>
              </a:spcAft>
            </a:pPr>
            <a:r>
              <a:rPr lang="en-US" sz="2600" b="1" dirty="0">
                <a:latin typeface=""/>
              </a:rPr>
              <a:t>For all of U.S. history, petroleum and natural gas consumption has steadily risen (outside of recessions)…</a:t>
            </a:r>
          </a:p>
        </p:txBody>
      </p:sp>
    </p:spTree>
    <p:extLst>
      <p:ext uri="{BB962C8B-B14F-4D97-AF65-F5344CB8AC3E}">
        <p14:creationId xmlns:p14="http://schemas.microsoft.com/office/powerpoint/2010/main" val="260924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D11CB101-AE19-CC99-88BA-CC58C46BB3EF}"/>
              </a:ext>
            </a:extLst>
          </p:cNvPr>
          <p:cNvGraphicFramePr>
            <a:graphicFrameLocks/>
          </p:cNvGraphicFramePr>
          <p:nvPr>
            <p:extLst>
              <p:ext uri="{D42A27DB-BD31-4B8C-83A1-F6EECF244321}">
                <p14:modId xmlns:p14="http://schemas.microsoft.com/office/powerpoint/2010/main" val="537279917"/>
              </p:ext>
            </p:extLst>
          </p:nvPr>
        </p:nvGraphicFramePr>
        <p:xfrm>
          <a:off x="444325" y="1414108"/>
          <a:ext cx="11410218" cy="461490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9FE2B0F1-E7DE-7048-931F-B8EF19E4B533}"/>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328A547-EAC0-3B49-8F80-337A63ACFD47}"/>
              </a:ext>
            </a:extLst>
          </p:cNvPr>
          <p:cNvPicPr>
            <a:picLocks noChangeAspect="1"/>
          </p:cNvPicPr>
          <p:nvPr/>
        </p:nvPicPr>
        <p:blipFill rotWithShape="1">
          <a:blip r:embed="rId4"/>
          <a:srcRect b="19244"/>
          <a:stretch/>
        </p:blipFill>
        <p:spPr>
          <a:xfrm>
            <a:off x="88759" y="6256982"/>
            <a:ext cx="2459233" cy="548758"/>
          </a:xfrm>
          <a:prstGeom prst="rect">
            <a:avLst/>
          </a:prstGeom>
        </p:spPr>
      </p:pic>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2</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10">
            <a:extLst>
              <a:ext uri="{FF2B5EF4-FFF2-40B4-BE49-F238E27FC236}">
                <a16:creationId xmlns:a16="http://schemas.microsoft.com/office/drawing/2014/main" id="{5C86A0A2-62E3-5245-AFE6-6393B339C71C}"/>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2EEE9371-2D20-664A-A09A-13AEB1D45A16}"/>
              </a:ext>
            </a:extLst>
          </p:cNvPr>
          <p:cNvCxnSpPr>
            <a:cxnSpLocks/>
          </p:cNvCxnSpPr>
          <p:nvPr/>
        </p:nvCxnSpPr>
        <p:spPr>
          <a:xfrm flipH="1">
            <a:off x="4035574" y="1751854"/>
            <a:ext cx="5407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804F35-BFA5-3749-BE1E-3EE65F59F407}"/>
              </a:ext>
            </a:extLst>
          </p:cNvPr>
          <p:cNvSpPr txBox="1"/>
          <p:nvPr/>
        </p:nvSpPr>
        <p:spPr>
          <a:xfrm>
            <a:off x="3266013" y="1491513"/>
            <a:ext cx="1415773" cy="246221"/>
          </a:xfrm>
          <a:prstGeom prst="rect">
            <a:avLst/>
          </a:prstGeom>
          <a:noFill/>
        </p:spPr>
        <p:txBody>
          <a:bodyPr wrap="none" rtlCol="0">
            <a:spAutoFit/>
          </a:bodyPr>
          <a:lstStyle/>
          <a:p>
            <a:pPr algn="r"/>
            <a:r>
              <a:rPr lang="en-US" sz="1000" dirty="0">
                <a:latin typeface="Roboto" panose="02000000000000000000" pitchFamily="2" charset="0"/>
                <a:ea typeface="Roboto" panose="02000000000000000000" pitchFamily="2" charset="0"/>
              </a:rPr>
              <a:t>Historical emissions</a:t>
            </a:r>
            <a:r>
              <a:rPr lang="en-US" sz="1000" baseline="30000" dirty="0">
                <a:latin typeface="Roboto" panose="02000000000000000000" pitchFamily="2" charset="0"/>
                <a:ea typeface="Roboto" panose="02000000000000000000" pitchFamily="2" charset="0"/>
              </a:rPr>
              <a:t>2</a:t>
            </a:r>
          </a:p>
        </p:txBody>
      </p:sp>
      <p:cxnSp>
        <p:nvCxnSpPr>
          <p:cNvPr id="35" name="Straight Arrow Connector 34">
            <a:extLst>
              <a:ext uri="{FF2B5EF4-FFF2-40B4-BE49-F238E27FC236}">
                <a16:creationId xmlns:a16="http://schemas.microsoft.com/office/drawing/2014/main" id="{FC7E55DA-A498-144B-966B-0B3721497B9C}"/>
              </a:ext>
            </a:extLst>
          </p:cNvPr>
          <p:cNvCxnSpPr>
            <a:cxnSpLocks/>
          </p:cNvCxnSpPr>
          <p:nvPr/>
        </p:nvCxnSpPr>
        <p:spPr>
          <a:xfrm>
            <a:off x="4727587" y="1744992"/>
            <a:ext cx="5407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42F051A-8921-984A-8CD3-46ACF35B8687}"/>
              </a:ext>
            </a:extLst>
          </p:cNvPr>
          <p:cNvSpPr txBox="1"/>
          <p:nvPr/>
        </p:nvSpPr>
        <p:spPr>
          <a:xfrm>
            <a:off x="4639227" y="1491513"/>
            <a:ext cx="2313454" cy="246221"/>
          </a:xfrm>
          <a:prstGeom prst="rect">
            <a:avLst/>
          </a:prstGeom>
          <a:noFill/>
        </p:spPr>
        <p:txBody>
          <a:bodyPr wrap="none" rtlCol="0">
            <a:spAutoFit/>
          </a:bodyPr>
          <a:lstStyle/>
          <a:p>
            <a:r>
              <a:rPr lang="en-US" sz="1000" dirty="0">
                <a:latin typeface="Roboto" panose="02000000000000000000" pitchFamily="2" charset="0"/>
                <a:ea typeface="Roboto" panose="02000000000000000000" pitchFamily="2" charset="0"/>
              </a:rPr>
              <a:t>Modeled emissions (REPEAT Project)</a:t>
            </a:r>
          </a:p>
        </p:txBody>
      </p:sp>
      <p:sp>
        <p:nvSpPr>
          <p:cNvPr id="10" name="TextBox 9">
            <a:extLst>
              <a:ext uri="{FF2B5EF4-FFF2-40B4-BE49-F238E27FC236}">
                <a16:creationId xmlns:a16="http://schemas.microsoft.com/office/drawing/2014/main" id="{6B56B682-C561-47A8-CC3A-5F5EAC651F34}"/>
              </a:ext>
            </a:extLst>
          </p:cNvPr>
          <p:cNvSpPr txBox="1"/>
          <p:nvPr/>
        </p:nvSpPr>
        <p:spPr>
          <a:xfrm flipH="1">
            <a:off x="562298" y="870556"/>
            <a:ext cx="10354046" cy="461665"/>
          </a:xfrm>
          <a:prstGeom prst="rect">
            <a:avLst/>
          </a:prstGeom>
          <a:noFill/>
        </p:spPr>
        <p:txBody>
          <a:bodyPr wrap="square" rtlCol="0">
            <a:spAutoFit/>
          </a:bodyPr>
          <a:lstStyle/>
          <a:p>
            <a:r>
              <a:rPr lang="en-US" sz="1400" b="1" spc="20" dirty="0">
                <a:latin typeface="Roboto" panose="02000000000000000000" pitchFamily="2" charset="0"/>
                <a:ea typeface="Roboto" panose="02000000000000000000" pitchFamily="2" charset="0"/>
                <a:cs typeface="Calibri" panose="020F0502020204030204" pitchFamily="34" charset="0"/>
              </a:rPr>
              <a:t>Historical and Modeled Net U.S. Greenhouse Gas Emissions (Including Land Carbon Sinks)</a:t>
            </a:r>
            <a:br>
              <a:rPr lang="en-US" sz="1400" b="1" spc="20" dirty="0">
                <a:latin typeface="Roboto" panose="02000000000000000000" pitchFamily="2" charset="0"/>
                <a:ea typeface="Roboto" panose="02000000000000000000" pitchFamily="2" charset="0"/>
                <a:cs typeface="Calibri" panose="020F0502020204030204" pitchFamily="34" charset="0"/>
              </a:rPr>
            </a:br>
            <a:r>
              <a:rPr lang="en-US" sz="1000" spc="20" dirty="0">
                <a:latin typeface="Roboto" panose="02000000000000000000" pitchFamily="2" charset="0"/>
                <a:ea typeface="Roboto" panose="02000000000000000000" pitchFamily="2" charset="0"/>
                <a:cs typeface="Calibri" panose="020F0502020204030204" pitchFamily="34" charset="0"/>
              </a:rPr>
              <a:t>billion metric tons CO</a:t>
            </a:r>
            <a:r>
              <a:rPr lang="en-US" sz="1000" spc="20" baseline="-25000" dirty="0">
                <a:latin typeface="Roboto" panose="02000000000000000000" pitchFamily="2" charset="0"/>
                <a:ea typeface="Roboto" panose="02000000000000000000" pitchFamily="2" charset="0"/>
                <a:cs typeface="Calibri" panose="020F0502020204030204" pitchFamily="34" charset="0"/>
              </a:rPr>
              <a:t>2</a:t>
            </a:r>
            <a:r>
              <a:rPr lang="en-US" sz="1000" spc="20" dirty="0">
                <a:latin typeface="Roboto" panose="02000000000000000000" pitchFamily="2" charset="0"/>
                <a:ea typeface="Roboto" panose="02000000000000000000" pitchFamily="2" charset="0"/>
                <a:cs typeface="Calibri" panose="020F0502020204030204" pitchFamily="34" charset="0"/>
              </a:rPr>
              <a:t>-equivalent (Gt CO</a:t>
            </a:r>
            <a:r>
              <a:rPr lang="en-US" sz="1000" spc="20" baseline="-25000" dirty="0">
                <a:latin typeface="Roboto" panose="02000000000000000000" pitchFamily="2" charset="0"/>
                <a:ea typeface="Roboto" panose="02000000000000000000" pitchFamily="2" charset="0"/>
                <a:cs typeface="Calibri" panose="020F0502020204030204" pitchFamily="34" charset="0"/>
              </a:rPr>
              <a:t>2</a:t>
            </a:r>
            <a:r>
              <a:rPr lang="en-US" sz="1000" spc="20" dirty="0">
                <a:latin typeface="Roboto" panose="02000000000000000000" pitchFamily="2" charset="0"/>
                <a:ea typeface="Roboto" panose="02000000000000000000" pitchFamily="2" charset="0"/>
                <a:cs typeface="Calibri" panose="020F0502020204030204" pitchFamily="34" charset="0"/>
              </a:rPr>
              <a:t>-e)</a:t>
            </a:r>
            <a:r>
              <a:rPr lang="en-US" sz="1000" spc="20" baseline="30000" dirty="0">
                <a:latin typeface="Roboto" panose="02000000000000000000" pitchFamily="2" charset="0"/>
                <a:ea typeface="Roboto" panose="02000000000000000000" pitchFamily="2" charset="0"/>
                <a:cs typeface="Calibri" panose="020F0502020204030204" pitchFamily="34" charset="0"/>
              </a:rPr>
              <a:t>1</a:t>
            </a:r>
          </a:p>
        </p:txBody>
      </p:sp>
      <p:sp>
        <p:nvSpPr>
          <p:cNvPr id="28" name="TextBox 27">
            <a:extLst>
              <a:ext uri="{FF2B5EF4-FFF2-40B4-BE49-F238E27FC236}">
                <a16:creationId xmlns:a16="http://schemas.microsoft.com/office/drawing/2014/main" id="{53151A94-197A-A2B2-AAE6-5F632444C7E0}"/>
              </a:ext>
            </a:extLst>
          </p:cNvPr>
          <p:cNvSpPr txBox="1"/>
          <p:nvPr/>
        </p:nvSpPr>
        <p:spPr>
          <a:xfrm>
            <a:off x="7322483" y="2777668"/>
            <a:ext cx="2313454" cy="738664"/>
          </a:xfrm>
          <a:prstGeom prst="rect">
            <a:avLst/>
          </a:prstGeom>
          <a:noFill/>
        </p:spPr>
        <p:txBody>
          <a:bodyPr wrap="square" rtlCol="0">
            <a:spAutoFit/>
          </a:bodyPr>
          <a:lstStyle/>
          <a:p>
            <a:r>
              <a:rPr lang="en-US" sz="1400" dirty="0">
                <a:solidFill>
                  <a:srgbClr val="1D8FA5"/>
                </a:solidFill>
                <a:latin typeface="Roboto" panose="02000000000000000000" pitchFamily="2" charset="0"/>
                <a:ea typeface="Roboto" panose="02000000000000000000" pitchFamily="2" charset="0"/>
              </a:rPr>
              <a:t>2030 NDC:</a:t>
            </a:r>
            <a:br>
              <a:rPr lang="en-US" sz="1400" dirty="0">
                <a:solidFill>
                  <a:srgbClr val="1D8FA5"/>
                </a:solidFill>
                <a:latin typeface="Roboto" panose="02000000000000000000" pitchFamily="2" charset="0"/>
                <a:ea typeface="Roboto" panose="02000000000000000000" pitchFamily="2" charset="0"/>
              </a:rPr>
            </a:br>
            <a:r>
              <a:rPr lang="en-US" sz="1400" dirty="0">
                <a:solidFill>
                  <a:srgbClr val="1D8FA5"/>
                </a:solidFill>
                <a:latin typeface="Roboto" panose="02000000000000000000" pitchFamily="2" charset="0"/>
                <a:ea typeface="Roboto" panose="02000000000000000000" pitchFamily="2" charset="0"/>
              </a:rPr>
              <a:t>~3.3 billion tons </a:t>
            </a:r>
            <a:br>
              <a:rPr lang="en-US" sz="1400" dirty="0">
                <a:solidFill>
                  <a:srgbClr val="1D8FA5"/>
                </a:solidFill>
                <a:latin typeface="Roboto" panose="02000000000000000000" pitchFamily="2" charset="0"/>
                <a:ea typeface="Roboto" panose="02000000000000000000" pitchFamily="2" charset="0"/>
              </a:rPr>
            </a:br>
            <a:r>
              <a:rPr lang="en-US" sz="1400" dirty="0">
                <a:solidFill>
                  <a:srgbClr val="1D8FA5"/>
                </a:solidFill>
                <a:latin typeface="Roboto" panose="02000000000000000000" pitchFamily="2" charset="0"/>
                <a:ea typeface="Roboto" panose="02000000000000000000" pitchFamily="2" charset="0"/>
              </a:rPr>
              <a:t>(at least 50% below 2005)</a:t>
            </a:r>
            <a:endParaRPr lang="en-US" sz="1400" baseline="30000" dirty="0">
              <a:solidFill>
                <a:srgbClr val="1D8FA5"/>
              </a:solidFill>
            </a:endParaRPr>
          </a:p>
        </p:txBody>
      </p:sp>
      <p:cxnSp>
        <p:nvCxnSpPr>
          <p:cNvPr id="32" name="Straight Connector 31">
            <a:extLst>
              <a:ext uri="{FF2B5EF4-FFF2-40B4-BE49-F238E27FC236}">
                <a16:creationId xmlns:a16="http://schemas.microsoft.com/office/drawing/2014/main" id="{DAB4FCDF-66CC-62D7-10AC-D4B75C65C232}"/>
              </a:ext>
            </a:extLst>
          </p:cNvPr>
          <p:cNvCxnSpPr>
            <a:cxnSpLocks/>
          </p:cNvCxnSpPr>
          <p:nvPr/>
        </p:nvCxnSpPr>
        <p:spPr>
          <a:xfrm flipH="1">
            <a:off x="6939921" y="3483674"/>
            <a:ext cx="382562" cy="292560"/>
          </a:xfrm>
          <a:prstGeom prst="line">
            <a:avLst/>
          </a:prstGeom>
          <a:ln w="6350" cap="rnd">
            <a:solidFill>
              <a:srgbClr val="1D8FA5"/>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2E10A0F-A2A4-6CD8-C09D-B335D28D2EC1}"/>
              </a:ext>
            </a:extLst>
          </p:cNvPr>
          <p:cNvCxnSpPr>
            <a:cxnSpLocks/>
          </p:cNvCxnSpPr>
          <p:nvPr/>
        </p:nvCxnSpPr>
        <p:spPr>
          <a:xfrm flipH="1">
            <a:off x="4711258" y="2208386"/>
            <a:ext cx="465073" cy="171835"/>
          </a:xfrm>
          <a:prstGeom prst="line">
            <a:avLst/>
          </a:prstGeom>
          <a:ln w="63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89868B0-A5DE-31D4-631B-2DAED02EEEE3}"/>
              </a:ext>
            </a:extLst>
          </p:cNvPr>
          <p:cNvSpPr txBox="1"/>
          <p:nvPr/>
        </p:nvSpPr>
        <p:spPr>
          <a:xfrm>
            <a:off x="5192660" y="1946776"/>
            <a:ext cx="1507240" cy="523220"/>
          </a:xfrm>
          <a:prstGeom prst="rect">
            <a:avLst/>
          </a:prstGeom>
          <a:noFill/>
        </p:spPr>
        <p:txBody>
          <a:bodyPr wrap="square" rtlCol="0">
            <a:spAutoFit/>
          </a:bodyPr>
          <a:lstStyle/>
          <a:p>
            <a:pPr algn="ctr"/>
            <a:r>
              <a:rPr lang="en-US" sz="1400" dirty="0">
                <a:latin typeface="Roboto" panose="02000000000000000000" pitchFamily="2" charset="0"/>
                <a:ea typeface="Roboto" panose="02000000000000000000" pitchFamily="2" charset="0"/>
              </a:rPr>
              <a:t>2021 emissions: ~5.6 billion tons</a:t>
            </a:r>
            <a:endParaRPr lang="en-US" sz="1400" baseline="30000" dirty="0"/>
          </a:p>
        </p:txBody>
      </p:sp>
      <p:cxnSp>
        <p:nvCxnSpPr>
          <p:cNvPr id="70" name="Straight Connector 69">
            <a:extLst>
              <a:ext uri="{FF2B5EF4-FFF2-40B4-BE49-F238E27FC236}">
                <a16:creationId xmlns:a16="http://schemas.microsoft.com/office/drawing/2014/main" id="{7FDBD108-2F7B-7E6D-7DA3-44DB95449047}"/>
              </a:ext>
            </a:extLst>
          </p:cNvPr>
          <p:cNvCxnSpPr>
            <a:cxnSpLocks/>
          </p:cNvCxnSpPr>
          <p:nvPr/>
        </p:nvCxnSpPr>
        <p:spPr>
          <a:xfrm flipH="1" flipV="1">
            <a:off x="1016502" y="1751659"/>
            <a:ext cx="462690" cy="599830"/>
          </a:xfrm>
          <a:prstGeom prst="line">
            <a:avLst/>
          </a:prstGeom>
          <a:ln w="63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AEBCE41-0B73-4A62-C424-FDE0601D6A22}"/>
              </a:ext>
            </a:extLst>
          </p:cNvPr>
          <p:cNvSpPr txBox="1"/>
          <p:nvPr/>
        </p:nvSpPr>
        <p:spPr>
          <a:xfrm>
            <a:off x="1213500" y="2396550"/>
            <a:ext cx="1507240" cy="523220"/>
          </a:xfrm>
          <a:prstGeom prst="rect">
            <a:avLst/>
          </a:prstGeom>
          <a:noFill/>
        </p:spPr>
        <p:txBody>
          <a:bodyPr wrap="square" rtlCol="0">
            <a:spAutoFit/>
          </a:bodyPr>
          <a:lstStyle/>
          <a:p>
            <a:pPr algn="ctr"/>
            <a:r>
              <a:rPr lang="en-US" sz="1400" dirty="0">
                <a:latin typeface="Roboto" panose="02000000000000000000" pitchFamily="2" charset="0"/>
                <a:ea typeface="Roboto" panose="02000000000000000000" pitchFamily="2" charset="0"/>
              </a:rPr>
              <a:t>2005 emissions: ~6.6 billion tons</a:t>
            </a:r>
            <a:endParaRPr lang="en-US" sz="1400" baseline="30000" dirty="0"/>
          </a:p>
        </p:txBody>
      </p:sp>
      <p:sp>
        <p:nvSpPr>
          <p:cNvPr id="3" name="TextBox 2">
            <a:extLst>
              <a:ext uri="{FF2B5EF4-FFF2-40B4-BE49-F238E27FC236}">
                <a16:creationId xmlns:a16="http://schemas.microsoft.com/office/drawing/2014/main" id="{89F739E9-5BEF-56BE-AB61-04DB5FBB23CA}"/>
              </a:ext>
            </a:extLst>
          </p:cNvPr>
          <p:cNvSpPr txBox="1"/>
          <p:nvPr/>
        </p:nvSpPr>
        <p:spPr>
          <a:xfrm>
            <a:off x="489857" y="167153"/>
            <a:ext cx="10433957" cy="584775"/>
          </a:xfrm>
          <a:prstGeom prst="rect">
            <a:avLst/>
          </a:prstGeom>
          <a:noFill/>
        </p:spPr>
        <p:txBody>
          <a:bodyPr wrap="square" rtlCol="0">
            <a:spAutoFit/>
          </a:bodyPr>
          <a:lstStyle/>
          <a:p>
            <a:pPr lvl="0">
              <a:spcAft>
                <a:spcPts val="600"/>
              </a:spcAft>
            </a:pPr>
            <a:r>
              <a:rPr lang="en-US" sz="3200" dirty="0">
                <a:solidFill>
                  <a:srgbClr val="FFFFFF"/>
                </a:solidFill>
                <a:latin typeface="Franklin Gothic Medium" panose="020B0603020102020204" pitchFamily="34" charset="0"/>
                <a:cs typeface="Montserrat"/>
              </a:rPr>
              <a:t>Net-Zero America</a:t>
            </a:r>
          </a:p>
        </p:txBody>
      </p:sp>
      <p:sp>
        <p:nvSpPr>
          <p:cNvPr id="20" name="TextBox 19">
            <a:extLst>
              <a:ext uri="{FF2B5EF4-FFF2-40B4-BE49-F238E27FC236}">
                <a16:creationId xmlns:a16="http://schemas.microsoft.com/office/drawing/2014/main" id="{3278A133-611D-74EF-A664-BEBF72A23B8E}"/>
              </a:ext>
            </a:extLst>
          </p:cNvPr>
          <p:cNvSpPr txBox="1"/>
          <p:nvPr/>
        </p:nvSpPr>
        <p:spPr>
          <a:xfrm>
            <a:off x="8292491" y="3959900"/>
            <a:ext cx="2011811" cy="338554"/>
          </a:xfrm>
          <a:prstGeom prst="rect">
            <a:avLst/>
          </a:prstGeom>
          <a:noFill/>
        </p:spPr>
        <p:txBody>
          <a:bodyPr wrap="square" rtlCol="0">
            <a:spAutoFit/>
          </a:bodyPr>
          <a:lstStyle/>
          <a:p>
            <a:r>
              <a:rPr lang="en-US" sz="1600" b="1" dirty="0">
                <a:solidFill>
                  <a:srgbClr val="1D8FA5"/>
                </a:solidFill>
                <a:latin typeface="Roboto" panose="02000000000000000000" pitchFamily="2" charset="0"/>
                <a:ea typeface="Roboto" panose="02000000000000000000" pitchFamily="2" charset="0"/>
              </a:rPr>
              <a:t>Net-Zero Pathway</a:t>
            </a:r>
            <a:endParaRPr lang="en-US" sz="1600" b="1" baseline="30000" dirty="0">
              <a:solidFill>
                <a:srgbClr val="1D8FA5"/>
              </a:solidFill>
            </a:endParaRPr>
          </a:p>
        </p:txBody>
      </p:sp>
      <p:sp>
        <p:nvSpPr>
          <p:cNvPr id="22" name="TextBox 21">
            <a:extLst>
              <a:ext uri="{FF2B5EF4-FFF2-40B4-BE49-F238E27FC236}">
                <a16:creationId xmlns:a16="http://schemas.microsoft.com/office/drawing/2014/main" id="{B1EFF928-6568-B7FB-F50D-5E31D9CA3FD1}"/>
              </a:ext>
            </a:extLst>
          </p:cNvPr>
          <p:cNvSpPr txBox="1"/>
          <p:nvPr/>
        </p:nvSpPr>
        <p:spPr>
          <a:xfrm>
            <a:off x="2693558" y="6263905"/>
            <a:ext cx="8850742" cy="579646"/>
          </a:xfrm>
          <a:prstGeom prst="rect">
            <a:avLst/>
          </a:prstGeom>
          <a:noFill/>
        </p:spPr>
        <p:txBody>
          <a:bodyPr wrap="square" rtlCol="0">
            <a:spAutoFit/>
          </a:bodyPr>
          <a:lstStyle/>
          <a:p>
            <a:pPr>
              <a:spcAft>
                <a:spcPts val="200"/>
              </a:spcAft>
            </a:pP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1 - CO</a:t>
            </a:r>
            <a:r>
              <a:rPr lang="en-US" sz="1000" baseline="-25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2-</a:t>
            </a: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equivalent emissions calculations use IPCC AR4 100 year global warming potential as per </a:t>
            </a: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EPA Inventory of Greenhouse Gas Emissions and Sinks</a:t>
            </a: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endParaRPr lang="en-US" sz="1000" b="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spcAft>
                <a:spcPts val="200"/>
              </a:spcAft>
            </a:pP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2 - Historical data from </a:t>
            </a: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US EPA Inventory</a:t>
            </a: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for 2005-2030; 2021 preliminary emissions estimate assumes total net emissions change in proportion to 6.7% year-on-year change in CO2 emissions from energy and industrial processes estimated by </a:t>
            </a: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Global Carbon Monitor</a:t>
            </a: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4" name="TextBox 3">
            <a:extLst>
              <a:ext uri="{FF2B5EF4-FFF2-40B4-BE49-F238E27FC236}">
                <a16:creationId xmlns:a16="http://schemas.microsoft.com/office/drawing/2014/main" id="{A5FC94C4-9199-57FE-BAE8-78B2C91B5822}"/>
              </a:ext>
            </a:extLst>
          </p:cNvPr>
          <p:cNvSpPr txBox="1"/>
          <p:nvPr/>
        </p:nvSpPr>
        <p:spPr>
          <a:xfrm>
            <a:off x="4943794" y="4188177"/>
            <a:ext cx="2498157" cy="523220"/>
          </a:xfrm>
          <a:prstGeom prst="rect">
            <a:avLst/>
          </a:prstGeom>
          <a:noFill/>
          <a:ln>
            <a:solidFill>
              <a:srgbClr val="C00000"/>
            </a:solidFill>
            <a:prstDash val="sysDot"/>
          </a:ln>
        </p:spPr>
        <p:txBody>
          <a:bodyPr wrap="square"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
              </a:rPr>
              <a:t>Triple the average historical pace of decarbonization</a:t>
            </a:r>
          </a:p>
        </p:txBody>
      </p:sp>
    </p:spTree>
    <p:extLst>
      <p:ext uri="{BB962C8B-B14F-4D97-AF65-F5344CB8AC3E}">
        <p14:creationId xmlns:p14="http://schemas.microsoft.com/office/powerpoint/2010/main" val="108159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7" dur="1000"/>
                                        <p:tgtEl>
                                          <p:spTgt spid="12">
                                            <p:graphicEl>
                                              <a:chart seriesIdx="1" categoryIdx="-4" bldStep="series"/>
                                            </p:graphicEl>
                                          </p:spTgt>
                                        </p:tgtEl>
                                      </p:cBhvr>
                                    </p:animEffect>
                                  </p:childTnLst>
                                </p:cTn>
                              </p:par>
                              <p:par>
                                <p:cTn id="8" presetID="1" presetClass="entr" presetSubtype="0" fill="hold" grpId="0" nodeType="withEffect">
                                  <p:stCondLst>
                                    <p:cond delay="200"/>
                                  </p:stCondLst>
                                  <p:childTnLst>
                                    <p:set>
                                      <p:cBhvr>
                                        <p:cTn id="9" dur="1" fill="hold">
                                          <p:stCondLst>
                                            <p:cond delay="0"/>
                                          </p:stCondLst>
                                        </p:cTn>
                                        <p:tgtEl>
                                          <p:spTgt spid="28"/>
                                        </p:tgtEl>
                                        <p:attrNameLst>
                                          <p:attrName>style.visibility</p:attrName>
                                        </p:attrNameLst>
                                      </p:cBhvr>
                                      <p:to>
                                        <p:strVal val="visible"/>
                                      </p:to>
                                    </p:set>
                                  </p:childTnLst>
                                </p:cTn>
                              </p:par>
                              <p:par>
                                <p:cTn id="10" presetID="1" presetClass="entr" presetSubtype="0" fill="hold" nodeType="withEffect">
                                  <p:stCondLst>
                                    <p:cond delay="200"/>
                                  </p:stCondLst>
                                  <p:childTnLst>
                                    <p:set>
                                      <p:cBhvr>
                                        <p:cTn id="11" dur="1" fill="hold">
                                          <p:stCondLst>
                                            <p:cond delay="0"/>
                                          </p:stCondLst>
                                        </p:cTn>
                                        <p:tgtEl>
                                          <p:spTgt spid="32"/>
                                        </p:tgtEl>
                                        <p:attrNameLst>
                                          <p:attrName>style.visibility</p:attrName>
                                        </p:attrNameLst>
                                      </p:cBhvr>
                                      <p:to>
                                        <p:strVal val="visible"/>
                                      </p:to>
                                    </p:set>
                                  </p:childTnLst>
                                </p:cTn>
                              </p:par>
                              <p:par>
                                <p:cTn id="12" presetID="1" presetClass="entr" presetSubtype="0" fill="hold" grpId="0" nodeType="withEffect">
                                  <p:stCondLst>
                                    <p:cond delay="30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28" grpId="0"/>
      <p:bldP spid="20"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E2B0F1-E7DE-7048-931F-B8EF19E4B533}"/>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45B678D-930F-894B-BFE1-7A245780A8B8}"/>
              </a:ext>
            </a:extLst>
          </p:cNvPr>
          <p:cNvPicPr>
            <a:picLocks noChangeAspect="1"/>
          </p:cNvPicPr>
          <p:nvPr/>
        </p:nvPicPr>
        <p:blipFill>
          <a:blip r:embed="rId3"/>
          <a:stretch>
            <a:fillRect/>
          </a:stretch>
        </p:blipFill>
        <p:spPr>
          <a:xfrm>
            <a:off x="0" y="82193"/>
            <a:ext cx="6096000" cy="734458"/>
          </a:xfrm>
          <a:prstGeom prst="rect">
            <a:avLst/>
          </a:prstGeom>
        </p:spPr>
      </p:pic>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328A547-EAC0-3B49-8F80-337A63ACFD47}"/>
              </a:ext>
            </a:extLst>
          </p:cNvPr>
          <p:cNvPicPr>
            <a:picLocks noChangeAspect="1"/>
          </p:cNvPicPr>
          <p:nvPr/>
        </p:nvPicPr>
        <p:blipFill rotWithShape="1">
          <a:blip r:embed="rId4"/>
          <a:srcRect b="19244"/>
          <a:stretch/>
        </p:blipFill>
        <p:spPr>
          <a:xfrm>
            <a:off x="88759" y="6256982"/>
            <a:ext cx="2459233" cy="548758"/>
          </a:xfrm>
          <a:prstGeom prst="rect">
            <a:avLst/>
          </a:prstGeom>
        </p:spPr>
      </p:pic>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20</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Picture 9">
            <a:extLst>
              <a:ext uri="{FF2B5EF4-FFF2-40B4-BE49-F238E27FC236}">
                <a16:creationId xmlns:a16="http://schemas.microsoft.com/office/drawing/2014/main" id="{B84218CA-D318-2C43-BA5C-6DBE69E4316D}"/>
              </a:ext>
            </a:extLst>
          </p:cNvPr>
          <p:cNvPicPr>
            <a:picLocks noChangeAspect="1"/>
          </p:cNvPicPr>
          <p:nvPr/>
        </p:nvPicPr>
        <p:blipFill>
          <a:blip r:embed="rId5"/>
          <a:stretch>
            <a:fillRect/>
          </a:stretch>
        </p:blipFill>
        <p:spPr>
          <a:xfrm>
            <a:off x="2672992" y="6308934"/>
            <a:ext cx="1079267" cy="496805"/>
          </a:xfrm>
          <a:prstGeom prst="rect">
            <a:avLst/>
          </a:prstGeom>
        </p:spPr>
      </p:pic>
      <p:sp>
        <p:nvSpPr>
          <p:cNvPr id="9" name="TextBox 8">
            <a:extLst>
              <a:ext uri="{FF2B5EF4-FFF2-40B4-BE49-F238E27FC236}">
                <a16:creationId xmlns:a16="http://schemas.microsoft.com/office/drawing/2014/main" id="{6C519229-B253-8844-BA8F-E61AD4AAF16D}"/>
              </a:ext>
            </a:extLst>
          </p:cNvPr>
          <p:cNvSpPr txBox="1"/>
          <p:nvPr/>
        </p:nvSpPr>
        <p:spPr>
          <a:xfrm>
            <a:off x="138706" y="910893"/>
            <a:ext cx="11134540" cy="307777"/>
          </a:xfrm>
          <a:prstGeom prst="rect">
            <a:avLst/>
          </a:prstGeom>
          <a:noFill/>
        </p:spPr>
        <p:txBody>
          <a:bodyPr wrap="square" rtlCol="0">
            <a:spAutoFit/>
          </a:bodyPr>
          <a:lstStyle/>
          <a:p>
            <a:r>
              <a:rPr lang="en-US" sz="1400" b="1" dirty="0">
                <a:latin typeface="Roboto" panose="02000000000000000000" pitchFamily="2" charset="0"/>
                <a:ea typeface="Roboto" panose="02000000000000000000" pitchFamily="2" charset="0"/>
              </a:rPr>
              <a:t>Changes in Annual U.S. Petroleum Product and Natural Gas Consumption vs </a:t>
            </a:r>
            <a:r>
              <a:rPr lang="en-US" sz="1400" b="1" spc="20" dirty="0">
                <a:latin typeface="Roboto" panose="02000000000000000000" pitchFamily="2" charset="0"/>
                <a:ea typeface="Roboto" panose="02000000000000000000" pitchFamily="2" charset="0"/>
                <a:cs typeface="Calibri" panose="020F0502020204030204" pitchFamily="34" charset="0"/>
              </a:rPr>
              <a:t>No </a:t>
            </a:r>
            <a:r>
              <a:rPr lang="en-US" sz="1400" b="1" i="1" spc="20" dirty="0">
                <a:latin typeface="Roboto" panose="02000000000000000000" pitchFamily="2" charset="0"/>
                <a:ea typeface="Roboto" panose="02000000000000000000" pitchFamily="2" charset="0"/>
                <a:cs typeface="Calibri" panose="020F0502020204030204" pitchFamily="34" charset="0"/>
              </a:rPr>
              <a:t>IRA</a:t>
            </a:r>
            <a:r>
              <a:rPr lang="en-US" sz="1400" b="1" spc="20" dirty="0">
                <a:latin typeface="Roboto" panose="02000000000000000000" pitchFamily="2" charset="0"/>
                <a:ea typeface="Roboto" panose="02000000000000000000" pitchFamily="2" charset="0"/>
                <a:cs typeface="Calibri" panose="020F0502020204030204" pitchFamily="34" charset="0"/>
              </a:rPr>
              <a:t> Case</a:t>
            </a:r>
            <a:r>
              <a:rPr lang="en-US" sz="1400" b="1" dirty="0">
                <a:latin typeface="Roboto" panose="02000000000000000000" pitchFamily="2" charset="0"/>
                <a:ea typeface="Roboto" panose="02000000000000000000" pitchFamily="2" charset="0"/>
              </a:rPr>
              <a:t> </a:t>
            </a:r>
            <a:r>
              <a:rPr lang="en-US" sz="1400" b="1" spc="20" dirty="0">
                <a:latin typeface="Roboto" panose="02000000000000000000" pitchFamily="2" charset="0"/>
                <a:ea typeface="Roboto" panose="02000000000000000000" pitchFamily="2" charset="0"/>
                <a:cs typeface="Calibri" panose="020F0502020204030204" pitchFamily="34" charset="0"/>
              </a:rPr>
              <a:t>(Including Bipartisan Infrastructure Law)</a:t>
            </a:r>
            <a:endParaRPr lang="en-US" sz="1400" b="1" dirty="0">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D22E2DFC-68AE-AB4A-8837-DDA70690164C}"/>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4E6687E-5B13-004D-AE01-D01997DF2884}"/>
              </a:ext>
            </a:extLst>
          </p:cNvPr>
          <p:cNvSpPr txBox="1"/>
          <p:nvPr/>
        </p:nvSpPr>
        <p:spPr>
          <a:xfrm>
            <a:off x="138706" y="1241806"/>
            <a:ext cx="11591739" cy="276999"/>
          </a:xfrm>
          <a:prstGeom prst="rect">
            <a:avLst/>
          </a:prstGeom>
          <a:solidFill>
            <a:schemeClr val="bg1"/>
          </a:solidFill>
        </p:spPr>
        <p:txBody>
          <a:bodyPr wrap="square" rtlCol="0">
            <a:spAutoFit/>
          </a:bodyPr>
          <a:lstStyle/>
          <a:p>
            <a:pPr algn="ctr"/>
            <a:r>
              <a:rPr lang="en-US" sz="1200" i="1" dirty="0">
                <a:latin typeface="Roboto" panose="02000000000000000000" pitchFamily="2" charset="0"/>
                <a:ea typeface="Roboto" panose="02000000000000000000" pitchFamily="2" charset="0"/>
              </a:rPr>
              <a:t>Inflation Reduction Act</a:t>
            </a:r>
          </a:p>
        </p:txBody>
      </p:sp>
      <p:sp>
        <p:nvSpPr>
          <p:cNvPr id="11" name="TextBox 10">
            <a:extLst>
              <a:ext uri="{FF2B5EF4-FFF2-40B4-BE49-F238E27FC236}">
                <a16:creationId xmlns:a16="http://schemas.microsoft.com/office/drawing/2014/main" id="{FA4B3684-CC7D-F083-06F1-E61F37E86651}"/>
              </a:ext>
            </a:extLst>
          </p:cNvPr>
          <p:cNvSpPr txBox="1"/>
          <p:nvPr/>
        </p:nvSpPr>
        <p:spPr>
          <a:xfrm>
            <a:off x="138707" y="1516585"/>
            <a:ext cx="4603110" cy="430887"/>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rPr>
              <a:t>Petroleum Products</a:t>
            </a:r>
          </a:p>
          <a:p>
            <a:r>
              <a:rPr lang="en-US" sz="1000" dirty="0">
                <a:latin typeface="Roboto" panose="02000000000000000000" pitchFamily="2" charset="0"/>
                <a:ea typeface="Roboto" panose="02000000000000000000" pitchFamily="2" charset="0"/>
              </a:rPr>
              <a:t>million barrels per year (mmbbl/y)</a:t>
            </a:r>
          </a:p>
        </p:txBody>
      </p:sp>
      <p:sp>
        <p:nvSpPr>
          <p:cNvPr id="15" name="TextBox 14">
            <a:extLst>
              <a:ext uri="{FF2B5EF4-FFF2-40B4-BE49-F238E27FC236}">
                <a16:creationId xmlns:a16="http://schemas.microsoft.com/office/drawing/2014/main" id="{6EAF5BE8-1250-A663-5D35-BA74AE156F64}"/>
              </a:ext>
            </a:extLst>
          </p:cNvPr>
          <p:cNvSpPr txBox="1"/>
          <p:nvPr/>
        </p:nvSpPr>
        <p:spPr>
          <a:xfrm>
            <a:off x="6701246" y="1516127"/>
            <a:ext cx="4704941" cy="430887"/>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rPr>
              <a:t>Natural Gas</a:t>
            </a:r>
          </a:p>
          <a:p>
            <a:r>
              <a:rPr lang="en-US" sz="1000" dirty="0">
                <a:latin typeface="Roboto" panose="02000000000000000000" pitchFamily="2" charset="0"/>
                <a:ea typeface="Roboto" panose="02000000000000000000" pitchFamily="2" charset="0"/>
              </a:rPr>
              <a:t>billion cubic feet per year (bcf/y)</a:t>
            </a:r>
          </a:p>
        </p:txBody>
      </p:sp>
      <p:graphicFrame>
        <p:nvGraphicFramePr>
          <p:cNvPr id="17" name="Chart 16">
            <a:extLst>
              <a:ext uri="{FF2B5EF4-FFF2-40B4-BE49-F238E27FC236}">
                <a16:creationId xmlns:a16="http://schemas.microsoft.com/office/drawing/2014/main" id="{662A0BB3-418C-43C5-B008-B0982DDAD730}"/>
              </a:ext>
            </a:extLst>
          </p:cNvPr>
          <p:cNvGraphicFramePr>
            <a:graphicFrameLocks/>
          </p:cNvGraphicFramePr>
          <p:nvPr/>
        </p:nvGraphicFramePr>
        <p:xfrm>
          <a:off x="140072" y="1990083"/>
          <a:ext cx="5377859" cy="39471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3CEEC2EB-D447-1690-B697-278B3EC3ECEB}"/>
              </a:ext>
            </a:extLst>
          </p:cNvPr>
          <p:cNvGraphicFramePr>
            <a:graphicFrameLocks/>
          </p:cNvGraphicFramePr>
          <p:nvPr/>
        </p:nvGraphicFramePr>
        <p:xfrm>
          <a:off x="6588035" y="1953208"/>
          <a:ext cx="5377859" cy="3947160"/>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a:extLst>
              <a:ext uri="{FF2B5EF4-FFF2-40B4-BE49-F238E27FC236}">
                <a16:creationId xmlns:a16="http://schemas.microsoft.com/office/drawing/2014/main" id="{E78A0DCA-58D4-0F05-0925-13EA7FBC2CDB}"/>
              </a:ext>
            </a:extLst>
          </p:cNvPr>
          <p:cNvSpPr txBox="1"/>
          <p:nvPr/>
        </p:nvSpPr>
        <p:spPr>
          <a:xfrm>
            <a:off x="859019" y="4940261"/>
            <a:ext cx="3313244" cy="954107"/>
          </a:xfrm>
          <a:prstGeom prst="rect">
            <a:avLst/>
          </a:prstGeom>
          <a:noFill/>
          <a:ln>
            <a:solidFill>
              <a:srgbClr val="C00000"/>
            </a:solidFill>
          </a:ln>
        </p:spPr>
        <p:txBody>
          <a:bodyPr wrap="square" rtlCol="0">
            <a:spAutoFit/>
          </a:bodyPr>
          <a:lstStyle/>
          <a:p>
            <a:pPr algn="ctr"/>
            <a:r>
              <a:rPr lang="en-US" sz="1400" dirty="0">
                <a:latin typeface="Roboto" panose="02000000000000000000" pitchFamily="2" charset="0"/>
                <a:ea typeface="Roboto" panose="02000000000000000000" pitchFamily="2" charset="0"/>
              </a:rPr>
              <a:t>The </a:t>
            </a:r>
            <a:r>
              <a:rPr lang="en-US" sz="1400" i="1" dirty="0">
                <a:latin typeface="Roboto" panose="02000000000000000000" pitchFamily="2" charset="0"/>
                <a:ea typeface="Roboto" panose="02000000000000000000" pitchFamily="2" charset="0"/>
              </a:rPr>
              <a:t>Inflation Reduction Act</a:t>
            </a:r>
            <a:r>
              <a:rPr lang="en-US" sz="1400" dirty="0">
                <a:latin typeface="Roboto" panose="02000000000000000000" pitchFamily="2" charset="0"/>
                <a:ea typeface="Roboto" panose="02000000000000000000" pitchFamily="2" charset="0"/>
              </a:rPr>
              <a:t> </a:t>
            </a:r>
            <a:r>
              <a:rPr lang="en-US" sz="1400" b="1" dirty="0">
                <a:latin typeface="Roboto" panose="02000000000000000000" pitchFamily="2" charset="0"/>
                <a:ea typeface="Roboto" panose="02000000000000000000" pitchFamily="2" charset="0"/>
              </a:rPr>
              <a:t>drives U.S. consumption of petroleum products (gasoline, diesel fuel, etc) down 13% </a:t>
            </a:r>
            <a:r>
              <a:rPr lang="en-US" sz="1400" dirty="0">
                <a:latin typeface="Roboto" panose="02000000000000000000" pitchFamily="2" charset="0"/>
                <a:ea typeface="Roboto" panose="02000000000000000000" pitchFamily="2" charset="0"/>
              </a:rPr>
              <a:t>vs 2021 (and ~25% in 2035)</a:t>
            </a:r>
          </a:p>
        </p:txBody>
      </p:sp>
      <p:cxnSp>
        <p:nvCxnSpPr>
          <p:cNvPr id="25" name="Straight Connector 24">
            <a:extLst>
              <a:ext uri="{FF2B5EF4-FFF2-40B4-BE49-F238E27FC236}">
                <a16:creationId xmlns:a16="http://schemas.microsoft.com/office/drawing/2014/main" id="{14103C71-64AC-CC5C-11BA-B335750C0ED4}"/>
              </a:ext>
            </a:extLst>
          </p:cNvPr>
          <p:cNvCxnSpPr>
            <a:cxnSpLocks/>
          </p:cNvCxnSpPr>
          <p:nvPr/>
        </p:nvCxnSpPr>
        <p:spPr>
          <a:xfrm flipH="1">
            <a:off x="3070496" y="4306014"/>
            <a:ext cx="372652" cy="630677"/>
          </a:xfrm>
          <a:prstGeom prst="line">
            <a:avLst/>
          </a:prstGeom>
          <a:ln w="12700">
            <a:solidFill>
              <a:srgbClr val="C00000"/>
            </a:solidFill>
            <a:head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EF35781-2932-775A-7841-B159E6929E2E}"/>
              </a:ext>
            </a:extLst>
          </p:cNvPr>
          <p:cNvSpPr txBox="1"/>
          <p:nvPr/>
        </p:nvSpPr>
        <p:spPr>
          <a:xfrm>
            <a:off x="7227969" y="5098577"/>
            <a:ext cx="3653391" cy="738664"/>
          </a:xfrm>
          <a:prstGeom prst="rect">
            <a:avLst/>
          </a:prstGeom>
          <a:noFill/>
          <a:ln>
            <a:solidFill>
              <a:srgbClr val="C00000"/>
            </a:solidFill>
          </a:ln>
        </p:spPr>
        <p:txBody>
          <a:bodyPr wrap="square" rtlCol="0">
            <a:spAutoFit/>
          </a:bodyPr>
          <a:lstStyle/>
          <a:p>
            <a:pPr algn="ctr"/>
            <a:r>
              <a:rPr lang="en-US" sz="1400" dirty="0">
                <a:latin typeface="Roboto" panose="02000000000000000000" pitchFamily="2" charset="0"/>
                <a:ea typeface="Roboto" panose="02000000000000000000" pitchFamily="2" charset="0"/>
              </a:rPr>
              <a:t>The </a:t>
            </a:r>
            <a:r>
              <a:rPr lang="en-US" sz="1400" i="1" dirty="0">
                <a:latin typeface="Roboto" panose="02000000000000000000" pitchFamily="2" charset="0"/>
                <a:ea typeface="Roboto" panose="02000000000000000000" pitchFamily="2" charset="0"/>
              </a:rPr>
              <a:t>Inflation Reduction Act</a:t>
            </a:r>
            <a:r>
              <a:rPr lang="en-US" sz="1400" dirty="0">
                <a:latin typeface="Roboto" panose="02000000000000000000" pitchFamily="2" charset="0"/>
                <a:ea typeface="Roboto" panose="02000000000000000000" pitchFamily="2" charset="0"/>
              </a:rPr>
              <a:t> </a:t>
            </a:r>
            <a:r>
              <a:rPr lang="en-US" sz="1400" b="1" dirty="0">
                <a:latin typeface="Roboto" panose="02000000000000000000" pitchFamily="2" charset="0"/>
                <a:ea typeface="Roboto" panose="02000000000000000000" pitchFamily="2" charset="0"/>
              </a:rPr>
              <a:t>reduces</a:t>
            </a:r>
            <a:r>
              <a:rPr lang="en-US" sz="1400" dirty="0">
                <a:latin typeface="Roboto" panose="02000000000000000000" pitchFamily="2" charset="0"/>
                <a:ea typeface="Roboto" panose="02000000000000000000" pitchFamily="2" charset="0"/>
              </a:rPr>
              <a:t> </a:t>
            </a:r>
            <a:r>
              <a:rPr lang="en-US" sz="1400" b="1" dirty="0">
                <a:latin typeface="Roboto" panose="02000000000000000000" pitchFamily="2" charset="0"/>
                <a:ea typeface="Roboto" panose="02000000000000000000" pitchFamily="2" charset="0"/>
              </a:rPr>
              <a:t>U.S. natural gas consumption in 2030 by 17% </a:t>
            </a:r>
            <a:br>
              <a:rPr lang="en-US" sz="1400" b="1" dirty="0">
                <a:latin typeface="Roboto" panose="02000000000000000000" pitchFamily="2" charset="0"/>
                <a:ea typeface="Roboto" panose="02000000000000000000" pitchFamily="2" charset="0"/>
              </a:rPr>
            </a:br>
            <a:r>
              <a:rPr lang="en-US" sz="1400" dirty="0">
                <a:latin typeface="Roboto" panose="02000000000000000000" pitchFamily="2" charset="0"/>
                <a:ea typeface="Roboto" panose="02000000000000000000" pitchFamily="2" charset="0"/>
              </a:rPr>
              <a:t>vs 2021 consumption.</a:t>
            </a:r>
          </a:p>
        </p:txBody>
      </p:sp>
      <p:cxnSp>
        <p:nvCxnSpPr>
          <p:cNvPr id="27" name="Straight Connector 26">
            <a:extLst>
              <a:ext uri="{FF2B5EF4-FFF2-40B4-BE49-F238E27FC236}">
                <a16:creationId xmlns:a16="http://schemas.microsoft.com/office/drawing/2014/main" id="{BA657F3C-E4D9-90A0-F2D5-A44F90D26AC5}"/>
              </a:ext>
            </a:extLst>
          </p:cNvPr>
          <p:cNvCxnSpPr>
            <a:cxnSpLocks/>
          </p:cNvCxnSpPr>
          <p:nvPr/>
        </p:nvCxnSpPr>
        <p:spPr>
          <a:xfrm flipH="1">
            <a:off x="9486900" y="4826909"/>
            <a:ext cx="285750" cy="271668"/>
          </a:xfrm>
          <a:prstGeom prst="line">
            <a:avLst/>
          </a:prstGeom>
          <a:ln w="12700">
            <a:solidFill>
              <a:srgbClr val="C00000"/>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305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95D1035C-E120-F795-1ABB-5DEF98563960}"/>
              </a:ext>
            </a:extLst>
          </p:cNvPr>
          <p:cNvGraphicFramePr>
            <a:graphicFrameLocks/>
          </p:cNvGraphicFramePr>
          <p:nvPr/>
        </p:nvGraphicFramePr>
        <p:xfrm>
          <a:off x="7705283" y="1615013"/>
          <a:ext cx="4397958" cy="44844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4DD9CF8-3B3D-DD8D-7F05-4731E313D2B8}"/>
              </a:ext>
            </a:extLst>
          </p:cNvPr>
          <p:cNvGraphicFramePr>
            <a:graphicFrameLocks/>
          </p:cNvGraphicFramePr>
          <p:nvPr/>
        </p:nvGraphicFramePr>
        <p:xfrm>
          <a:off x="0" y="1719937"/>
          <a:ext cx="7525007" cy="437950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9FE2B0F1-E7DE-7048-931F-B8EF19E4B533}"/>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45B678D-930F-894B-BFE1-7A245780A8B8}"/>
              </a:ext>
            </a:extLst>
          </p:cNvPr>
          <p:cNvPicPr>
            <a:picLocks noChangeAspect="1"/>
          </p:cNvPicPr>
          <p:nvPr/>
        </p:nvPicPr>
        <p:blipFill>
          <a:blip r:embed="rId4"/>
          <a:stretch>
            <a:fillRect/>
          </a:stretch>
        </p:blipFill>
        <p:spPr>
          <a:xfrm>
            <a:off x="0" y="82193"/>
            <a:ext cx="6096000" cy="734458"/>
          </a:xfrm>
          <a:prstGeom prst="rect">
            <a:avLst/>
          </a:prstGeom>
        </p:spPr>
      </p:pic>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328A547-EAC0-3B49-8F80-337A63ACFD47}"/>
              </a:ext>
            </a:extLst>
          </p:cNvPr>
          <p:cNvPicPr>
            <a:picLocks noChangeAspect="1"/>
          </p:cNvPicPr>
          <p:nvPr/>
        </p:nvPicPr>
        <p:blipFill rotWithShape="1">
          <a:blip r:embed="rId5"/>
          <a:srcRect b="19244"/>
          <a:stretch/>
        </p:blipFill>
        <p:spPr>
          <a:xfrm>
            <a:off x="88759" y="6256982"/>
            <a:ext cx="2459233" cy="548758"/>
          </a:xfrm>
          <a:prstGeom prst="rect">
            <a:avLst/>
          </a:prstGeom>
        </p:spPr>
      </p:pic>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21</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10">
            <a:extLst>
              <a:ext uri="{FF2B5EF4-FFF2-40B4-BE49-F238E27FC236}">
                <a16:creationId xmlns:a16="http://schemas.microsoft.com/office/drawing/2014/main" id="{5C86A0A2-62E3-5245-AFE6-6393B339C71C}"/>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84218CA-D318-2C43-BA5C-6DBE69E4316D}"/>
              </a:ext>
            </a:extLst>
          </p:cNvPr>
          <p:cNvPicPr>
            <a:picLocks noChangeAspect="1"/>
          </p:cNvPicPr>
          <p:nvPr/>
        </p:nvPicPr>
        <p:blipFill>
          <a:blip r:embed="rId6"/>
          <a:stretch>
            <a:fillRect/>
          </a:stretch>
        </p:blipFill>
        <p:spPr>
          <a:xfrm>
            <a:off x="2672992" y="6308934"/>
            <a:ext cx="1079267" cy="496805"/>
          </a:xfrm>
          <a:prstGeom prst="rect">
            <a:avLst/>
          </a:prstGeom>
        </p:spPr>
      </p:pic>
      <p:sp>
        <p:nvSpPr>
          <p:cNvPr id="17" name="TextBox 16">
            <a:extLst>
              <a:ext uri="{FF2B5EF4-FFF2-40B4-BE49-F238E27FC236}">
                <a16:creationId xmlns:a16="http://schemas.microsoft.com/office/drawing/2014/main" id="{DC6C3D1B-F92E-682C-4293-42C4B3E39377}"/>
              </a:ext>
            </a:extLst>
          </p:cNvPr>
          <p:cNvSpPr txBox="1"/>
          <p:nvPr/>
        </p:nvSpPr>
        <p:spPr>
          <a:xfrm>
            <a:off x="88759" y="880456"/>
            <a:ext cx="7183886" cy="677108"/>
          </a:xfrm>
          <a:prstGeom prst="rect">
            <a:avLst/>
          </a:prstGeom>
          <a:noFill/>
        </p:spPr>
        <p:txBody>
          <a:bodyPr wrap="square" rtlCol="0">
            <a:spAutoFit/>
          </a:bodyPr>
          <a:lstStyle/>
          <a:p>
            <a:r>
              <a:rPr lang="en-US" sz="1400" b="1" dirty="0">
                <a:latin typeface="Roboto" panose="02000000000000000000" pitchFamily="2" charset="0"/>
                <a:ea typeface="Roboto" panose="02000000000000000000" pitchFamily="2" charset="0"/>
              </a:rPr>
              <a:t>Annual Avoided Premature Deaths From </a:t>
            </a:r>
            <a:r>
              <a:rPr lang="en-US" sz="1400" b="1" spc="20" dirty="0">
                <a:latin typeface="Roboto" panose="02000000000000000000" pitchFamily="2" charset="0"/>
                <a:ea typeface="Roboto" panose="02000000000000000000" pitchFamily="2" charset="0"/>
                <a:cs typeface="Calibri" panose="020F0502020204030204" pitchFamily="34" charset="0"/>
              </a:rPr>
              <a:t>Exposure to Fine Particulate Matter From Energy Activities </a:t>
            </a:r>
            <a:r>
              <a:rPr lang="en-US" sz="1400" b="1" dirty="0">
                <a:latin typeface="Roboto" panose="02000000000000000000" pitchFamily="2" charset="0"/>
                <a:ea typeface="Roboto" panose="02000000000000000000" pitchFamily="2" charset="0"/>
              </a:rPr>
              <a:t>vs </a:t>
            </a:r>
            <a:r>
              <a:rPr lang="en-US" sz="1400" b="1" spc="20" dirty="0">
                <a:latin typeface="Roboto" panose="02000000000000000000" pitchFamily="2" charset="0"/>
                <a:ea typeface="Roboto" panose="02000000000000000000" pitchFamily="2" charset="0"/>
                <a:cs typeface="Calibri" panose="020F0502020204030204" pitchFamily="34" charset="0"/>
              </a:rPr>
              <a:t>No </a:t>
            </a:r>
            <a:r>
              <a:rPr lang="en-US" sz="1400" b="1" i="1" spc="20" dirty="0">
                <a:latin typeface="Roboto" panose="02000000000000000000" pitchFamily="2" charset="0"/>
                <a:ea typeface="Roboto" panose="02000000000000000000" pitchFamily="2" charset="0"/>
                <a:cs typeface="Calibri" panose="020F0502020204030204" pitchFamily="34" charset="0"/>
              </a:rPr>
              <a:t>IRA</a:t>
            </a:r>
            <a:r>
              <a:rPr lang="en-US" sz="1400" b="1" spc="20" dirty="0">
                <a:latin typeface="Roboto" panose="02000000000000000000" pitchFamily="2" charset="0"/>
                <a:ea typeface="Roboto" panose="02000000000000000000" pitchFamily="2" charset="0"/>
                <a:cs typeface="Calibri" panose="020F0502020204030204" pitchFamily="34" charset="0"/>
              </a:rPr>
              <a:t> Case</a:t>
            </a:r>
            <a:r>
              <a:rPr lang="en-US" sz="1400" b="1" dirty="0">
                <a:latin typeface="Roboto" panose="02000000000000000000" pitchFamily="2" charset="0"/>
                <a:ea typeface="Roboto" panose="02000000000000000000" pitchFamily="2" charset="0"/>
              </a:rPr>
              <a:t> </a:t>
            </a:r>
            <a:r>
              <a:rPr lang="en-US" sz="1400" b="1" spc="20" dirty="0">
                <a:latin typeface="Roboto" panose="02000000000000000000" pitchFamily="2" charset="0"/>
                <a:ea typeface="Roboto" panose="02000000000000000000" pitchFamily="2" charset="0"/>
                <a:cs typeface="Calibri" panose="020F0502020204030204" pitchFamily="34" charset="0"/>
              </a:rPr>
              <a:t>(Including Bipartisan Infrastructure Law)</a:t>
            </a:r>
            <a:endParaRPr lang="en-US" sz="1400" b="1" dirty="0">
              <a:latin typeface="Roboto" panose="02000000000000000000" pitchFamily="2" charset="0"/>
              <a:ea typeface="Roboto" panose="02000000000000000000" pitchFamily="2" charset="0"/>
            </a:endParaRPr>
          </a:p>
          <a:p>
            <a:r>
              <a:rPr lang="en-US" sz="1000" dirty="0">
                <a:latin typeface="Roboto" panose="02000000000000000000" pitchFamily="2" charset="0"/>
                <a:ea typeface="Roboto" panose="02000000000000000000" pitchFamily="2" charset="0"/>
              </a:rPr>
              <a:t>Thousands</a:t>
            </a:r>
          </a:p>
        </p:txBody>
      </p:sp>
      <p:sp>
        <p:nvSpPr>
          <p:cNvPr id="31" name="TextBox 30">
            <a:extLst>
              <a:ext uri="{FF2B5EF4-FFF2-40B4-BE49-F238E27FC236}">
                <a16:creationId xmlns:a16="http://schemas.microsoft.com/office/drawing/2014/main" id="{C0B03C70-1633-4D4C-950A-118744E21210}"/>
              </a:ext>
            </a:extLst>
          </p:cNvPr>
          <p:cNvSpPr txBox="1"/>
          <p:nvPr/>
        </p:nvSpPr>
        <p:spPr>
          <a:xfrm>
            <a:off x="7705283" y="877278"/>
            <a:ext cx="4397958" cy="677108"/>
          </a:xfrm>
          <a:prstGeom prst="rect">
            <a:avLst/>
          </a:prstGeom>
          <a:noFill/>
        </p:spPr>
        <p:txBody>
          <a:bodyPr wrap="square" rtlCol="0">
            <a:spAutoFit/>
          </a:bodyPr>
          <a:lstStyle/>
          <a:p>
            <a:r>
              <a:rPr lang="en-US" sz="1400" b="1" dirty="0">
                <a:latin typeface="Roboto" panose="02000000000000000000" pitchFamily="2" charset="0"/>
                <a:ea typeface="Roboto" panose="02000000000000000000" pitchFamily="2" charset="0"/>
              </a:rPr>
              <a:t>Cumulative Avoided Premature Deaths vs </a:t>
            </a:r>
            <a:r>
              <a:rPr lang="en-US" sz="1400" b="1" spc="20" dirty="0">
                <a:latin typeface="Roboto" panose="02000000000000000000" pitchFamily="2" charset="0"/>
                <a:ea typeface="Roboto" panose="02000000000000000000" pitchFamily="2" charset="0"/>
                <a:cs typeface="Calibri" panose="020F0502020204030204" pitchFamily="34" charset="0"/>
              </a:rPr>
              <a:t>No </a:t>
            </a:r>
            <a:r>
              <a:rPr lang="en-US" sz="1400" b="1" i="1" spc="20" dirty="0">
                <a:latin typeface="Roboto" panose="02000000000000000000" pitchFamily="2" charset="0"/>
                <a:ea typeface="Roboto" panose="02000000000000000000" pitchFamily="2" charset="0"/>
                <a:cs typeface="Calibri" panose="020F0502020204030204" pitchFamily="34" charset="0"/>
              </a:rPr>
              <a:t>IRA</a:t>
            </a:r>
            <a:r>
              <a:rPr lang="en-US" sz="1400" b="1" spc="20" dirty="0">
                <a:latin typeface="Roboto" panose="02000000000000000000" pitchFamily="2" charset="0"/>
                <a:ea typeface="Roboto" panose="02000000000000000000" pitchFamily="2" charset="0"/>
                <a:cs typeface="Calibri" panose="020F0502020204030204" pitchFamily="34" charset="0"/>
              </a:rPr>
              <a:t> Case</a:t>
            </a:r>
            <a:r>
              <a:rPr lang="en-US" sz="1400" b="1" dirty="0">
                <a:latin typeface="Roboto" panose="02000000000000000000" pitchFamily="2" charset="0"/>
                <a:ea typeface="Roboto" panose="02000000000000000000" pitchFamily="2" charset="0"/>
              </a:rPr>
              <a:t> (Including Bipartisan Infrastructure Law)</a:t>
            </a:r>
          </a:p>
          <a:p>
            <a:r>
              <a:rPr lang="en-US" sz="1000" dirty="0">
                <a:latin typeface="Roboto" panose="02000000000000000000" pitchFamily="2" charset="0"/>
                <a:ea typeface="Roboto" panose="02000000000000000000" pitchFamily="2" charset="0"/>
              </a:rPr>
              <a:t>Thousands</a:t>
            </a:r>
          </a:p>
        </p:txBody>
      </p:sp>
      <p:sp>
        <p:nvSpPr>
          <p:cNvPr id="18" name="TextBox 17">
            <a:extLst>
              <a:ext uri="{FF2B5EF4-FFF2-40B4-BE49-F238E27FC236}">
                <a16:creationId xmlns:a16="http://schemas.microsoft.com/office/drawing/2014/main" id="{B1A8A63F-512C-F8E0-0E98-CA85334C7D59}"/>
              </a:ext>
            </a:extLst>
          </p:cNvPr>
          <p:cNvSpPr txBox="1"/>
          <p:nvPr/>
        </p:nvSpPr>
        <p:spPr>
          <a:xfrm>
            <a:off x="8179496" y="1774398"/>
            <a:ext cx="3134387" cy="954107"/>
          </a:xfrm>
          <a:prstGeom prst="rect">
            <a:avLst/>
          </a:prstGeom>
          <a:noFill/>
          <a:ln>
            <a:solidFill>
              <a:srgbClr val="C00000"/>
            </a:solidFill>
          </a:ln>
        </p:spPr>
        <p:txBody>
          <a:bodyPr wrap="square">
            <a:spAutoFit/>
          </a:bodyPr>
          <a:lstStyle/>
          <a:p>
            <a:pPr algn="ctr">
              <a:spcBef>
                <a:spcPts val="400"/>
              </a:spcBef>
              <a:spcAft>
                <a:spcPts val="400"/>
              </a:spcAft>
            </a:pPr>
            <a:r>
              <a:rPr lang="en-US" sz="1400" dirty="0">
                <a:latin typeface="Roboto" panose="02000000000000000000" pitchFamily="2" charset="0"/>
                <a:ea typeface="Roboto" panose="02000000000000000000" pitchFamily="2" charset="0"/>
              </a:rPr>
              <a:t>The </a:t>
            </a:r>
            <a:r>
              <a:rPr lang="en-US" sz="1400" i="1" dirty="0">
                <a:latin typeface="Roboto" panose="02000000000000000000" pitchFamily="2" charset="0"/>
                <a:ea typeface="Roboto" panose="02000000000000000000" pitchFamily="2" charset="0"/>
              </a:rPr>
              <a:t>Inflation Reduction Act</a:t>
            </a:r>
            <a:r>
              <a:rPr lang="en-US" sz="1400" dirty="0">
                <a:latin typeface="Roboto" panose="02000000000000000000" pitchFamily="2" charset="0"/>
                <a:ea typeface="Roboto" panose="02000000000000000000" pitchFamily="2" charset="0"/>
              </a:rPr>
              <a:t> could avoid</a:t>
            </a:r>
            <a:r>
              <a:rPr lang="en-US" sz="1400" b="1" dirty="0">
                <a:latin typeface="Roboto" panose="02000000000000000000" pitchFamily="2" charset="0"/>
                <a:ea typeface="Roboto" panose="02000000000000000000" pitchFamily="2" charset="0"/>
              </a:rPr>
              <a:t> over 35,000 premature deaths ($315 billion in avoided damages) </a:t>
            </a:r>
            <a:r>
              <a:rPr lang="en-US" sz="1400" dirty="0">
                <a:latin typeface="Roboto" panose="02000000000000000000" pitchFamily="2" charset="0"/>
                <a:ea typeface="Roboto" panose="02000000000000000000" pitchFamily="2" charset="0"/>
              </a:rPr>
              <a:t>over the decade from 2023-2032</a:t>
            </a:r>
          </a:p>
        </p:txBody>
      </p:sp>
      <p:cxnSp>
        <p:nvCxnSpPr>
          <p:cNvPr id="19" name="Straight Arrow Connector 18">
            <a:extLst>
              <a:ext uri="{FF2B5EF4-FFF2-40B4-BE49-F238E27FC236}">
                <a16:creationId xmlns:a16="http://schemas.microsoft.com/office/drawing/2014/main" id="{9678AAAA-498A-82B0-67F8-F7A1AD930890}"/>
              </a:ext>
            </a:extLst>
          </p:cNvPr>
          <p:cNvCxnSpPr>
            <a:cxnSpLocks/>
          </p:cNvCxnSpPr>
          <p:nvPr/>
        </p:nvCxnSpPr>
        <p:spPr>
          <a:xfrm>
            <a:off x="10306594" y="2735600"/>
            <a:ext cx="498994" cy="594533"/>
          </a:xfrm>
          <a:prstGeom prst="straightConnector1">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4D1196F-DDA2-8F0F-BBEF-CCC3F95CAD51}"/>
              </a:ext>
            </a:extLst>
          </p:cNvPr>
          <p:cNvSpPr txBox="1"/>
          <p:nvPr/>
        </p:nvSpPr>
        <p:spPr>
          <a:xfrm>
            <a:off x="400833" y="4618548"/>
            <a:ext cx="2808914" cy="738664"/>
          </a:xfrm>
          <a:prstGeom prst="rect">
            <a:avLst/>
          </a:prstGeom>
          <a:solidFill>
            <a:schemeClr val="bg1"/>
          </a:solidFill>
          <a:ln>
            <a:solidFill>
              <a:srgbClr val="C00000"/>
            </a:solidFill>
          </a:ln>
        </p:spPr>
        <p:txBody>
          <a:bodyPr wrap="square">
            <a:spAutoFit/>
          </a:bodyPr>
          <a:lstStyle/>
          <a:p>
            <a:pPr algn="ctr">
              <a:spcBef>
                <a:spcPts val="400"/>
              </a:spcBef>
              <a:spcAft>
                <a:spcPts val="400"/>
              </a:spcAft>
            </a:pPr>
            <a:r>
              <a:rPr lang="en-US" sz="1400" dirty="0">
                <a:latin typeface="Roboto" panose="02000000000000000000" pitchFamily="2" charset="0"/>
                <a:ea typeface="Roboto" panose="02000000000000000000" pitchFamily="2" charset="0"/>
              </a:rPr>
              <a:t>By 2030, the </a:t>
            </a:r>
            <a:r>
              <a:rPr lang="en-US" sz="1400" i="1" dirty="0">
                <a:latin typeface="Roboto" panose="02000000000000000000" pitchFamily="2" charset="0"/>
                <a:ea typeface="Roboto" panose="02000000000000000000" pitchFamily="2" charset="0"/>
              </a:rPr>
              <a:t>Inflation Reduction Act</a:t>
            </a:r>
            <a:r>
              <a:rPr lang="en-US" sz="1400" dirty="0">
                <a:latin typeface="Roboto" panose="02000000000000000000" pitchFamily="2" charset="0"/>
                <a:ea typeface="Roboto" panose="02000000000000000000" pitchFamily="2" charset="0"/>
              </a:rPr>
              <a:t> </a:t>
            </a:r>
            <a:r>
              <a:rPr lang="en-US" sz="1400" b="1" dirty="0">
                <a:latin typeface="Roboto" panose="02000000000000000000" pitchFamily="2" charset="0"/>
                <a:ea typeface="Roboto" panose="02000000000000000000" pitchFamily="2" charset="0"/>
              </a:rPr>
              <a:t>could save 5,900 lives annually</a:t>
            </a:r>
            <a:r>
              <a:rPr lang="en-US" sz="1400" dirty="0">
                <a:latin typeface="Roboto" panose="02000000000000000000" pitchFamily="2" charset="0"/>
                <a:ea typeface="Roboto" panose="02000000000000000000" pitchFamily="2" charset="0"/>
              </a:rPr>
              <a:t>, rising to 9,600 by 2035.</a:t>
            </a:r>
          </a:p>
        </p:txBody>
      </p:sp>
      <p:cxnSp>
        <p:nvCxnSpPr>
          <p:cNvPr id="23" name="Straight Arrow Connector 22">
            <a:extLst>
              <a:ext uri="{FF2B5EF4-FFF2-40B4-BE49-F238E27FC236}">
                <a16:creationId xmlns:a16="http://schemas.microsoft.com/office/drawing/2014/main" id="{D96EFC16-6B82-C12C-5B2E-5B1B23EB39B6}"/>
              </a:ext>
            </a:extLst>
          </p:cNvPr>
          <p:cNvCxnSpPr>
            <a:cxnSpLocks/>
          </p:cNvCxnSpPr>
          <p:nvPr/>
        </p:nvCxnSpPr>
        <p:spPr>
          <a:xfrm flipV="1">
            <a:off x="2530932" y="4261758"/>
            <a:ext cx="385763" cy="356790"/>
          </a:xfrm>
          <a:prstGeom prst="straightConnector1">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1B35C34-21B6-4ADB-29F6-2B42F143BF41}"/>
              </a:ext>
            </a:extLst>
          </p:cNvPr>
          <p:cNvSpPr txBox="1"/>
          <p:nvPr/>
        </p:nvSpPr>
        <p:spPr>
          <a:xfrm>
            <a:off x="4858735" y="5529063"/>
            <a:ext cx="2413910" cy="656590"/>
          </a:xfrm>
          <a:prstGeom prst="rect">
            <a:avLst/>
          </a:prstGeom>
          <a:noFill/>
        </p:spPr>
        <p:txBody>
          <a:bodyPr wrap="square" rtlCol="0">
            <a:spAutoFit/>
          </a:bodyPr>
          <a:lstStyle/>
          <a:p>
            <a:pPr>
              <a:spcAft>
                <a:spcPts val="200"/>
              </a:spcAft>
            </a:pPr>
            <a:r>
              <a:rPr lang="en-US" sz="700" dirty="0"/>
              <a:t>1 – Mortalities from exposure to PM 2.5 pollution from oil and gas production is estimated based on the average of production under the High and Low Oil &amp; Gas Production scenarios (see p. 13).</a:t>
            </a:r>
          </a:p>
          <a:p>
            <a:pPr>
              <a:spcAft>
                <a:spcPts val="200"/>
              </a:spcAft>
            </a:pPr>
            <a:r>
              <a:rPr lang="en-US" sz="700" dirty="0"/>
              <a:t> </a:t>
            </a:r>
          </a:p>
        </p:txBody>
      </p:sp>
      <p:sp>
        <p:nvSpPr>
          <p:cNvPr id="20" name="TextBox 19">
            <a:extLst>
              <a:ext uri="{FF2B5EF4-FFF2-40B4-BE49-F238E27FC236}">
                <a16:creationId xmlns:a16="http://schemas.microsoft.com/office/drawing/2014/main" id="{65B8F05F-EC0D-D608-CB19-BF38707BB501}"/>
              </a:ext>
            </a:extLst>
          </p:cNvPr>
          <p:cNvSpPr txBox="1"/>
          <p:nvPr/>
        </p:nvSpPr>
        <p:spPr>
          <a:xfrm>
            <a:off x="6440556" y="3736253"/>
            <a:ext cx="242374" cy="215444"/>
          </a:xfrm>
          <a:prstGeom prst="rect">
            <a:avLst/>
          </a:prstGeom>
          <a:noFill/>
        </p:spPr>
        <p:txBody>
          <a:bodyPr wrap="none" rtlCol="0">
            <a:spAutoFit/>
          </a:bodyPr>
          <a:lstStyle/>
          <a:p>
            <a:r>
              <a:rPr lang="en-US" sz="1200" baseline="30000" dirty="0">
                <a:latin typeface="Roboto" panose="02000000000000000000" pitchFamily="2" charset="0"/>
                <a:ea typeface="Roboto" panose="02000000000000000000" pitchFamily="2" charset="0"/>
              </a:rPr>
              <a:t>1</a:t>
            </a:r>
          </a:p>
        </p:txBody>
      </p:sp>
      <p:sp>
        <p:nvSpPr>
          <p:cNvPr id="21" name="TextBox 20">
            <a:extLst>
              <a:ext uri="{FF2B5EF4-FFF2-40B4-BE49-F238E27FC236}">
                <a16:creationId xmlns:a16="http://schemas.microsoft.com/office/drawing/2014/main" id="{0F69BB06-D1AB-5142-177F-0493775A91C8}"/>
              </a:ext>
            </a:extLst>
          </p:cNvPr>
          <p:cNvSpPr txBox="1"/>
          <p:nvPr/>
        </p:nvSpPr>
        <p:spPr>
          <a:xfrm>
            <a:off x="4707638" y="1402986"/>
            <a:ext cx="3612587" cy="276999"/>
          </a:xfrm>
          <a:prstGeom prst="rect">
            <a:avLst/>
          </a:prstGeom>
          <a:noFill/>
        </p:spPr>
        <p:txBody>
          <a:bodyPr wrap="square" rtlCol="0">
            <a:spAutoFit/>
          </a:bodyPr>
          <a:lstStyle/>
          <a:p>
            <a:pPr algn="ctr"/>
            <a:r>
              <a:rPr lang="en-US" sz="1200" i="1" dirty="0">
                <a:latin typeface="Roboto" panose="02000000000000000000" pitchFamily="2" charset="0"/>
                <a:ea typeface="Roboto" panose="02000000000000000000" pitchFamily="2" charset="0"/>
              </a:rPr>
              <a:t>Inflation Reduction Act</a:t>
            </a:r>
            <a:endParaRPr lang="en-US" sz="1200" dirty="0">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33D90817-541E-916E-4782-FFE52E0BC156}"/>
              </a:ext>
            </a:extLst>
          </p:cNvPr>
          <p:cNvSpPr/>
          <p:nvPr/>
        </p:nvSpPr>
        <p:spPr>
          <a:xfrm>
            <a:off x="4431322" y="3130061"/>
            <a:ext cx="276315" cy="2227151"/>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F0947A-6527-968B-89C0-5622FB2E3DF8}"/>
              </a:ext>
            </a:extLst>
          </p:cNvPr>
          <p:cNvSpPr/>
          <p:nvPr/>
        </p:nvSpPr>
        <p:spPr>
          <a:xfrm>
            <a:off x="4101165" y="3055779"/>
            <a:ext cx="276315" cy="2164951"/>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78A8BC-1A89-3E04-CA68-85999D26C312}"/>
              </a:ext>
            </a:extLst>
          </p:cNvPr>
          <p:cNvSpPr/>
          <p:nvPr/>
        </p:nvSpPr>
        <p:spPr>
          <a:xfrm>
            <a:off x="3762503" y="2973892"/>
            <a:ext cx="276315" cy="2104055"/>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2388CFF-FFA2-E95C-162A-FF8E2294F12D}"/>
              </a:ext>
            </a:extLst>
          </p:cNvPr>
          <p:cNvSpPr/>
          <p:nvPr/>
        </p:nvSpPr>
        <p:spPr>
          <a:xfrm>
            <a:off x="3447287" y="2895600"/>
            <a:ext cx="273097" cy="2018283"/>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FDC846D-E4A1-96AA-FDD8-A9B3AAAFB4C9}"/>
              </a:ext>
            </a:extLst>
          </p:cNvPr>
          <p:cNvSpPr/>
          <p:nvPr/>
        </p:nvSpPr>
        <p:spPr>
          <a:xfrm>
            <a:off x="2452349" y="2706207"/>
            <a:ext cx="241964" cy="904501"/>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D4A84DD-6B82-C227-1C86-AFBAD781410A}"/>
              </a:ext>
            </a:extLst>
          </p:cNvPr>
          <p:cNvSpPr/>
          <p:nvPr/>
        </p:nvSpPr>
        <p:spPr>
          <a:xfrm>
            <a:off x="2782590" y="2759046"/>
            <a:ext cx="241964" cy="1238523"/>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97AD097-209B-20D1-AD81-26B3C18DAEC1}"/>
              </a:ext>
            </a:extLst>
          </p:cNvPr>
          <p:cNvSpPr/>
          <p:nvPr/>
        </p:nvSpPr>
        <p:spPr>
          <a:xfrm>
            <a:off x="3123178" y="2845338"/>
            <a:ext cx="261761" cy="1610837"/>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B8F6FAA-9021-1565-DDED-CEF761C40E4F}"/>
              </a:ext>
            </a:extLst>
          </p:cNvPr>
          <p:cNvSpPr/>
          <p:nvPr/>
        </p:nvSpPr>
        <p:spPr>
          <a:xfrm>
            <a:off x="2126282" y="2652926"/>
            <a:ext cx="241964" cy="677207"/>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FA7A034-E4FE-D81C-4E00-F85A8FC5B289}"/>
              </a:ext>
            </a:extLst>
          </p:cNvPr>
          <p:cNvSpPr/>
          <p:nvPr/>
        </p:nvSpPr>
        <p:spPr>
          <a:xfrm>
            <a:off x="1796041" y="2314322"/>
            <a:ext cx="241964" cy="531657"/>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FBF1A43-BD5C-3109-64F6-8F1BDBBDA390}"/>
              </a:ext>
            </a:extLst>
          </p:cNvPr>
          <p:cNvSpPr/>
          <p:nvPr/>
        </p:nvSpPr>
        <p:spPr>
          <a:xfrm>
            <a:off x="1465800" y="2033747"/>
            <a:ext cx="241964" cy="280575"/>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AAEB56-848C-0C7E-8ED8-B34570B2BF6F}"/>
              </a:ext>
            </a:extLst>
          </p:cNvPr>
          <p:cNvSpPr/>
          <p:nvPr/>
        </p:nvSpPr>
        <p:spPr>
          <a:xfrm>
            <a:off x="1133698" y="1947014"/>
            <a:ext cx="241964" cy="231529"/>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D8BC9BA-AA12-287F-49D6-75174AC79253}"/>
              </a:ext>
            </a:extLst>
          </p:cNvPr>
          <p:cNvSpPr/>
          <p:nvPr/>
        </p:nvSpPr>
        <p:spPr>
          <a:xfrm>
            <a:off x="805658" y="1878078"/>
            <a:ext cx="237696" cy="103122"/>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82B5D26-127D-271C-53C6-DE55C5C8B7D8}"/>
              </a:ext>
            </a:extLst>
          </p:cNvPr>
          <p:cNvSpPr/>
          <p:nvPr/>
        </p:nvSpPr>
        <p:spPr>
          <a:xfrm>
            <a:off x="477618" y="1833088"/>
            <a:ext cx="237696" cy="51561"/>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74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Timelapse Photography of Green and White Racing Vehicle on Lane Stock Photo">
            <a:extLst>
              <a:ext uri="{FF2B5EF4-FFF2-40B4-BE49-F238E27FC236}">
                <a16:creationId xmlns:a16="http://schemas.microsoft.com/office/drawing/2014/main" id="{E29D0046-C407-C0E9-AD82-E46DD7C11D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08" b="16258"/>
          <a:stretch/>
        </p:blipFill>
        <p:spPr bwMode="auto">
          <a:xfrm>
            <a:off x="0" y="113512"/>
            <a:ext cx="12192000" cy="60580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22</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1297868A-7CA5-C187-1DB7-7F5D091CACEC}"/>
              </a:ext>
            </a:extLst>
          </p:cNvPr>
          <p:cNvPicPr>
            <a:picLocks noChangeAspect="1"/>
          </p:cNvPicPr>
          <p:nvPr/>
        </p:nvPicPr>
        <p:blipFill rotWithShape="1">
          <a:blip r:embed="rId4"/>
          <a:srcRect b="19244"/>
          <a:stretch/>
        </p:blipFill>
        <p:spPr>
          <a:xfrm>
            <a:off x="88759" y="6256982"/>
            <a:ext cx="2459233" cy="548758"/>
          </a:xfrm>
          <a:prstGeom prst="rect">
            <a:avLst/>
          </a:prstGeom>
        </p:spPr>
      </p:pic>
      <p:sp>
        <p:nvSpPr>
          <p:cNvPr id="7" name="Rectangle 6">
            <a:extLst>
              <a:ext uri="{FF2B5EF4-FFF2-40B4-BE49-F238E27FC236}">
                <a16:creationId xmlns:a16="http://schemas.microsoft.com/office/drawing/2014/main" id="{9033CCBA-0C89-56CB-0CB7-920F0E9DA6A2}"/>
              </a:ext>
            </a:extLst>
          </p:cNvPr>
          <p:cNvSpPr/>
          <p:nvPr/>
        </p:nvSpPr>
        <p:spPr>
          <a:xfrm flipV="1">
            <a:off x="176" y="6171521"/>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E5FDADE-71EB-EA1F-422F-4ECA8FCDAE85}"/>
              </a:ext>
            </a:extLst>
          </p:cNvPr>
          <p:cNvSpPr/>
          <p:nvPr/>
        </p:nvSpPr>
        <p:spPr>
          <a:xfrm flipH="1">
            <a:off x="176" y="164386"/>
            <a:ext cx="12191824" cy="6007135"/>
          </a:xfrm>
          <a:prstGeom prst="rect">
            <a:avLst/>
          </a:prstGeom>
          <a:gradFill flip="none" rotWithShape="1">
            <a:gsLst>
              <a:gs pos="0">
                <a:schemeClr val="accent1">
                  <a:lumMod val="5000"/>
                  <a:lumOff val="95000"/>
                  <a:alpha val="0"/>
                </a:schemeClr>
              </a:gs>
              <a:gs pos="46000">
                <a:srgbClr val="FDFEFE">
                  <a:alpha val="0"/>
                </a:srgb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DE36137-28A5-E9EE-7B97-55BF3E27A7D4}"/>
              </a:ext>
            </a:extLst>
          </p:cNvPr>
          <p:cNvSpPr/>
          <p:nvPr/>
        </p:nvSpPr>
        <p:spPr>
          <a:xfrm>
            <a:off x="355733" y="366352"/>
            <a:ext cx="7235040" cy="492443"/>
          </a:xfrm>
          <a:prstGeom prst="rect">
            <a:avLst/>
          </a:prstGeom>
        </p:spPr>
        <p:txBody>
          <a:bodyPr wrap="square">
            <a:spAutoFit/>
          </a:bodyPr>
          <a:lstStyle/>
          <a:p>
            <a:pPr algn="r">
              <a:spcAft>
                <a:spcPts val="1000"/>
              </a:spcAft>
            </a:pPr>
            <a:r>
              <a:rPr lang="en-US" sz="2600" b="1" dirty="0">
                <a:latin typeface=""/>
              </a:rPr>
              <a:t>The new challenge: how </a:t>
            </a:r>
            <a:r>
              <a:rPr lang="en-US" sz="2600" b="1" i="1" dirty="0">
                <a:latin typeface=""/>
              </a:rPr>
              <a:t>fast</a:t>
            </a:r>
            <a:r>
              <a:rPr lang="en-US" sz="2600" b="1" dirty="0">
                <a:latin typeface=""/>
              </a:rPr>
              <a:t> can we scale??</a:t>
            </a:r>
          </a:p>
        </p:txBody>
      </p:sp>
    </p:spTree>
    <p:extLst>
      <p:ext uri="{BB962C8B-B14F-4D97-AF65-F5344CB8AC3E}">
        <p14:creationId xmlns:p14="http://schemas.microsoft.com/office/powerpoint/2010/main" val="187292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E2B0F1-E7DE-7048-931F-B8EF19E4B533}"/>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45B678D-930F-894B-BFE1-7A245780A8B8}"/>
              </a:ext>
            </a:extLst>
          </p:cNvPr>
          <p:cNvPicPr>
            <a:picLocks noChangeAspect="1"/>
          </p:cNvPicPr>
          <p:nvPr/>
        </p:nvPicPr>
        <p:blipFill>
          <a:blip r:embed="rId2"/>
          <a:stretch>
            <a:fillRect/>
          </a:stretch>
        </p:blipFill>
        <p:spPr>
          <a:xfrm>
            <a:off x="0" y="82193"/>
            <a:ext cx="6096000" cy="734458"/>
          </a:xfrm>
          <a:prstGeom prst="rect">
            <a:avLst/>
          </a:prstGeom>
        </p:spPr>
      </p:pic>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328A547-EAC0-3B49-8F80-337A63ACFD47}"/>
              </a:ext>
            </a:extLst>
          </p:cNvPr>
          <p:cNvPicPr>
            <a:picLocks noChangeAspect="1"/>
          </p:cNvPicPr>
          <p:nvPr/>
        </p:nvPicPr>
        <p:blipFill rotWithShape="1">
          <a:blip r:embed="rId3"/>
          <a:srcRect b="19244"/>
          <a:stretch/>
        </p:blipFill>
        <p:spPr>
          <a:xfrm>
            <a:off x="88759" y="6256982"/>
            <a:ext cx="2459233" cy="548758"/>
          </a:xfrm>
          <a:prstGeom prst="rect">
            <a:avLst/>
          </a:prstGeom>
        </p:spPr>
      </p:pic>
      <p:sp>
        <p:nvSpPr>
          <p:cNvPr id="11" name="Rectangle 10">
            <a:extLst>
              <a:ext uri="{FF2B5EF4-FFF2-40B4-BE49-F238E27FC236}">
                <a16:creationId xmlns:a16="http://schemas.microsoft.com/office/drawing/2014/main" id="{5C86A0A2-62E3-5245-AFE6-6393B339C71C}"/>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84218CA-D318-2C43-BA5C-6DBE69E4316D}"/>
              </a:ext>
            </a:extLst>
          </p:cNvPr>
          <p:cNvPicPr>
            <a:picLocks noChangeAspect="1"/>
          </p:cNvPicPr>
          <p:nvPr/>
        </p:nvPicPr>
        <p:blipFill>
          <a:blip r:embed="rId4"/>
          <a:stretch>
            <a:fillRect/>
          </a:stretch>
        </p:blipFill>
        <p:spPr>
          <a:xfrm>
            <a:off x="2672992" y="6308934"/>
            <a:ext cx="1079267" cy="496805"/>
          </a:xfrm>
          <a:prstGeom prst="rect">
            <a:avLst/>
          </a:prstGeom>
        </p:spPr>
      </p:pic>
      <p:pic>
        <p:nvPicPr>
          <p:cNvPr id="8194" name="Picture 2" descr="Wind Turbines during Sunset">
            <a:extLst>
              <a:ext uri="{FF2B5EF4-FFF2-40B4-BE49-F238E27FC236}">
                <a16:creationId xmlns:a16="http://schemas.microsoft.com/office/drawing/2014/main" id="{02548534-1F76-E441-966B-E8DE24B110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491" b="1568"/>
          <a:stretch/>
        </p:blipFill>
        <p:spPr bwMode="auto">
          <a:xfrm>
            <a:off x="0" y="816650"/>
            <a:ext cx="12191999" cy="53646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CD21FD6-36DF-A64F-98E4-1C256FBFB14E}"/>
              </a:ext>
            </a:extLst>
          </p:cNvPr>
          <p:cNvSpPr txBox="1"/>
          <p:nvPr/>
        </p:nvSpPr>
        <p:spPr>
          <a:xfrm>
            <a:off x="9519008" y="6331306"/>
            <a:ext cx="2729501" cy="400110"/>
          </a:xfrm>
          <a:prstGeom prst="rect">
            <a:avLst/>
          </a:prstGeom>
          <a:noFill/>
        </p:spPr>
        <p:txBody>
          <a:bodyPr wrap="square">
            <a:spAutoFit/>
          </a:bodyPr>
          <a:lstStyle/>
          <a:p>
            <a:r>
              <a:rPr lang="en-US" sz="2000" b="1" dirty="0">
                <a:solidFill>
                  <a:srgbClr val="EE6D0B"/>
                </a:solidFill>
                <a:latin typeface="Tahoma" panose="020B0604030504040204" pitchFamily="34" charset="0"/>
                <a:ea typeface="Tahoma" panose="020B0604030504040204" pitchFamily="34" charset="0"/>
                <a:cs typeface="Tahoma" panose="020B0604030504040204" pitchFamily="34" charset="0"/>
              </a:rPr>
              <a:t>repeatproject.org</a:t>
            </a:r>
          </a:p>
        </p:txBody>
      </p:sp>
    </p:spTree>
    <p:extLst>
      <p:ext uri="{BB962C8B-B14F-4D97-AF65-F5344CB8AC3E}">
        <p14:creationId xmlns:p14="http://schemas.microsoft.com/office/powerpoint/2010/main" val="37627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11EBB00-F227-7843-A9FB-0EED972F7C07}"/>
              </a:ext>
            </a:extLst>
          </p:cNvPr>
          <p:cNvGraphicFramePr/>
          <p:nvPr>
            <p:extLst>
              <p:ext uri="{D42A27DB-BD31-4B8C-83A1-F6EECF244321}">
                <p14:modId xmlns:p14="http://schemas.microsoft.com/office/powerpoint/2010/main" val="75667582"/>
              </p:ext>
            </p:extLst>
          </p:nvPr>
        </p:nvGraphicFramePr>
        <p:xfrm>
          <a:off x="4367492" y="884092"/>
          <a:ext cx="6809014" cy="534889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6751102-56E8-6B7E-04CC-E79B5D8E4F4E}"/>
              </a:ext>
            </a:extLst>
          </p:cNvPr>
          <p:cNvSpPr txBox="1"/>
          <p:nvPr/>
        </p:nvSpPr>
        <p:spPr>
          <a:xfrm>
            <a:off x="9045626" y="1082782"/>
            <a:ext cx="2518962" cy="1477328"/>
          </a:xfrm>
          <a:prstGeom prst="rect">
            <a:avLst/>
          </a:prstGeom>
          <a:noFill/>
        </p:spPr>
        <p:txBody>
          <a:bodyPr wrap="square" rtlCol="0">
            <a:spAutoFit/>
          </a:bodyPr>
          <a:lstStyle/>
          <a:p>
            <a:pPr algn="r"/>
            <a:r>
              <a:rPr lang="en-US" dirty="0">
                <a:solidFill>
                  <a:srgbClr val="EE6D0B"/>
                </a:solidFill>
              </a:rPr>
              <a:t>Carbon-free carriers like electricity, steam, hydrogen, plus </a:t>
            </a:r>
            <a:br>
              <a:rPr lang="en-US" dirty="0">
                <a:solidFill>
                  <a:srgbClr val="EE6D0B"/>
                </a:solidFill>
              </a:rPr>
            </a:br>
            <a:r>
              <a:rPr lang="en-US" dirty="0">
                <a:solidFill>
                  <a:srgbClr val="EE6D0B"/>
                </a:solidFill>
              </a:rPr>
              <a:t>biomass-</a:t>
            </a:r>
            <a:br>
              <a:rPr lang="en-US" dirty="0">
                <a:solidFill>
                  <a:srgbClr val="EE6D0B"/>
                </a:solidFill>
              </a:rPr>
            </a:br>
            <a:r>
              <a:rPr lang="en-US" dirty="0">
                <a:solidFill>
                  <a:srgbClr val="EE6D0B"/>
                </a:solidFill>
              </a:rPr>
              <a:t>derived fuels.</a:t>
            </a:r>
          </a:p>
        </p:txBody>
      </p:sp>
      <p:sp>
        <p:nvSpPr>
          <p:cNvPr id="11" name="TextBox 10">
            <a:extLst>
              <a:ext uri="{FF2B5EF4-FFF2-40B4-BE49-F238E27FC236}">
                <a16:creationId xmlns:a16="http://schemas.microsoft.com/office/drawing/2014/main" id="{7104B64A-29DB-0777-6C3A-CC08D6C87C87}"/>
              </a:ext>
            </a:extLst>
          </p:cNvPr>
          <p:cNvSpPr txBox="1"/>
          <p:nvPr/>
        </p:nvSpPr>
        <p:spPr>
          <a:xfrm>
            <a:off x="4073577" y="1054466"/>
            <a:ext cx="2228606" cy="1200329"/>
          </a:xfrm>
          <a:prstGeom prst="rect">
            <a:avLst/>
          </a:prstGeom>
          <a:noFill/>
        </p:spPr>
        <p:txBody>
          <a:bodyPr wrap="square" rtlCol="0">
            <a:spAutoFit/>
          </a:bodyPr>
          <a:lstStyle/>
          <a:p>
            <a:r>
              <a:rPr lang="en-US" dirty="0"/>
              <a:t>Liquid and gaseous hydrocarbons and petrochemical feedstocks. </a:t>
            </a:r>
          </a:p>
        </p:txBody>
      </p:sp>
      <p:sp>
        <p:nvSpPr>
          <p:cNvPr id="4" name="TextBox 3">
            <a:extLst>
              <a:ext uri="{FF2B5EF4-FFF2-40B4-BE49-F238E27FC236}">
                <a16:creationId xmlns:a16="http://schemas.microsoft.com/office/drawing/2014/main" id="{A451158C-05A4-1BFA-E338-44A4FF785BE1}"/>
              </a:ext>
            </a:extLst>
          </p:cNvPr>
          <p:cNvSpPr txBox="1"/>
          <p:nvPr/>
        </p:nvSpPr>
        <p:spPr>
          <a:xfrm>
            <a:off x="489857" y="3694152"/>
            <a:ext cx="4508102" cy="1865126"/>
          </a:xfrm>
          <a:prstGeom prst="rect">
            <a:avLst/>
          </a:prstGeom>
          <a:noFill/>
          <a:ln w="19050">
            <a:solidFill>
              <a:srgbClr val="EE6D0B"/>
            </a:solidFill>
          </a:ln>
        </p:spPr>
        <p:txBody>
          <a:bodyPr wrap="square" rtlCol="0">
            <a:spAutoFit/>
          </a:bodyPr>
          <a:lstStyle/>
          <a:p>
            <a:r>
              <a:rPr lang="en-US" sz="1900" dirty="0"/>
              <a:t>Options:</a:t>
            </a:r>
          </a:p>
          <a:p>
            <a:pPr marL="342900" indent="-342900">
              <a:buFont typeface="Arial" panose="020B0604020202020204" pitchFamily="34" charset="0"/>
              <a:buChar char="•"/>
            </a:pPr>
            <a:r>
              <a:rPr lang="en-US" sz="1900" dirty="0"/>
              <a:t>Carbon capture and storage</a:t>
            </a:r>
          </a:p>
          <a:p>
            <a:pPr marL="342900" indent="-342900">
              <a:buFont typeface="Arial" panose="020B0604020202020204" pitchFamily="34" charset="0"/>
              <a:buChar char="•"/>
            </a:pPr>
            <a:r>
              <a:rPr lang="en-US" sz="1900" dirty="0"/>
              <a:t>Carbon-neutral substitutes like some biofuels, hydrogen, or electro-fuels</a:t>
            </a:r>
          </a:p>
          <a:p>
            <a:pPr marL="342900" indent="-342900">
              <a:buFont typeface="Arial" panose="020B0604020202020204" pitchFamily="34" charset="0"/>
              <a:buChar char="•"/>
            </a:pPr>
            <a:r>
              <a:rPr lang="en-US" sz="1900" dirty="0"/>
              <a:t>Negative emissions technologies like carbon dioxide removal</a:t>
            </a:r>
          </a:p>
        </p:txBody>
      </p:sp>
      <p:sp>
        <p:nvSpPr>
          <p:cNvPr id="5" name="Slide Number Placeholder 7">
            <a:extLst>
              <a:ext uri="{FF2B5EF4-FFF2-40B4-BE49-F238E27FC236}">
                <a16:creationId xmlns:a16="http://schemas.microsoft.com/office/drawing/2014/main" id="{C7D603A1-6CD2-ED11-6D55-8E9CB67F097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3</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A2D918A4-AAA6-ABDD-46B5-F9120A20E54D}"/>
              </a:ext>
            </a:extLst>
          </p:cNvPr>
          <p:cNvPicPr>
            <a:picLocks noChangeAspect="1"/>
          </p:cNvPicPr>
          <p:nvPr/>
        </p:nvPicPr>
        <p:blipFill rotWithShape="1">
          <a:blip r:embed="rId4"/>
          <a:srcRect b="19244"/>
          <a:stretch/>
        </p:blipFill>
        <p:spPr>
          <a:xfrm>
            <a:off x="88759" y="6256982"/>
            <a:ext cx="2459233" cy="548758"/>
          </a:xfrm>
          <a:prstGeom prst="rect">
            <a:avLst/>
          </a:prstGeom>
        </p:spPr>
      </p:pic>
      <p:sp>
        <p:nvSpPr>
          <p:cNvPr id="10" name="Rectangle 9">
            <a:extLst>
              <a:ext uri="{FF2B5EF4-FFF2-40B4-BE49-F238E27FC236}">
                <a16:creationId xmlns:a16="http://schemas.microsoft.com/office/drawing/2014/main" id="{B7751E03-0ED0-887B-927F-5BDC240CE883}"/>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9F15BF-0A24-9B9C-ABBE-32D1CE947F91}"/>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4BB40BB-1CB0-96CB-E67D-DEF2B1E62918}"/>
              </a:ext>
            </a:extLst>
          </p:cNvPr>
          <p:cNvSpPr txBox="1"/>
          <p:nvPr/>
        </p:nvSpPr>
        <p:spPr>
          <a:xfrm>
            <a:off x="489857" y="167153"/>
            <a:ext cx="10433957" cy="584775"/>
          </a:xfrm>
          <a:prstGeom prst="rect">
            <a:avLst/>
          </a:prstGeom>
          <a:noFill/>
        </p:spPr>
        <p:txBody>
          <a:bodyPr wrap="square" rtlCol="0">
            <a:spAutoFit/>
          </a:bodyPr>
          <a:lstStyle/>
          <a:p>
            <a:pPr lvl="0">
              <a:spcAft>
                <a:spcPts val="600"/>
              </a:spcAft>
            </a:pPr>
            <a:r>
              <a:rPr lang="en-US" sz="3200" dirty="0">
                <a:solidFill>
                  <a:srgbClr val="FFFFFF"/>
                </a:solidFill>
                <a:latin typeface="Franklin Gothic Medium" panose="020B0603020102020204" pitchFamily="34" charset="0"/>
                <a:cs typeface="Montserrat"/>
              </a:rPr>
              <a:t>Sizing up the challenge</a:t>
            </a:r>
          </a:p>
        </p:txBody>
      </p:sp>
      <p:cxnSp>
        <p:nvCxnSpPr>
          <p:cNvPr id="14" name="Straight Connector 13">
            <a:extLst>
              <a:ext uri="{FF2B5EF4-FFF2-40B4-BE49-F238E27FC236}">
                <a16:creationId xmlns:a16="http://schemas.microsoft.com/office/drawing/2014/main" id="{F2CC944D-3887-2BE0-82FC-56D95226904B}"/>
              </a:ext>
            </a:extLst>
          </p:cNvPr>
          <p:cNvCxnSpPr>
            <a:cxnSpLocks/>
          </p:cNvCxnSpPr>
          <p:nvPr/>
        </p:nvCxnSpPr>
        <p:spPr>
          <a:xfrm flipV="1">
            <a:off x="4997959" y="3694152"/>
            <a:ext cx="1304224" cy="567605"/>
          </a:xfrm>
          <a:prstGeom prst="line">
            <a:avLst/>
          </a:prstGeom>
          <a:ln w="19050" cap="rnd">
            <a:solidFill>
              <a:srgbClr val="EE6D0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5227AB1-9A26-648F-9A56-07B2829CD0B6}"/>
              </a:ext>
            </a:extLst>
          </p:cNvPr>
          <p:cNvSpPr txBox="1"/>
          <p:nvPr/>
        </p:nvSpPr>
        <p:spPr>
          <a:xfrm>
            <a:off x="9670931" y="5246086"/>
            <a:ext cx="2370666" cy="553998"/>
          </a:xfrm>
          <a:prstGeom prst="rect">
            <a:avLst/>
          </a:prstGeom>
          <a:solidFill>
            <a:schemeClr val="bg1"/>
          </a:solidFill>
        </p:spPr>
        <p:txBody>
          <a:bodyPr wrap="square" rtlCol="0">
            <a:spAutoFit/>
          </a:bodyPr>
          <a:lstStyle/>
          <a:p>
            <a:r>
              <a:rPr lang="en-US" sz="1000" dirty="0">
                <a:solidFill>
                  <a:schemeClr val="tx1">
                    <a:lumMod val="50000"/>
                    <a:lumOff val="50000"/>
                  </a:schemeClr>
                </a:solidFill>
                <a:latin typeface="Tahoma"/>
                <a:cs typeface="Tahoma"/>
              </a:rPr>
              <a:t>Data source: Net-Zero America study, Reference scenario 2050 final energy consumption</a:t>
            </a:r>
          </a:p>
        </p:txBody>
      </p:sp>
      <p:sp>
        <p:nvSpPr>
          <p:cNvPr id="18" name="Rectangle 17">
            <a:extLst>
              <a:ext uri="{FF2B5EF4-FFF2-40B4-BE49-F238E27FC236}">
                <a16:creationId xmlns:a16="http://schemas.microsoft.com/office/drawing/2014/main" id="{11534A5C-AD93-F97B-C260-BA26F8AE17BC}"/>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5F12BCF1-C131-CC32-6CC7-9B7C58517609}"/>
              </a:ext>
            </a:extLst>
          </p:cNvPr>
          <p:cNvGrpSpPr/>
          <p:nvPr/>
        </p:nvGrpSpPr>
        <p:grpSpPr>
          <a:xfrm>
            <a:off x="405191" y="1062799"/>
            <a:ext cx="3627795" cy="5100932"/>
            <a:chOff x="405191" y="1062799"/>
            <a:chExt cx="3627795" cy="5100932"/>
          </a:xfrm>
        </p:grpSpPr>
        <p:pic>
          <p:nvPicPr>
            <p:cNvPr id="7" name="Picture 6">
              <a:extLst>
                <a:ext uri="{FF2B5EF4-FFF2-40B4-BE49-F238E27FC236}">
                  <a16:creationId xmlns:a16="http://schemas.microsoft.com/office/drawing/2014/main" id="{B2E05712-CC49-5B1D-E02B-1C7D4D186571}"/>
                </a:ext>
              </a:extLst>
            </p:cNvPr>
            <p:cNvPicPr>
              <a:picLocks noChangeAspect="1"/>
            </p:cNvPicPr>
            <p:nvPr/>
          </p:nvPicPr>
          <p:blipFill rotWithShape="1">
            <a:blip r:embed="rId5">
              <a:extLst>
                <a:ext uri="{28A0092B-C50C-407E-A947-70E740481C1C}">
                  <a14:useLocalDpi xmlns:a14="http://schemas.microsoft.com/office/drawing/2010/main" val="0"/>
                </a:ext>
              </a:extLst>
            </a:blip>
            <a:srcRect r="68937"/>
            <a:stretch/>
          </p:blipFill>
          <p:spPr>
            <a:xfrm>
              <a:off x="405191" y="1062799"/>
              <a:ext cx="3627795" cy="5100932"/>
            </a:xfrm>
            <a:prstGeom prst="rect">
              <a:avLst/>
            </a:prstGeom>
          </p:spPr>
        </p:pic>
        <p:sp>
          <p:nvSpPr>
            <p:cNvPr id="8" name="TextBox 7">
              <a:extLst>
                <a:ext uri="{FF2B5EF4-FFF2-40B4-BE49-F238E27FC236}">
                  <a16:creationId xmlns:a16="http://schemas.microsoft.com/office/drawing/2014/main" id="{E98F6D97-31EC-6405-BF26-0F7B53405571}"/>
                </a:ext>
              </a:extLst>
            </p:cNvPr>
            <p:cNvSpPr txBox="1"/>
            <p:nvPr/>
          </p:nvSpPr>
          <p:spPr>
            <a:xfrm>
              <a:off x="1450018" y="1090173"/>
              <a:ext cx="2356684" cy="215444"/>
            </a:xfrm>
            <a:prstGeom prst="rect">
              <a:avLst/>
            </a:prstGeom>
            <a:solidFill>
              <a:schemeClr val="bg1"/>
            </a:solidFill>
          </p:spPr>
          <p:txBody>
            <a:bodyPr wrap="square" lIns="0" tIns="0" rIns="0" bIns="0" rtlCol="0" anchor="ctr" anchorCtr="0">
              <a:spAutoFit/>
            </a:bodyPr>
            <a:lstStyle/>
            <a:p>
              <a:pPr algn="ctr"/>
              <a:r>
                <a:rPr lang="en-US" sz="1400" dirty="0">
                  <a:solidFill>
                    <a:srgbClr val="00B0F0"/>
                  </a:solidFill>
                  <a:latin typeface="Franklin Gothic Medium" panose="020B0603020102020204" pitchFamily="34" charset="0"/>
                </a:rPr>
                <a:t>REFERENCE</a:t>
              </a:r>
            </a:p>
          </p:txBody>
        </p:sp>
      </p:grpSp>
      <p:grpSp>
        <p:nvGrpSpPr>
          <p:cNvPr id="27" name="Group 26">
            <a:extLst>
              <a:ext uri="{FF2B5EF4-FFF2-40B4-BE49-F238E27FC236}">
                <a16:creationId xmlns:a16="http://schemas.microsoft.com/office/drawing/2014/main" id="{C5A79297-8753-D5AC-D64D-C1D47B61ADB1}"/>
              </a:ext>
            </a:extLst>
          </p:cNvPr>
          <p:cNvGrpSpPr/>
          <p:nvPr/>
        </p:nvGrpSpPr>
        <p:grpSpPr>
          <a:xfrm>
            <a:off x="3908452" y="1495293"/>
            <a:ext cx="3996167" cy="1381551"/>
            <a:chOff x="3908452" y="1495293"/>
            <a:chExt cx="3996167" cy="1381551"/>
          </a:xfrm>
        </p:grpSpPr>
        <p:sp>
          <p:nvSpPr>
            <p:cNvPr id="9" name="Right Brace 8">
              <a:extLst>
                <a:ext uri="{FF2B5EF4-FFF2-40B4-BE49-F238E27FC236}">
                  <a16:creationId xmlns:a16="http://schemas.microsoft.com/office/drawing/2014/main" id="{C568B7BF-AA05-D618-EBDA-2DDDC89300D5}"/>
                </a:ext>
              </a:extLst>
            </p:cNvPr>
            <p:cNvSpPr/>
            <p:nvPr/>
          </p:nvSpPr>
          <p:spPr>
            <a:xfrm>
              <a:off x="3908452" y="1495293"/>
              <a:ext cx="459040" cy="1381551"/>
            </a:xfrm>
            <a:prstGeom prst="rightBrace">
              <a:avLst>
                <a:gd name="adj1" fmla="val 8333"/>
                <a:gd name="adj2" fmla="val 22727"/>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DC5AE2E-8B59-CBA1-67C2-F0CD4051FCC6}"/>
                </a:ext>
              </a:extLst>
            </p:cNvPr>
            <p:cNvCxnSpPr>
              <a:cxnSpLocks/>
            </p:cNvCxnSpPr>
            <p:nvPr/>
          </p:nvCxnSpPr>
          <p:spPr>
            <a:xfrm>
              <a:off x="4382085" y="1808583"/>
              <a:ext cx="3522534" cy="684027"/>
            </a:xfrm>
            <a:prstGeom prst="line">
              <a:avLst/>
            </a:prstGeom>
            <a:ln w="190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3F9ADF4-515D-E49B-8DD8-D82C676AF9A2}"/>
              </a:ext>
            </a:extLst>
          </p:cNvPr>
          <p:cNvGrpSpPr/>
          <p:nvPr/>
        </p:nvGrpSpPr>
        <p:grpSpPr>
          <a:xfrm>
            <a:off x="3900420" y="2900120"/>
            <a:ext cx="2151889" cy="2975893"/>
            <a:chOff x="3900420" y="2900120"/>
            <a:chExt cx="2151889" cy="2975893"/>
          </a:xfrm>
        </p:grpSpPr>
        <p:sp>
          <p:nvSpPr>
            <p:cNvPr id="15" name="Right Brace 14">
              <a:extLst>
                <a:ext uri="{FF2B5EF4-FFF2-40B4-BE49-F238E27FC236}">
                  <a16:creationId xmlns:a16="http://schemas.microsoft.com/office/drawing/2014/main" id="{F93E22DB-AF72-8472-2C58-39D636287156}"/>
                </a:ext>
              </a:extLst>
            </p:cNvPr>
            <p:cNvSpPr/>
            <p:nvPr/>
          </p:nvSpPr>
          <p:spPr>
            <a:xfrm>
              <a:off x="3900420" y="2900120"/>
              <a:ext cx="418449" cy="2975893"/>
            </a:xfrm>
            <a:prstGeom prst="rightBrace">
              <a:avLst>
                <a:gd name="adj1" fmla="val 8333"/>
                <a:gd name="adj2" fmla="val 83875"/>
              </a:avLst>
            </a:prstGeom>
            <a:ln w="19050">
              <a:solidFill>
                <a:srgbClr val="EE6D0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8AF482E-41E6-77E4-B735-BB07B6693E90}"/>
                </a:ext>
              </a:extLst>
            </p:cNvPr>
            <p:cNvCxnSpPr>
              <a:cxnSpLocks/>
            </p:cNvCxnSpPr>
            <p:nvPr/>
          </p:nvCxnSpPr>
          <p:spPr>
            <a:xfrm flipV="1">
              <a:off x="4317999" y="4661548"/>
              <a:ext cx="1734310" cy="723252"/>
            </a:xfrm>
            <a:prstGeom prst="line">
              <a:avLst/>
            </a:prstGeom>
            <a:ln w="19050" cap="rnd">
              <a:solidFill>
                <a:srgbClr val="EE6D0B"/>
              </a:solidFill>
              <a:headEnd type="none"/>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4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heel(1)">
                                      <p:cBhvr>
                                        <p:cTn id="10" dur="1000"/>
                                        <p:tgtEl>
                                          <p:spTgt spid="2">
                                            <p:graphicEl>
                                              <a:chart seriesIdx="-4" categoryIdx="0" bldStep="category"/>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heel(1)">
                                      <p:cBhvr>
                                        <p:cTn id="20" dur="1000"/>
                                        <p:tgtEl>
                                          <p:spTgt spid="2">
                                            <p:graphicEl>
                                              <a:chart seriesIdx="-4" categoryIdx="1" bldStep="category"/>
                                            </p:graphic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ntr" presetSubtype="0" fill="hold" grpId="0" nodeType="withEffect">
                                  <p:stCondLst>
                                    <p:cond delay="50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P spid="3" grpId="0"/>
      <p:bldP spid="11"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12498F-1F65-E2A5-1EC9-8963EE0D6ECA}"/>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A1C6A5-139B-CF9D-DE0A-FBA1F136AA7F}"/>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4</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1297868A-7CA5-C187-1DB7-7F5D091CACEC}"/>
              </a:ext>
            </a:extLst>
          </p:cNvPr>
          <p:cNvPicPr>
            <a:picLocks noChangeAspect="1"/>
          </p:cNvPicPr>
          <p:nvPr/>
        </p:nvPicPr>
        <p:blipFill rotWithShape="1">
          <a:blip r:embed="rId3"/>
          <a:srcRect b="19244"/>
          <a:stretch/>
        </p:blipFill>
        <p:spPr>
          <a:xfrm>
            <a:off x="88759" y="6256982"/>
            <a:ext cx="2459233" cy="548758"/>
          </a:xfrm>
          <a:prstGeom prst="rect">
            <a:avLst/>
          </a:prstGeom>
        </p:spPr>
      </p:pic>
      <p:sp>
        <p:nvSpPr>
          <p:cNvPr id="9" name="TextBox 8">
            <a:extLst>
              <a:ext uri="{FF2B5EF4-FFF2-40B4-BE49-F238E27FC236}">
                <a16:creationId xmlns:a16="http://schemas.microsoft.com/office/drawing/2014/main" id="{B9A95CA3-4FCA-14F9-EE82-3484C651BCA8}"/>
              </a:ext>
            </a:extLst>
          </p:cNvPr>
          <p:cNvSpPr txBox="1"/>
          <p:nvPr/>
        </p:nvSpPr>
        <p:spPr>
          <a:xfrm>
            <a:off x="489857" y="167153"/>
            <a:ext cx="11547132" cy="584775"/>
          </a:xfrm>
          <a:prstGeom prst="rect">
            <a:avLst/>
          </a:prstGeom>
          <a:noFill/>
        </p:spPr>
        <p:txBody>
          <a:bodyPr wrap="square" rtlCol="0">
            <a:spAutoFit/>
          </a:bodyPr>
          <a:lstStyle/>
          <a:p>
            <a:pPr lvl="0">
              <a:spcAft>
                <a:spcPts val="600"/>
              </a:spcAft>
            </a:pPr>
            <a:r>
              <a:rPr lang="en-US" sz="3200" dirty="0">
                <a:solidFill>
                  <a:srgbClr val="FFFFFF"/>
                </a:solidFill>
                <a:latin typeface="Franklin Gothic Medium" panose="020B0603020102020204" pitchFamily="34" charset="0"/>
                <a:cs typeface="Montserrat"/>
              </a:rPr>
              <a:t>Clean electricity: the linchpin</a:t>
            </a:r>
          </a:p>
        </p:txBody>
      </p:sp>
      <p:graphicFrame>
        <p:nvGraphicFramePr>
          <p:cNvPr id="2" name="Chart 1">
            <a:extLst>
              <a:ext uri="{FF2B5EF4-FFF2-40B4-BE49-F238E27FC236}">
                <a16:creationId xmlns:a16="http://schemas.microsoft.com/office/drawing/2014/main" id="{0927A71F-9944-1F08-23EC-008D0C077798}"/>
              </a:ext>
            </a:extLst>
          </p:cNvPr>
          <p:cNvGraphicFramePr>
            <a:graphicFrameLocks/>
          </p:cNvGraphicFramePr>
          <p:nvPr>
            <p:extLst>
              <p:ext uri="{D42A27DB-BD31-4B8C-83A1-F6EECF244321}">
                <p14:modId xmlns:p14="http://schemas.microsoft.com/office/powerpoint/2010/main" val="2150642429"/>
              </p:ext>
            </p:extLst>
          </p:nvPr>
        </p:nvGraphicFramePr>
        <p:xfrm>
          <a:off x="452279" y="1214206"/>
          <a:ext cx="11547132" cy="509490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BDC3970F-610C-344F-8602-03C02EED3094}"/>
              </a:ext>
            </a:extLst>
          </p:cNvPr>
          <p:cNvGrpSpPr/>
          <p:nvPr/>
        </p:nvGrpSpPr>
        <p:grpSpPr>
          <a:xfrm>
            <a:off x="3329601" y="3640092"/>
            <a:ext cx="3026751" cy="1722817"/>
            <a:chOff x="4191162" y="3819326"/>
            <a:chExt cx="3632102" cy="2067385"/>
          </a:xfrm>
        </p:grpSpPr>
        <p:sp>
          <p:nvSpPr>
            <p:cNvPr id="40" name="TextBox 39">
              <a:extLst>
                <a:ext uri="{FF2B5EF4-FFF2-40B4-BE49-F238E27FC236}">
                  <a16:creationId xmlns:a16="http://schemas.microsoft.com/office/drawing/2014/main" id="{89CEADA4-51AB-D114-4D0D-1733ECDE2D01}"/>
                </a:ext>
              </a:extLst>
            </p:cNvPr>
            <p:cNvSpPr txBox="1"/>
            <p:nvPr/>
          </p:nvSpPr>
          <p:spPr>
            <a:xfrm>
              <a:off x="5333735" y="3819326"/>
              <a:ext cx="2489529" cy="627865"/>
            </a:xfrm>
            <a:prstGeom prst="rect">
              <a:avLst/>
            </a:prstGeom>
            <a:noFill/>
            <a:ln>
              <a:solidFill>
                <a:srgbClr val="C00000"/>
              </a:solidFill>
              <a:prstDash val="sysDot"/>
            </a:ln>
          </p:spPr>
          <p:txBody>
            <a:bodyPr wrap="square"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
                </a:rPr>
                <a:t>1.5x current carbon-free electricity by 2030</a:t>
              </a:r>
            </a:p>
          </p:txBody>
        </p:sp>
        <p:cxnSp>
          <p:nvCxnSpPr>
            <p:cNvPr id="37" name="Straight Connector 36">
              <a:extLst>
                <a:ext uri="{FF2B5EF4-FFF2-40B4-BE49-F238E27FC236}">
                  <a16:creationId xmlns:a16="http://schemas.microsoft.com/office/drawing/2014/main" id="{3740E82A-A33D-27F2-C766-6928463A91DF}"/>
                </a:ext>
              </a:extLst>
            </p:cNvPr>
            <p:cNvCxnSpPr>
              <a:cxnSpLocks/>
            </p:cNvCxnSpPr>
            <p:nvPr/>
          </p:nvCxnSpPr>
          <p:spPr>
            <a:xfrm>
              <a:off x="4191162" y="5886711"/>
              <a:ext cx="1412580" cy="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4645242F-D84E-D76C-15E0-1D23CF307EF8}"/>
              </a:ext>
            </a:extLst>
          </p:cNvPr>
          <p:cNvGrpSpPr/>
          <p:nvPr/>
        </p:nvGrpSpPr>
        <p:grpSpPr>
          <a:xfrm>
            <a:off x="3347889" y="3292657"/>
            <a:ext cx="5364536" cy="2614287"/>
            <a:chOff x="3347889" y="3292657"/>
            <a:chExt cx="5364536" cy="2614287"/>
          </a:xfrm>
        </p:grpSpPr>
        <p:cxnSp>
          <p:nvCxnSpPr>
            <p:cNvPr id="44" name="Straight Connector 43">
              <a:extLst>
                <a:ext uri="{FF2B5EF4-FFF2-40B4-BE49-F238E27FC236}">
                  <a16:creationId xmlns:a16="http://schemas.microsoft.com/office/drawing/2014/main" id="{1ACA52B5-0B02-7EF5-095D-0F6B41F99E19}"/>
                </a:ext>
              </a:extLst>
            </p:cNvPr>
            <p:cNvCxnSpPr>
              <a:cxnSpLocks/>
            </p:cNvCxnSpPr>
            <p:nvPr/>
          </p:nvCxnSpPr>
          <p:spPr>
            <a:xfrm>
              <a:off x="3347889" y="4597455"/>
              <a:ext cx="3821007" cy="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9E299553-2DBE-90DA-A9AA-A53203C059CB}"/>
                </a:ext>
              </a:extLst>
            </p:cNvPr>
            <p:cNvGrpSpPr/>
            <p:nvPr/>
          </p:nvGrpSpPr>
          <p:grpSpPr>
            <a:xfrm>
              <a:off x="3609254" y="3292657"/>
              <a:ext cx="5103171" cy="2614287"/>
              <a:chOff x="10530711" y="2229957"/>
              <a:chExt cx="5103171" cy="2614287"/>
            </a:xfrm>
          </p:grpSpPr>
          <p:cxnSp>
            <p:nvCxnSpPr>
              <p:cNvPr id="48" name="Straight Arrow Connector 47">
                <a:extLst>
                  <a:ext uri="{FF2B5EF4-FFF2-40B4-BE49-F238E27FC236}">
                    <a16:creationId xmlns:a16="http://schemas.microsoft.com/office/drawing/2014/main" id="{288E248B-0F02-5322-CEEB-69F5EBABF5F6}"/>
                  </a:ext>
                </a:extLst>
              </p:cNvPr>
              <p:cNvCxnSpPr>
                <a:cxnSpLocks/>
              </p:cNvCxnSpPr>
              <p:nvPr/>
            </p:nvCxnSpPr>
            <p:spPr>
              <a:xfrm>
                <a:off x="10530711" y="3534755"/>
                <a:ext cx="0" cy="1309489"/>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7492DCA-4E48-A22E-4040-5C61A154E2DB}"/>
                  </a:ext>
                </a:extLst>
              </p:cNvPr>
              <p:cNvSpPr txBox="1"/>
              <p:nvPr/>
            </p:nvSpPr>
            <p:spPr>
              <a:xfrm>
                <a:off x="14013815" y="2229957"/>
                <a:ext cx="1620067" cy="523220"/>
              </a:xfrm>
              <a:prstGeom prst="rect">
                <a:avLst/>
              </a:prstGeom>
              <a:noFill/>
              <a:ln>
                <a:solidFill>
                  <a:srgbClr val="C00000"/>
                </a:solidFill>
                <a:prstDash val="sysDot"/>
              </a:ln>
            </p:spPr>
            <p:txBody>
              <a:bodyPr wrap="square"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
                  </a:rPr>
                  <a:t>Equal to </a:t>
                </a:r>
                <a:r>
                  <a:rPr kumimoji="0" lang="en-US" sz="1400" b="0" i="1" u="none" strike="noStrike" kern="1200" cap="none" spc="0" normalizeH="0" baseline="0" noProof="0" dirty="0">
                    <a:ln>
                      <a:noFill/>
                    </a:ln>
                    <a:solidFill>
                      <a:srgbClr val="C00000"/>
                    </a:solidFill>
                    <a:effectLst/>
                    <a:uLnTx/>
                    <a:uFillTx/>
                    <a:latin typeface=""/>
                  </a:rPr>
                  <a:t>all</a:t>
                </a:r>
                <a:r>
                  <a:rPr kumimoji="0" lang="en-US" sz="1400" b="0" i="0" u="none" strike="noStrike" kern="1200" cap="none" spc="0" normalizeH="0" baseline="0" noProof="0" dirty="0">
                    <a:ln>
                      <a:noFill/>
                    </a:ln>
                    <a:solidFill>
                      <a:srgbClr val="C00000"/>
                    </a:solidFill>
                    <a:effectLst/>
                    <a:uLnTx/>
                    <a:uFillTx/>
                    <a:latin typeface=""/>
                  </a:rPr>
                  <a:t> current generation</a:t>
                </a:r>
              </a:p>
            </p:txBody>
          </p:sp>
        </p:grpSp>
      </p:grpSp>
      <p:grpSp>
        <p:nvGrpSpPr>
          <p:cNvPr id="60" name="Group 59">
            <a:extLst>
              <a:ext uri="{FF2B5EF4-FFF2-40B4-BE49-F238E27FC236}">
                <a16:creationId xmlns:a16="http://schemas.microsoft.com/office/drawing/2014/main" id="{9A3212AB-E394-5699-A979-3110204E3AD1}"/>
              </a:ext>
            </a:extLst>
          </p:cNvPr>
          <p:cNvGrpSpPr/>
          <p:nvPr/>
        </p:nvGrpSpPr>
        <p:grpSpPr>
          <a:xfrm>
            <a:off x="3787083" y="1790996"/>
            <a:ext cx="7418853" cy="4106052"/>
            <a:chOff x="3787083" y="1790996"/>
            <a:chExt cx="7418853" cy="4106052"/>
          </a:xfrm>
        </p:grpSpPr>
        <p:grpSp>
          <p:nvGrpSpPr>
            <p:cNvPr id="4" name="Group 3">
              <a:extLst>
                <a:ext uri="{FF2B5EF4-FFF2-40B4-BE49-F238E27FC236}">
                  <a16:creationId xmlns:a16="http://schemas.microsoft.com/office/drawing/2014/main" id="{4E030FFB-CB9D-9D51-D65A-273CF55CC715}"/>
                </a:ext>
              </a:extLst>
            </p:cNvPr>
            <p:cNvGrpSpPr/>
            <p:nvPr/>
          </p:nvGrpSpPr>
          <p:grpSpPr>
            <a:xfrm>
              <a:off x="3805371" y="1790996"/>
              <a:ext cx="7400565" cy="4106052"/>
              <a:chOff x="4239242" y="1414691"/>
              <a:chExt cx="7400565" cy="4106052"/>
            </a:xfrm>
          </p:grpSpPr>
          <p:cxnSp>
            <p:nvCxnSpPr>
              <p:cNvPr id="5" name="Straight Arrow Connector 4">
                <a:extLst>
                  <a:ext uri="{FF2B5EF4-FFF2-40B4-BE49-F238E27FC236}">
                    <a16:creationId xmlns:a16="http://schemas.microsoft.com/office/drawing/2014/main" id="{6BF1AD55-3FC3-D2A6-AC2E-F48D1EC33EE4}"/>
                  </a:ext>
                </a:extLst>
              </p:cNvPr>
              <p:cNvCxnSpPr>
                <a:cxnSpLocks/>
              </p:cNvCxnSpPr>
              <p:nvPr/>
            </p:nvCxnSpPr>
            <p:spPr>
              <a:xfrm>
                <a:off x="4239242" y="2763056"/>
                <a:ext cx="0" cy="2757687"/>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742187-0AB0-7E45-EBA2-8DF0A674564F}"/>
                  </a:ext>
                </a:extLst>
              </p:cNvPr>
              <p:cNvSpPr txBox="1"/>
              <p:nvPr/>
            </p:nvSpPr>
            <p:spPr>
              <a:xfrm>
                <a:off x="10272815" y="1414691"/>
                <a:ext cx="1366992" cy="523220"/>
              </a:xfrm>
              <a:prstGeom prst="rect">
                <a:avLst/>
              </a:prstGeom>
              <a:noFill/>
              <a:ln>
                <a:solidFill>
                  <a:srgbClr val="C00000"/>
                </a:solidFill>
                <a:prstDash val="sysDot"/>
              </a:ln>
            </p:spPr>
            <p:txBody>
              <a:bodyPr wrap="square" rtlCol="0">
                <a:spAutoFit/>
              </a:bodyPr>
              <a:lstStyle/>
              <a:p>
                <a:pPr marL="0" marR="0" lvl="0" indent="0" algn="ctr" defTabSz="4571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
                  </a:rPr>
                  <a:t>&gt;2x </a:t>
                </a:r>
                <a:r>
                  <a:rPr kumimoji="0" lang="en-US" sz="1400" b="0" i="1" u="none" strike="noStrike" kern="1200" cap="none" spc="0" normalizeH="0" baseline="0" noProof="0" dirty="0">
                    <a:ln>
                      <a:noFill/>
                    </a:ln>
                    <a:solidFill>
                      <a:srgbClr val="C00000"/>
                    </a:solidFill>
                    <a:effectLst/>
                    <a:uLnTx/>
                    <a:uFillTx/>
                    <a:latin typeface=""/>
                  </a:rPr>
                  <a:t>all</a:t>
                </a:r>
                <a:r>
                  <a:rPr kumimoji="0" lang="en-US" sz="1400" b="0" i="0" u="none" strike="noStrike" kern="1200" cap="none" spc="0" normalizeH="0" baseline="0" noProof="0" dirty="0">
                    <a:ln>
                      <a:noFill/>
                    </a:ln>
                    <a:solidFill>
                      <a:srgbClr val="C00000"/>
                    </a:solidFill>
                    <a:effectLst/>
                    <a:uLnTx/>
                    <a:uFillTx/>
                    <a:latin typeface=""/>
                  </a:rPr>
                  <a:t> current generation</a:t>
                </a:r>
              </a:p>
            </p:txBody>
          </p:sp>
        </p:grpSp>
        <p:cxnSp>
          <p:nvCxnSpPr>
            <p:cNvPr id="53" name="Straight Connector 52">
              <a:extLst>
                <a:ext uri="{FF2B5EF4-FFF2-40B4-BE49-F238E27FC236}">
                  <a16:creationId xmlns:a16="http://schemas.microsoft.com/office/drawing/2014/main" id="{F1EF69A3-D265-86B7-9371-361861530EEB}"/>
                </a:ext>
              </a:extLst>
            </p:cNvPr>
            <p:cNvCxnSpPr>
              <a:cxnSpLocks/>
            </p:cNvCxnSpPr>
            <p:nvPr/>
          </p:nvCxnSpPr>
          <p:spPr>
            <a:xfrm>
              <a:off x="3787083" y="3139361"/>
              <a:ext cx="6033573" cy="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32DD6181-7093-B1D8-7C99-C3517E966EB8}"/>
              </a:ext>
            </a:extLst>
          </p:cNvPr>
          <p:cNvSpPr txBox="1"/>
          <p:nvPr/>
        </p:nvSpPr>
        <p:spPr>
          <a:xfrm flipH="1">
            <a:off x="452279" y="857087"/>
            <a:ext cx="9990526" cy="461665"/>
          </a:xfrm>
          <a:prstGeom prst="rect">
            <a:avLst/>
          </a:prstGeom>
          <a:noFill/>
        </p:spPr>
        <p:txBody>
          <a:bodyPr wrap="square" rtlCol="0">
            <a:spAutoFit/>
          </a:bodyPr>
          <a:lstStyle/>
          <a:p>
            <a:r>
              <a:rPr lang="en-US" sz="1400" b="1" spc="20" dirty="0">
                <a:latin typeface="Roboto" panose="02000000000000000000" pitchFamily="2" charset="0"/>
                <a:ea typeface="Roboto" panose="02000000000000000000" pitchFamily="2" charset="0"/>
                <a:cs typeface="Calibri" panose="020F0502020204030204" pitchFamily="34" charset="0"/>
              </a:rPr>
              <a:t>Total annual U.S. electricity generation by resource</a:t>
            </a:r>
          </a:p>
          <a:p>
            <a:r>
              <a:rPr lang="en-US" sz="1000" spc="20" dirty="0">
                <a:latin typeface="Roboto" panose="02000000000000000000" pitchFamily="2" charset="0"/>
                <a:ea typeface="Roboto" panose="02000000000000000000" pitchFamily="2" charset="0"/>
                <a:cs typeface="Calibri" panose="020F0502020204030204" pitchFamily="34" charset="0"/>
              </a:rPr>
              <a:t>Billion kilowatt-hours (or terawatt-hours)</a:t>
            </a:r>
            <a:endParaRPr lang="en-US" sz="1000" spc="20" baseline="30000" dirty="0">
              <a:latin typeface="Roboto" panose="02000000000000000000" pitchFamily="2" charset="0"/>
              <a:ea typeface="Roboto" panose="02000000000000000000" pitchFamily="2" charset="0"/>
              <a:cs typeface="Calibri" panose="020F0502020204030204" pitchFamily="34" charset="0"/>
            </a:endParaRPr>
          </a:p>
        </p:txBody>
      </p:sp>
      <p:sp>
        <p:nvSpPr>
          <p:cNvPr id="64" name="TextBox 63">
            <a:extLst>
              <a:ext uri="{FF2B5EF4-FFF2-40B4-BE49-F238E27FC236}">
                <a16:creationId xmlns:a16="http://schemas.microsoft.com/office/drawing/2014/main" id="{B4366354-8328-AE26-4826-DA4A1236E4B4}"/>
              </a:ext>
            </a:extLst>
          </p:cNvPr>
          <p:cNvSpPr txBox="1"/>
          <p:nvPr/>
        </p:nvSpPr>
        <p:spPr>
          <a:xfrm>
            <a:off x="2660073" y="6377714"/>
            <a:ext cx="2370666" cy="400110"/>
          </a:xfrm>
          <a:prstGeom prst="rect">
            <a:avLst/>
          </a:prstGeom>
          <a:solidFill>
            <a:schemeClr val="bg1"/>
          </a:solidFill>
        </p:spPr>
        <p:txBody>
          <a:bodyPr wrap="square" rtlCol="0">
            <a:spAutoFit/>
          </a:bodyPr>
          <a:lstStyle/>
          <a:p>
            <a:r>
              <a:rPr lang="en-US" sz="1000" dirty="0">
                <a:solidFill>
                  <a:schemeClr val="tx1">
                    <a:lumMod val="50000"/>
                    <a:lumOff val="50000"/>
                  </a:schemeClr>
                </a:solidFill>
                <a:latin typeface="Tahoma"/>
                <a:cs typeface="Tahoma"/>
              </a:rPr>
              <a:t>Data source: REPEAT Project, </a:t>
            </a:r>
            <a:br>
              <a:rPr lang="en-US" sz="1000" dirty="0">
                <a:solidFill>
                  <a:schemeClr val="tx1">
                    <a:lumMod val="50000"/>
                    <a:lumOff val="50000"/>
                  </a:schemeClr>
                </a:solidFill>
                <a:latin typeface="Tahoma"/>
                <a:cs typeface="Tahoma"/>
              </a:rPr>
            </a:br>
            <a:r>
              <a:rPr lang="en-US" sz="1000" dirty="0">
                <a:solidFill>
                  <a:schemeClr val="tx1">
                    <a:lumMod val="50000"/>
                    <a:lumOff val="50000"/>
                  </a:schemeClr>
                </a:solidFill>
                <a:latin typeface="Tahoma"/>
                <a:cs typeface="Tahoma"/>
              </a:rPr>
              <a:t>Net-Zero Pathway</a:t>
            </a:r>
          </a:p>
        </p:txBody>
      </p:sp>
      <p:cxnSp>
        <p:nvCxnSpPr>
          <p:cNvPr id="65" name="Straight Arrow Connector 64">
            <a:extLst>
              <a:ext uri="{FF2B5EF4-FFF2-40B4-BE49-F238E27FC236}">
                <a16:creationId xmlns:a16="http://schemas.microsoft.com/office/drawing/2014/main" id="{18F46544-C779-DE72-1ED9-67505D3960DD}"/>
              </a:ext>
            </a:extLst>
          </p:cNvPr>
          <p:cNvCxnSpPr>
            <a:cxnSpLocks/>
          </p:cNvCxnSpPr>
          <p:nvPr/>
        </p:nvCxnSpPr>
        <p:spPr>
          <a:xfrm>
            <a:off x="3425874" y="5362909"/>
            <a:ext cx="0" cy="552504"/>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7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fade">
                                      <p:cBhvr>
                                        <p:cTn id="10" dur="500"/>
                                        <p:tgtEl>
                                          <p:spTgt spid="2">
                                            <p:graphicEl>
                                              <a:chart seriesIdx="-4" categoryIdx="1" bldStep="category"/>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fade">
                                      <p:cBhvr>
                                        <p:cTn id="19" dur="500"/>
                                        <p:tgtEl>
                                          <p:spTgt spid="2">
                                            <p:graphicEl>
                                              <a:chart seriesIdx="-4" categoryIdx="2" bldStep="category"/>
                                            </p:graphic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fade">
                                      <p:cBhvr>
                                        <p:cTn id="32" dur="500"/>
                                        <p:tgtEl>
                                          <p:spTgt spid="2">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istory of George Westinghouse | Westinghouse Nuclear">
            <a:extLst>
              <a:ext uri="{FF2B5EF4-FFF2-40B4-BE49-F238E27FC236}">
                <a16:creationId xmlns:a16="http://schemas.microsoft.com/office/drawing/2014/main" id="{A28B351B-A491-797F-34FF-B1952DA55D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
          <a:stretch/>
        </p:blipFill>
        <p:spPr bwMode="auto">
          <a:xfrm>
            <a:off x="8844555" y="795135"/>
            <a:ext cx="3347445" cy="53646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omas Edison | Biography, Early Life, Inventions, &amp; Facts | Britannica">
            <a:extLst>
              <a:ext uri="{FF2B5EF4-FFF2-40B4-BE49-F238E27FC236}">
                <a16:creationId xmlns:a16="http://schemas.microsoft.com/office/drawing/2014/main" id="{B3338E03-3810-39BB-8CAC-CF566871F8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34" t="3524" r="-89" b="12232"/>
          <a:stretch/>
        </p:blipFill>
        <p:spPr bwMode="auto">
          <a:xfrm>
            <a:off x="0" y="815390"/>
            <a:ext cx="4523566" cy="541165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ikola Tesla's Third Greatest Invention: The First Drone">
            <a:extLst>
              <a:ext uri="{FF2B5EF4-FFF2-40B4-BE49-F238E27FC236}">
                <a16:creationId xmlns:a16="http://schemas.microsoft.com/office/drawing/2014/main" id="{F75EFC1B-358B-1F32-54BE-5FFB123A73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636" y="592628"/>
            <a:ext cx="4523565" cy="578673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42530AB-D924-D4E8-0592-3BD21FF11537}"/>
              </a:ext>
            </a:extLst>
          </p:cNvPr>
          <p:cNvSpPr/>
          <p:nvPr/>
        </p:nvSpPr>
        <p:spPr>
          <a:xfrm>
            <a:off x="0" y="6181328"/>
            <a:ext cx="12192000" cy="693174"/>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12498F-1F65-E2A5-1EC9-8963EE0D6ECA}"/>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A1C6A5-139B-CF9D-DE0A-FBA1F136AA7F}"/>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5</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Rectangle 5">
            <a:extLst>
              <a:ext uri="{FF2B5EF4-FFF2-40B4-BE49-F238E27FC236}">
                <a16:creationId xmlns:a16="http://schemas.microsoft.com/office/drawing/2014/main" id="{DC9F770D-84F6-3E2D-0180-4DDE7761A7A9}"/>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734BD2F-B82F-349D-E8AD-AA18DAF820BA}"/>
              </a:ext>
            </a:extLst>
          </p:cNvPr>
          <p:cNvSpPr txBox="1"/>
          <p:nvPr/>
        </p:nvSpPr>
        <p:spPr>
          <a:xfrm>
            <a:off x="489857" y="167153"/>
            <a:ext cx="11547132" cy="584775"/>
          </a:xfrm>
          <a:prstGeom prst="rect">
            <a:avLst/>
          </a:prstGeom>
          <a:noFill/>
        </p:spPr>
        <p:txBody>
          <a:bodyPr wrap="square" rtlCol="0">
            <a:spAutoFit/>
          </a:bodyPr>
          <a:lstStyle/>
          <a:p>
            <a:pPr lvl="0">
              <a:spcAft>
                <a:spcPts val="600"/>
              </a:spcAft>
            </a:pPr>
            <a:r>
              <a:rPr lang="en-US" sz="3200" dirty="0">
                <a:solidFill>
                  <a:srgbClr val="FFFFFF"/>
                </a:solidFill>
                <a:latin typeface="Franklin Gothic Medium" panose="020B0603020102020204" pitchFamily="34" charset="0"/>
                <a:cs typeface="Montserrat"/>
              </a:rPr>
              <a:t>140 years since the days of Edison, Tesla, and Westinghouse…</a:t>
            </a:r>
          </a:p>
        </p:txBody>
      </p:sp>
    </p:spTree>
    <p:extLst>
      <p:ext uri="{BB962C8B-B14F-4D97-AF65-F5344CB8AC3E}">
        <p14:creationId xmlns:p14="http://schemas.microsoft.com/office/powerpoint/2010/main" val="342931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E2B0F1-E7DE-7048-931F-B8EF19E4B533}"/>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328A547-EAC0-3B49-8F80-337A63ACFD47}"/>
              </a:ext>
            </a:extLst>
          </p:cNvPr>
          <p:cNvPicPr>
            <a:picLocks noChangeAspect="1"/>
          </p:cNvPicPr>
          <p:nvPr/>
        </p:nvPicPr>
        <p:blipFill rotWithShape="1">
          <a:blip r:embed="rId3"/>
          <a:srcRect b="19244"/>
          <a:stretch/>
        </p:blipFill>
        <p:spPr>
          <a:xfrm>
            <a:off x="88759" y="6256982"/>
            <a:ext cx="2459233" cy="548758"/>
          </a:xfrm>
          <a:prstGeom prst="rect">
            <a:avLst/>
          </a:prstGeom>
        </p:spPr>
      </p:pic>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6</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10">
            <a:extLst>
              <a:ext uri="{FF2B5EF4-FFF2-40B4-BE49-F238E27FC236}">
                <a16:creationId xmlns:a16="http://schemas.microsoft.com/office/drawing/2014/main" id="{5C86A0A2-62E3-5245-AFE6-6393B339C71C}"/>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B56B682-C561-47A8-CC3A-5F5EAC651F34}"/>
              </a:ext>
            </a:extLst>
          </p:cNvPr>
          <p:cNvSpPr txBox="1"/>
          <p:nvPr/>
        </p:nvSpPr>
        <p:spPr>
          <a:xfrm flipH="1">
            <a:off x="88759" y="837898"/>
            <a:ext cx="10354046" cy="461665"/>
          </a:xfrm>
          <a:prstGeom prst="rect">
            <a:avLst/>
          </a:prstGeom>
          <a:noFill/>
        </p:spPr>
        <p:txBody>
          <a:bodyPr wrap="square" rtlCol="0">
            <a:spAutoFit/>
          </a:bodyPr>
          <a:lstStyle/>
          <a:p>
            <a:r>
              <a:rPr lang="en-US" sz="1400" b="1" spc="20" dirty="0">
                <a:latin typeface="Roboto" panose="02000000000000000000" pitchFamily="2" charset="0"/>
                <a:ea typeface="Roboto" panose="02000000000000000000" pitchFamily="2" charset="0"/>
                <a:cs typeface="Calibri" panose="020F0502020204030204" pitchFamily="34" charset="0"/>
              </a:rPr>
              <a:t>Historical power generation capacity additions vs modeled Net-Zero Pathway </a:t>
            </a:r>
            <a:br>
              <a:rPr lang="en-US" sz="1400" b="1" spc="20" dirty="0">
                <a:latin typeface="Roboto" panose="02000000000000000000" pitchFamily="2" charset="0"/>
                <a:ea typeface="Roboto" panose="02000000000000000000" pitchFamily="2" charset="0"/>
                <a:cs typeface="Calibri" panose="020F0502020204030204" pitchFamily="34" charset="0"/>
              </a:rPr>
            </a:br>
            <a:r>
              <a:rPr lang="en-US" sz="1000" spc="20" dirty="0">
                <a:latin typeface="Roboto" panose="02000000000000000000" pitchFamily="2" charset="0"/>
                <a:ea typeface="Roboto" panose="02000000000000000000" pitchFamily="2" charset="0"/>
                <a:cs typeface="Calibri" panose="020F0502020204030204" pitchFamily="34" charset="0"/>
              </a:rPr>
              <a:t>gigwatts per year</a:t>
            </a:r>
            <a:r>
              <a:rPr lang="en-US" sz="1000" b="1" spc="20" dirty="0">
                <a:latin typeface="Roboto" panose="02000000000000000000" pitchFamily="2" charset="0"/>
                <a:ea typeface="Roboto" panose="02000000000000000000" pitchFamily="2" charset="0"/>
                <a:cs typeface="Calibri" panose="020F0502020204030204" pitchFamily="34" charset="0"/>
              </a:rPr>
              <a:t> </a:t>
            </a:r>
          </a:p>
        </p:txBody>
      </p:sp>
      <p:graphicFrame>
        <p:nvGraphicFramePr>
          <p:cNvPr id="3" name="Chart 2">
            <a:extLst>
              <a:ext uri="{FF2B5EF4-FFF2-40B4-BE49-F238E27FC236}">
                <a16:creationId xmlns:a16="http://schemas.microsoft.com/office/drawing/2014/main" id="{EF4160D0-1644-3F4B-B068-E31C18D4CA9A}"/>
              </a:ext>
            </a:extLst>
          </p:cNvPr>
          <p:cNvGraphicFramePr>
            <a:graphicFrameLocks/>
          </p:cNvGraphicFramePr>
          <p:nvPr>
            <p:extLst>
              <p:ext uri="{D42A27DB-BD31-4B8C-83A1-F6EECF244321}">
                <p14:modId xmlns:p14="http://schemas.microsoft.com/office/powerpoint/2010/main" val="728008593"/>
              </p:ext>
            </p:extLst>
          </p:nvPr>
        </p:nvGraphicFramePr>
        <p:xfrm>
          <a:off x="88759" y="1320810"/>
          <a:ext cx="11952838" cy="477863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48D4CC4-C5E5-627A-9085-9A8ABC1A5E5A}"/>
              </a:ext>
            </a:extLst>
          </p:cNvPr>
          <p:cNvSpPr txBox="1"/>
          <p:nvPr/>
        </p:nvSpPr>
        <p:spPr>
          <a:xfrm rot="16200000">
            <a:off x="8419606" y="5506303"/>
            <a:ext cx="1042273" cy="307777"/>
          </a:xfrm>
          <a:prstGeom prst="rect">
            <a:avLst/>
          </a:prstGeom>
          <a:noFill/>
        </p:spPr>
        <p:txBody>
          <a:bodyPr wrap="none" rtlCol="0">
            <a:spAutoFit/>
          </a:bodyPr>
          <a:lstStyle/>
          <a:p>
            <a:r>
              <a:rPr lang="en-US" sz="1400" dirty="0">
                <a:latin typeface="Roboto" panose="02000000000000000000" pitchFamily="2" charset="0"/>
                <a:ea typeface="Roboto" panose="02000000000000000000" pitchFamily="2" charset="0"/>
              </a:rPr>
              <a:t>2022-2024</a:t>
            </a:r>
          </a:p>
        </p:txBody>
      </p:sp>
      <p:sp>
        <p:nvSpPr>
          <p:cNvPr id="13" name="TextBox 12">
            <a:extLst>
              <a:ext uri="{FF2B5EF4-FFF2-40B4-BE49-F238E27FC236}">
                <a16:creationId xmlns:a16="http://schemas.microsoft.com/office/drawing/2014/main" id="{B9AA4B16-4261-FE0E-860D-501889BEE51F}"/>
              </a:ext>
            </a:extLst>
          </p:cNvPr>
          <p:cNvSpPr txBox="1"/>
          <p:nvPr/>
        </p:nvSpPr>
        <p:spPr>
          <a:xfrm rot="16200000">
            <a:off x="8658997" y="5508700"/>
            <a:ext cx="1042273" cy="307777"/>
          </a:xfrm>
          <a:prstGeom prst="rect">
            <a:avLst/>
          </a:prstGeom>
          <a:noFill/>
        </p:spPr>
        <p:txBody>
          <a:bodyPr wrap="none" rtlCol="0">
            <a:spAutoFit/>
          </a:bodyPr>
          <a:lstStyle/>
          <a:p>
            <a:r>
              <a:rPr lang="en-US" sz="1400" dirty="0">
                <a:latin typeface="Roboto" panose="02000000000000000000" pitchFamily="2" charset="0"/>
                <a:ea typeface="Roboto" panose="02000000000000000000" pitchFamily="2" charset="0"/>
              </a:rPr>
              <a:t>2025-2026</a:t>
            </a:r>
          </a:p>
        </p:txBody>
      </p:sp>
      <p:sp>
        <p:nvSpPr>
          <p:cNvPr id="27" name="TextBox 12">
            <a:extLst>
              <a:ext uri="{FF2B5EF4-FFF2-40B4-BE49-F238E27FC236}">
                <a16:creationId xmlns:a16="http://schemas.microsoft.com/office/drawing/2014/main" id="{5842842F-D444-8249-ED88-BD278FBE4ABD}"/>
              </a:ext>
            </a:extLst>
          </p:cNvPr>
          <p:cNvSpPr txBox="1"/>
          <p:nvPr/>
        </p:nvSpPr>
        <p:spPr>
          <a:xfrm rot="16200000">
            <a:off x="8874638" y="5508699"/>
            <a:ext cx="1042273"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Roboto" panose="02000000000000000000" pitchFamily="2" charset="0"/>
                <a:ea typeface="Roboto" panose="02000000000000000000" pitchFamily="2" charset="0"/>
              </a:rPr>
              <a:t>2027-2028</a:t>
            </a:r>
          </a:p>
        </p:txBody>
      </p:sp>
      <p:sp>
        <p:nvSpPr>
          <p:cNvPr id="28" name="TextBox 12">
            <a:extLst>
              <a:ext uri="{FF2B5EF4-FFF2-40B4-BE49-F238E27FC236}">
                <a16:creationId xmlns:a16="http://schemas.microsoft.com/office/drawing/2014/main" id="{0A616110-DD08-F386-A043-5090D7C5C9D4}"/>
              </a:ext>
            </a:extLst>
          </p:cNvPr>
          <p:cNvSpPr txBox="1"/>
          <p:nvPr/>
        </p:nvSpPr>
        <p:spPr>
          <a:xfrm rot="16200000">
            <a:off x="9114029" y="5506303"/>
            <a:ext cx="1042273"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Roboto" panose="02000000000000000000" pitchFamily="2" charset="0"/>
                <a:ea typeface="Roboto" panose="02000000000000000000" pitchFamily="2" charset="0"/>
              </a:rPr>
              <a:t>2029-2030</a:t>
            </a:r>
          </a:p>
        </p:txBody>
      </p:sp>
      <p:sp>
        <p:nvSpPr>
          <p:cNvPr id="30" name="TextBox 12">
            <a:extLst>
              <a:ext uri="{FF2B5EF4-FFF2-40B4-BE49-F238E27FC236}">
                <a16:creationId xmlns:a16="http://schemas.microsoft.com/office/drawing/2014/main" id="{B4AA7E4E-47E4-F648-B31E-4685BFA6898B}"/>
              </a:ext>
            </a:extLst>
          </p:cNvPr>
          <p:cNvSpPr txBox="1"/>
          <p:nvPr/>
        </p:nvSpPr>
        <p:spPr>
          <a:xfrm rot="16200000">
            <a:off x="9338207" y="5503907"/>
            <a:ext cx="1042273"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Roboto" panose="02000000000000000000" pitchFamily="2" charset="0"/>
                <a:ea typeface="Roboto" panose="02000000000000000000" pitchFamily="2" charset="0"/>
              </a:rPr>
              <a:t>2031-2032</a:t>
            </a:r>
          </a:p>
        </p:txBody>
      </p:sp>
      <p:sp>
        <p:nvSpPr>
          <p:cNvPr id="31" name="TextBox 12">
            <a:extLst>
              <a:ext uri="{FF2B5EF4-FFF2-40B4-BE49-F238E27FC236}">
                <a16:creationId xmlns:a16="http://schemas.microsoft.com/office/drawing/2014/main" id="{B123E42D-51B0-DFFB-C860-2BCB6B563EDB}"/>
              </a:ext>
            </a:extLst>
          </p:cNvPr>
          <p:cNvSpPr txBox="1"/>
          <p:nvPr/>
        </p:nvSpPr>
        <p:spPr>
          <a:xfrm rot="16200000">
            <a:off x="9563073" y="5505412"/>
            <a:ext cx="1042273"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Roboto" panose="02000000000000000000" pitchFamily="2" charset="0"/>
                <a:ea typeface="Roboto" panose="02000000000000000000" pitchFamily="2" charset="0"/>
              </a:rPr>
              <a:t>2033-2035</a:t>
            </a:r>
          </a:p>
        </p:txBody>
      </p:sp>
      <p:sp>
        <p:nvSpPr>
          <p:cNvPr id="33" name="TextBox 32">
            <a:extLst>
              <a:ext uri="{FF2B5EF4-FFF2-40B4-BE49-F238E27FC236}">
                <a16:creationId xmlns:a16="http://schemas.microsoft.com/office/drawing/2014/main" id="{91113B66-BEA5-62E3-291F-248E59B3CDD0}"/>
              </a:ext>
            </a:extLst>
          </p:cNvPr>
          <p:cNvSpPr txBox="1"/>
          <p:nvPr/>
        </p:nvSpPr>
        <p:spPr>
          <a:xfrm>
            <a:off x="8768680" y="1439549"/>
            <a:ext cx="780983" cy="276999"/>
          </a:xfrm>
          <a:prstGeom prst="rect">
            <a:avLst/>
          </a:prstGeom>
          <a:noFill/>
        </p:spPr>
        <p:txBody>
          <a:bodyPr wrap="none" rtlCol="0">
            <a:spAutoFit/>
          </a:bodyPr>
          <a:lstStyle/>
          <a:p>
            <a:r>
              <a:rPr lang="en-US" sz="1200" dirty="0">
                <a:latin typeface="Roboto" panose="02000000000000000000" pitchFamily="2" charset="0"/>
                <a:ea typeface="Roboto" panose="02000000000000000000" pitchFamily="2" charset="0"/>
              </a:rPr>
              <a:t>Modeled</a:t>
            </a:r>
          </a:p>
        </p:txBody>
      </p:sp>
      <p:cxnSp>
        <p:nvCxnSpPr>
          <p:cNvPr id="35" name="Straight Arrow Connector 34">
            <a:extLst>
              <a:ext uri="{FF2B5EF4-FFF2-40B4-BE49-F238E27FC236}">
                <a16:creationId xmlns:a16="http://schemas.microsoft.com/office/drawing/2014/main" id="{85AA2464-336C-848E-6C76-F168B3865EE2}"/>
              </a:ext>
            </a:extLst>
          </p:cNvPr>
          <p:cNvCxnSpPr>
            <a:cxnSpLocks/>
          </p:cNvCxnSpPr>
          <p:nvPr/>
        </p:nvCxnSpPr>
        <p:spPr>
          <a:xfrm>
            <a:off x="8869979" y="1716548"/>
            <a:ext cx="525795" cy="0"/>
          </a:xfrm>
          <a:prstGeom prst="straightConnector1">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5E1FE92-EEC9-FE0F-C18A-065B0BD974FC}"/>
              </a:ext>
            </a:extLst>
          </p:cNvPr>
          <p:cNvGrpSpPr/>
          <p:nvPr/>
        </p:nvGrpSpPr>
        <p:grpSpPr>
          <a:xfrm>
            <a:off x="7931591" y="1439549"/>
            <a:ext cx="837089" cy="276999"/>
            <a:chOff x="7931591" y="1439549"/>
            <a:chExt cx="837089" cy="276999"/>
          </a:xfrm>
        </p:grpSpPr>
        <p:sp>
          <p:nvSpPr>
            <p:cNvPr id="32" name="TextBox 31">
              <a:extLst>
                <a:ext uri="{FF2B5EF4-FFF2-40B4-BE49-F238E27FC236}">
                  <a16:creationId xmlns:a16="http://schemas.microsoft.com/office/drawing/2014/main" id="{7C77AF9E-982D-9B97-7C09-DB5F9869E126}"/>
                </a:ext>
              </a:extLst>
            </p:cNvPr>
            <p:cNvSpPr txBox="1"/>
            <p:nvPr/>
          </p:nvSpPr>
          <p:spPr>
            <a:xfrm>
              <a:off x="7931591" y="1439549"/>
              <a:ext cx="837089" cy="276999"/>
            </a:xfrm>
            <a:prstGeom prst="rect">
              <a:avLst/>
            </a:prstGeom>
            <a:noFill/>
          </p:spPr>
          <p:txBody>
            <a:bodyPr wrap="none" rtlCol="0">
              <a:spAutoFit/>
            </a:bodyPr>
            <a:lstStyle/>
            <a:p>
              <a:r>
                <a:rPr lang="en-US" sz="1200" dirty="0">
                  <a:latin typeface="Roboto" panose="02000000000000000000" pitchFamily="2" charset="0"/>
                  <a:ea typeface="Roboto" panose="02000000000000000000" pitchFamily="2" charset="0"/>
                </a:rPr>
                <a:t>Historical</a:t>
              </a:r>
            </a:p>
          </p:txBody>
        </p:sp>
        <p:cxnSp>
          <p:nvCxnSpPr>
            <p:cNvPr id="37" name="Straight Arrow Connector 36">
              <a:extLst>
                <a:ext uri="{FF2B5EF4-FFF2-40B4-BE49-F238E27FC236}">
                  <a16:creationId xmlns:a16="http://schemas.microsoft.com/office/drawing/2014/main" id="{4FCF1038-5385-7478-2FCA-32373D570BE6}"/>
                </a:ext>
              </a:extLst>
            </p:cNvPr>
            <p:cNvCxnSpPr>
              <a:cxnSpLocks/>
            </p:cNvCxnSpPr>
            <p:nvPr/>
          </p:nvCxnSpPr>
          <p:spPr>
            <a:xfrm flipH="1">
              <a:off x="8098970" y="1716548"/>
              <a:ext cx="530352" cy="0"/>
            </a:xfrm>
            <a:prstGeom prst="straightConnector1">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5B182DB2-A3BA-E4FC-8F9F-444ACD89A33C}"/>
              </a:ext>
            </a:extLst>
          </p:cNvPr>
          <p:cNvSpPr txBox="1"/>
          <p:nvPr/>
        </p:nvSpPr>
        <p:spPr>
          <a:xfrm>
            <a:off x="489857" y="167153"/>
            <a:ext cx="11547132" cy="584775"/>
          </a:xfrm>
          <a:prstGeom prst="rect">
            <a:avLst/>
          </a:prstGeom>
          <a:noFill/>
        </p:spPr>
        <p:txBody>
          <a:bodyPr wrap="square" rtlCol="0">
            <a:spAutoFit/>
          </a:bodyPr>
          <a:lstStyle/>
          <a:p>
            <a:pPr lvl="0">
              <a:spcAft>
                <a:spcPts val="600"/>
              </a:spcAft>
            </a:pPr>
            <a:r>
              <a:rPr lang="en-US" sz="3200" dirty="0">
                <a:solidFill>
                  <a:srgbClr val="FFFFFF"/>
                </a:solidFill>
                <a:latin typeface="Franklin Gothic Medium" panose="020B0603020102020204" pitchFamily="34" charset="0"/>
                <a:cs typeface="Montserrat"/>
              </a:rPr>
              <a:t>Smashing new records</a:t>
            </a:r>
          </a:p>
        </p:txBody>
      </p:sp>
      <p:sp>
        <p:nvSpPr>
          <p:cNvPr id="14" name="TextBox 13">
            <a:extLst>
              <a:ext uri="{FF2B5EF4-FFF2-40B4-BE49-F238E27FC236}">
                <a16:creationId xmlns:a16="http://schemas.microsoft.com/office/drawing/2014/main" id="{AE0CE924-5802-522C-C1B8-419F2CA3F4A8}"/>
              </a:ext>
            </a:extLst>
          </p:cNvPr>
          <p:cNvSpPr txBox="1"/>
          <p:nvPr/>
        </p:nvSpPr>
        <p:spPr>
          <a:xfrm>
            <a:off x="2660073" y="6377714"/>
            <a:ext cx="2370666" cy="400110"/>
          </a:xfrm>
          <a:prstGeom prst="rect">
            <a:avLst/>
          </a:prstGeom>
          <a:solidFill>
            <a:schemeClr val="bg1"/>
          </a:solidFill>
        </p:spPr>
        <p:txBody>
          <a:bodyPr wrap="square" rtlCol="0">
            <a:spAutoFit/>
          </a:bodyPr>
          <a:lstStyle/>
          <a:p>
            <a:r>
              <a:rPr lang="en-US" sz="1000" dirty="0">
                <a:solidFill>
                  <a:schemeClr val="tx1">
                    <a:lumMod val="50000"/>
                    <a:lumOff val="50000"/>
                  </a:schemeClr>
                </a:solidFill>
                <a:latin typeface="Tahoma"/>
                <a:cs typeface="Tahoma"/>
              </a:rPr>
              <a:t>Data source: REPEAT Project, </a:t>
            </a:r>
            <a:br>
              <a:rPr lang="en-US" sz="1000" dirty="0">
                <a:solidFill>
                  <a:schemeClr val="tx1">
                    <a:lumMod val="50000"/>
                    <a:lumOff val="50000"/>
                  </a:schemeClr>
                </a:solidFill>
                <a:latin typeface="Tahoma"/>
                <a:cs typeface="Tahoma"/>
              </a:rPr>
            </a:br>
            <a:r>
              <a:rPr lang="en-US" sz="1000" dirty="0">
                <a:solidFill>
                  <a:schemeClr val="tx1">
                    <a:lumMod val="50000"/>
                    <a:lumOff val="50000"/>
                  </a:schemeClr>
                </a:solidFill>
                <a:latin typeface="Tahoma"/>
                <a:cs typeface="Tahoma"/>
              </a:rPr>
              <a:t>Net-Zero Pathway</a:t>
            </a:r>
          </a:p>
        </p:txBody>
      </p:sp>
      <p:sp>
        <p:nvSpPr>
          <p:cNvPr id="15" name="Rectangle 14">
            <a:extLst>
              <a:ext uri="{FF2B5EF4-FFF2-40B4-BE49-F238E27FC236}">
                <a16:creationId xmlns:a16="http://schemas.microsoft.com/office/drawing/2014/main" id="{5CB52000-A14B-4E6E-F8EA-9910FD7D7C6E}"/>
              </a:ext>
            </a:extLst>
          </p:cNvPr>
          <p:cNvSpPr/>
          <p:nvPr/>
        </p:nvSpPr>
        <p:spPr>
          <a:xfrm>
            <a:off x="8851580" y="1491437"/>
            <a:ext cx="1627989" cy="465989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77CB7F-653B-E4E2-B48A-C77268D5EACA}"/>
              </a:ext>
            </a:extLst>
          </p:cNvPr>
          <p:cNvSpPr txBox="1"/>
          <p:nvPr/>
        </p:nvSpPr>
        <p:spPr>
          <a:xfrm>
            <a:off x="7000884" y="2142181"/>
            <a:ext cx="1975027" cy="815608"/>
          </a:xfrm>
          <a:prstGeom prst="rect">
            <a:avLst/>
          </a:prstGeom>
          <a:noFill/>
          <a:ln>
            <a:solidFill>
              <a:srgbClr val="C00000"/>
            </a:solidFill>
            <a:prstDash val="sysDot"/>
          </a:ln>
        </p:spPr>
        <p:txBody>
          <a:bodyPr wrap="square" rtlCol="0">
            <a:spAutoFit/>
          </a:bodyPr>
          <a:lstStyle/>
          <a:p>
            <a:pPr marL="0" marR="0" lvl="0" indent="0" algn="ctr" defTabSz="457182"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
              </a:rPr>
              <a:t>2x peak wind &amp; solar pace through 2030; </a:t>
            </a:r>
          </a:p>
          <a:p>
            <a:pPr marL="0" marR="0" lvl="0" indent="0" algn="ctr" defTabSz="457182"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
              </a:rPr>
              <a:t>3.5x from 2031-2035</a:t>
            </a:r>
          </a:p>
        </p:txBody>
      </p:sp>
      <p:cxnSp>
        <p:nvCxnSpPr>
          <p:cNvPr id="21" name="Straight Arrow Connector 20">
            <a:extLst>
              <a:ext uri="{FF2B5EF4-FFF2-40B4-BE49-F238E27FC236}">
                <a16:creationId xmlns:a16="http://schemas.microsoft.com/office/drawing/2014/main" id="{73CD67D4-2349-95C8-F7C9-06569882BDE2}"/>
              </a:ext>
            </a:extLst>
          </p:cNvPr>
          <p:cNvCxnSpPr>
            <a:cxnSpLocks/>
          </p:cNvCxnSpPr>
          <p:nvPr/>
        </p:nvCxnSpPr>
        <p:spPr>
          <a:xfrm flipV="1">
            <a:off x="8756957" y="2033952"/>
            <a:ext cx="577065" cy="21404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09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5"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7253A-3BD8-8DF2-6DBE-A88951D44821}"/>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AB69A25-FE1F-E0BA-F11C-785B7A4F9DF0}"/>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7">
            <a:extLst>
              <a:ext uri="{FF2B5EF4-FFF2-40B4-BE49-F238E27FC236}">
                <a16:creationId xmlns:a16="http://schemas.microsoft.com/office/drawing/2014/main" id="{7FA417AE-8C4B-1508-6B91-DEA0667E63AD}"/>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7</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 name="Picture 9">
            <a:extLst>
              <a:ext uri="{FF2B5EF4-FFF2-40B4-BE49-F238E27FC236}">
                <a16:creationId xmlns:a16="http://schemas.microsoft.com/office/drawing/2014/main" id="{573EC68D-5D35-244B-1B45-B0E0CF224E0D}"/>
              </a:ext>
            </a:extLst>
          </p:cNvPr>
          <p:cNvPicPr>
            <a:picLocks noChangeAspect="1"/>
          </p:cNvPicPr>
          <p:nvPr/>
        </p:nvPicPr>
        <p:blipFill rotWithShape="1">
          <a:blip r:embed="rId3"/>
          <a:srcRect b="19244"/>
          <a:stretch/>
        </p:blipFill>
        <p:spPr>
          <a:xfrm>
            <a:off x="88759" y="6256982"/>
            <a:ext cx="2459233" cy="548758"/>
          </a:xfrm>
          <a:prstGeom prst="rect">
            <a:avLst/>
          </a:prstGeom>
        </p:spPr>
      </p:pic>
      <p:sp>
        <p:nvSpPr>
          <p:cNvPr id="11" name="TextBox 10">
            <a:extLst>
              <a:ext uri="{FF2B5EF4-FFF2-40B4-BE49-F238E27FC236}">
                <a16:creationId xmlns:a16="http://schemas.microsoft.com/office/drawing/2014/main" id="{20049A75-3562-0877-024D-3766329C5CA1}"/>
              </a:ext>
            </a:extLst>
          </p:cNvPr>
          <p:cNvSpPr txBox="1"/>
          <p:nvPr/>
        </p:nvSpPr>
        <p:spPr>
          <a:xfrm>
            <a:off x="489857" y="167153"/>
            <a:ext cx="11547132" cy="584775"/>
          </a:xfrm>
          <a:prstGeom prst="rect">
            <a:avLst/>
          </a:prstGeom>
          <a:noFill/>
        </p:spPr>
        <p:txBody>
          <a:bodyPr wrap="square" rtlCol="0">
            <a:spAutoFit/>
          </a:bodyPr>
          <a:lstStyle/>
          <a:p>
            <a:pPr lvl="0">
              <a:spcAft>
                <a:spcPts val="600"/>
              </a:spcAft>
            </a:pPr>
            <a:r>
              <a:rPr lang="en-US" sz="3200" dirty="0">
                <a:solidFill>
                  <a:srgbClr val="FFFFFF"/>
                </a:solidFill>
                <a:latin typeface="Franklin Gothic Medium" panose="020B0603020102020204" pitchFamily="34" charset="0"/>
                <a:cs typeface="Montserrat"/>
              </a:rPr>
              <a:t>Transformative, but affordable</a:t>
            </a:r>
          </a:p>
        </p:txBody>
      </p:sp>
      <p:sp>
        <p:nvSpPr>
          <p:cNvPr id="12" name="Rectangle 11">
            <a:extLst>
              <a:ext uri="{FF2B5EF4-FFF2-40B4-BE49-F238E27FC236}">
                <a16:creationId xmlns:a16="http://schemas.microsoft.com/office/drawing/2014/main" id="{257B1E0D-43C8-D720-5B63-D5FB73357226}"/>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slide4" descr="Energy as % of GDP fig">
            <a:extLst>
              <a:ext uri="{FF2B5EF4-FFF2-40B4-BE49-F238E27FC236}">
                <a16:creationId xmlns:a16="http://schemas.microsoft.com/office/drawing/2014/main" id="{4776D0F3-9CD9-3583-9A44-37C17D74A684}"/>
              </a:ext>
            </a:extLst>
          </p:cNvPr>
          <p:cNvPicPr>
            <a:picLocks noChangeAspect="1"/>
          </p:cNvPicPr>
          <p:nvPr/>
        </p:nvPicPr>
        <p:blipFill rotWithShape="1">
          <a:blip r:embed="rId4">
            <a:extLst>
              <a:ext uri="{28A0092B-C50C-407E-A947-70E740481C1C}">
                <a14:useLocalDpi xmlns:a14="http://schemas.microsoft.com/office/drawing/2010/main" val="0"/>
              </a:ext>
            </a:extLst>
          </a:blip>
          <a:srcRect l="4740" r="3854"/>
          <a:stretch/>
        </p:blipFill>
        <p:spPr>
          <a:xfrm>
            <a:off x="924628" y="846586"/>
            <a:ext cx="9859906" cy="5304807"/>
          </a:xfrm>
          <a:prstGeom prst="rect">
            <a:avLst/>
          </a:prstGeom>
        </p:spPr>
      </p:pic>
      <p:sp>
        <p:nvSpPr>
          <p:cNvPr id="15" name="Rectangle 14">
            <a:extLst>
              <a:ext uri="{FF2B5EF4-FFF2-40B4-BE49-F238E27FC236}">
                <a16:creationId xmlns:a16="http://schemas.microsoft.com/office/drawing/2014/main" id="{60E994D6-74E4-E98E-AF5C-C9BA7A4C934E}"/>
              </a:ext>
            </a:extLst>
          </p:cNvPr>
          <p:cNvSpPr/>
          <p:nvPr/>
        </p:nvSpPr>
        <p:spPr>
          <a:xfrm rot="16200000">
            <a:off x="-675515" y="3280273"/>
            <a:ext cx="2951240" cy="297454"/>
          </a:xfrm>
          <a:prstGeom prst="rect">
            <a:avLst/>
          </a:prstGeom>
          <a:solidFill>
            <a:schemeClr val="bg1"/>
          </a:solidFill>
        </p:spPr>
        <p:txBody>
          <a:bodyPr wrap="square">
            <a:spAutoFit/>
          </a:bodyPr>
          <a:lstStyle/>
          <a:p>
            <a:pPr algn="ctr" defTabSz="761970">
              <a:defRPr/>
            </a:pPr>
            <a:r>
              <a:rPr lang="en-US" sz="1333" b="1" dirty="0">
                <a:solidFill>
                  <a:srgbClr val="EE6D0B"/>
                </a:solidFill>
                <a:latin typeface=""/>
              </a:rPr>
              <a:t>Energy System Cost (% of GDP)</a:t>
            </a:r>
            <a:endParaRPr lang="en-US" sz="1333" b="1" baseline="-25000" dirty="0">
              <a:solidFill>
                <a:srgbClr val="EE6D0B"/>
              </a:solidFill>
              <a:latin typeface=""/>
            </a:endParaRPr>
          </a:p>
        </p:txBody>
      </p:sp>
      <p:sp>
        <p:nvSpPr>
          <p:cNvPr id="16" name="Rectangle 15">
            <a:extLst>
              <a:ext uri="{FF2B5EF4-FFF2-40B4-BE49-F238E27FC236}">
                <a16:creationId xmlns:a16="http://schemas.microsoft.com/office/drawing/2014/main" id="{F609863B-B00F-4C4B-9663-AEA26FF501F9}"/>
              </a:ext>
            </a:extLst>
          </p:cNvPr>
          <p:cNvSpPr/>
          <p:nvPr/>
        </p:nvSpPr>
        <p:spPr>
          <a:xfrm>
            <a:off x="3736380" y="2463025"/>
            <a:ext cx="2184946" cy="553998"/>
          </a:xfrm>
          <a:prstGeom prst="rect">
            <a:avLst/>
          </a:prstGeom>
          <a:noFill/>
          <a:ln>
            <a:noFill/>
          </a:ln>
        </p:spPr>
        <p:txBody>
          <a:bodyPr wrap="square">
            <a:spAutoFit/>
          </a:bodyPr>
          <a:lstStyle/>
          <a:p>
            <a:pPr algn="ctr" defTabSz="761970">
              <a:defRPr/>
            </a:pPr>
            <a:r>
              <a:rPr lang="en-US" sz="1500" b="1" dirty="0">
                <a:solidFill>
                  <a:srgbClr val="2C5149"/>
                </a:solidFill>
                <a:latin typeface=""/>
              </a:rPr>
              <a:t>Energy System Cost</a:t>
            </a:r>
          </a:p>
          <a:p>
            <a:pPr algn="ctr" defTabSz="761970">
              <a:defRPr/>
            </a:pPr>
            <a:r>
              <a:rPr lang="en-US" sz="1500" b="1" dirty="0">
                <a:solidFill>
                  <a:srgbClr val="2C5149"/>
                </a:solidFill>
                <a:latin typeface=""/>
              </a:rPr>
              <a:t>(% of GDP)</a:t>
            </a:r>
            <a:endParaRPr lang="en-US" sz="1500" b="1" baseline="-25000" dirty="0">
              <a:solidFill>
                <a:srgbClr val="2C5149"/>
              </a:solidFill>
              <a:latin typeface=""/>
            </a:endParaRPr>
          </a:p>
        </p:txBody>
      </p:sp>
      <p:sp>
        <p:nvSpPr>
          <p:cNvPr id="17" name="TextBox 16">
            <a:extLst>
              <a:ext uri="{FF2B5EF4-FFF2-40B4-BE49-F238E27FC236}">
                <a16:creationId xmlns:a16="http://schemas.microsoft.com/office/drawing/2014/main" id="{3DB357EF-615F-854C-F2A0-FA36F0D92326}"/>
              </a:ext>
            </a:extLst>
          </p:cNvPr>
          <p:cNvSpPr txBox="1"/>
          <p:nvPr/>
        </p:nvSpPr>
        <p:spPr>
          <a:xfrm>
            <a:off x="6061098" y="2048823"/>
            <a:ext cx="2065020" cy="297454"/>
          </a:xfrm>
          <a:prstGeom prst="rect">
            <a:avLst/>
          </a:prstGeom>
          <a:noFill/>
        </p:spPr>
        <p:txBody>
          <a:bodyPr wrap="square" rtlCol="0">
            <a:spAutoFit/>
          </a:bodyPr>
          <a:lstStyle/>
          <a:p>
            <a:pPr defTabSz="761970">
              <a:defRPr/>
            </a:pPr>
            <a:r>
              <a:rPr lang="en-US" sz="1333" dirty="0">
                <a:latin typeface=""/>
              </a:rPr>
              <a:t>Global financial crisis</a:t>
            </a:r>
          </a:p>
        </p:txBody>
      </p:sp>
      <p:sp>
        <p:nvSpPr>
          <p:cNvPr id="18" name="TextBox 17">
            <a:extLst>
              <a:ext uri="{FF2B5EF4-FFF2-40B4-BE49-F238E27FC236}">
                <a16:creationId xmlns:a16="http://schemas.microsoft.com/office/drawing/2014/main" id="{CA0410B2-7EE1-C964-38CF-D04C8A46EB3B}"/>
              </a:ext>
            </a:extLst>
          </p:cNvPr>
          <p:cNvSpPr txBox="1"/>
          <p:nvPr/>
        </p:nvSpPr>
        <p:spPr>
          <a:xfrm>
            <a:off x="2986126" y="887036"/>
            <a:ext cx="2065020" cy="297454"/>
          </a:xfrm>
          <a:prstGeom prst="rect">
            <a:avLst/>
          </a:prstGeom>
          <a:noFill/>
        </p:spPr>
        <p:txBody>
          <a:bodyPr wrap="square" rtlCol="0">
            <a:spAutoFit/>
          </a:bodyPr>
          <a:lstStyle/>
          <a:p>
            <a:pPr defTabSz="761970">
              <a:defRPr/>
            </a:pPr>
            <a:r>
              <a:rPr lang="en-US" sz="1333" dirty="0">
                <a:latin typeface=""/>
              </a:rPr>
              <a:t>Oil price shocks</a:t>
            </a:r>
          </a:p>
        </p:txBody>
      </p:sp>
      <p:sp>
        <p:nvSpPr>
          <p:cNvPr id="19" name="Rectangle 18">
            <a:extLst>
              <a:ext uri="{FF2B5EF4-FFF2-40B4-BE49-F238E27FC236}">
                <a16:creationId xmlns:a16="http://schemas.microsoft.com/office/drawing/2014/main" id="{83E2D3EC-175B-E4D8-FEA0-24526F0A68E3}"/>
              </a:ext>
            </a:extLst>
          </p:cNvPr>
          <p:cNvSpPr/>
          <p:nvPr/>
        </p:nvSpPr>
        <p:spPr>
          <a:xfrm>
            <a:off x="9484586" y="969974"/>
            <a:ext cx="814329" cy="1556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defRPr/>
            </a:pPr>
            <a:endParaRPr lang="en-US" sz="1500">
              <a:solidFill>
                <a:srgbClr val="FFFFFF"/>
              </a:solidFill>
              <a:latin typeface=""/>
            </a:endParaRPr>
          </a:p>
        </p:txBody>
      </p:sp>
      <p:grpSp>
        <p:nvGrpSpPr>
          <p:cNvPr id="20" name="Group 19">
            <a:extLst>
              <a:ext uri="{FF2B5EF4-FFF2-40B4-BE49-F238E27FC236}">
                <a16:creationId xmlns:a16="http://schemas.microsoft.com/office/drawing/2014/main" id="{AEAEF342-FD9B-8443-8EBC-F94CBA2D7364}"/>
              </a:ext>
            </a:extLst>
          </p:cNvPr>
          <p:cNvGrpSpPr/>
          <p:nvPr/>
        </p:nvGrpSpPr>
        <p:grpSpPr>
          <a:xfrm>
            <a:off x="9128679" y="964217"/>
            <a:ext cx="1475476" cy="1587842"/>
            <a:chOff x="10275222" y="1054674"/>
            <a:chExt cx="1770570" cy="1905411"/>
          </a:xfrm>
        </p:grpSpPr>
        <p:pic>
          <p:nvPicPr>
            <p:cNvPr id="21" name="slide4" descr="Energy as % of GDP fig">
              <a:extLst>
                <a:ext uri="{FF2B5EF4-FFF2-40B4-BE49-F238E27FC236}">
                  <a16:creationId xmlns:a16="http://schemas.microsoft.com/office/drawing/2014/main" id="{7079FB42-0C21-0000-AFEB-38ADF3078F3E}"/>
                </a:ext>
              </a:extLst>
            </p:cNvPr>
            <p:cNvPicPr>
              <a:picLocks noChangeAspect="1"/>
            </p:cNvPicPr>
            <p:nvPr/>
          </p:nvPicPr>
          <p:blipFill rotWithShape="1">
            <a:blip r:embed="rId4">
              <a:extLst>
                <a:ext uri="{28A0092B-C50C-407E-A947-70E740481C1C}">
                  <a14:useLocalDpi xmlns:a14="http://schemas.microsoft.com/office/drawing/2010/main" val="0"/>
                </a:ext>
              </a:extLst>
            </a:blip>
            <a:srcRect l="81425" t="14170" r="15861" b="82935"/>
            <a:stretch/>
          </p:blipFill>
          <p:spPr>
            <a:xfrm>
              <a:off x="10275222" y="1615617"/>
              <a:ext cx="460597" cy="393192"/>
            </a:xfrm>
            <a:prstGeom prst="rect">
              <a:avLst/>
            </a:prstGeom>
          </p:spPr>
        </p:pic>
        <p:grpSp>
          <p:nvGrpSpPr>
            <p:cNvPr id="22" name="Group 21">
              <a:extLst>
                <a:ext uri="{FF2B5EF4-FFF2-40B4-BE49-F238E27FC236}">
                  <a16:creationId xmlns:a16="http://schemas.microsoft.com/office/drawing/2014/main" id="{BCDD3253-DBDF-4E7A-6187-BDD550D68100}"/>
                </a:ext>
              </a:extLst>
            </p:cNvPr>
            <p:cNvGrpSpPr/>
            <p:nvPr/>
          </p:nvGrpSpPr>
          <p:grpSpPr>
            <a:xfrm>
              <a:off x="10391949" y="1356616"/>
              <a:ext cx="1303556" cy="387798"/>
              <a:chOff x="9808463" y="2707941"/>
              <a:chExt cx="1303556" cy="387798"/>
            </a:xfrm>
          </p:grpSpPr>
          <p:pic>
            <p:nvPicPr>
              <p:cNvPr id="36" name="Picture 35">
                <a:extLst>
                  <a:ext uri="{FF2B5EF4-FFF2-40B4-BE49-F238E27FC236}">
                    <a16:creationId xmlns:a16="http://schemas.microsoft.com/office/drawing/2014/main" id="{9E90D1CF-ADDE-97A4-DDFF-C618ADDF5998}"/>
                  </a:ext>
                </a:extLst>
              </p:cNvPr>
              <p:cNvPicPr>
                <a:picLocks noChangeAspect="1"/>
              </p:cNvPicPr>
              <p:nvPr/>
            </p:nvPicPr>
            <p:blipFill rotWithShape="1">
              <a:blip r:embed="rId5">
                <a:extLst>
                  <a:ext uri="{28A0092B-C50C-407E-A947-70E740481C1C}">
                    <a14:useLocalDpi xmlns:a14="http://schemas.microsoft.com/office/drawing/2010/main" val="0"/>
                  </a:ext>
                </a:extLst>
              </a:blip>
              <a:srcRect l="81963" t="15755" r="16037" b="81848"/>
              <a:stretch/>
            </p:blipFill>
            <p:spPr>
              <a:xfrm>
                <a:off x="9808463" y="2755392"/>
                <a:ext cx="328615" cy="315182"/>
              </a:xfrm>
              <a:prstGeom prst="rect">
                <a:avLst/>
              </a:prstGeom>
            </p:spPr>
          </p:pic>
          <p:sp>
            <p:nvSpPr>
              <p:cNvPr id="37" name="TextBox 36">
                <a:extLst>
                  <a:ext uri="{FF2B5EF4-FFF2-40B4-BE49-F238E27FC236}">
                    <a16:creationId xmlns:a16="http://schemas.microsoft.com/office/drawing/2014/main" id="{52B0F7D3-378B-2767-6371-0DFD89C82EFE}"/>
                  </a:ext>
                </a:extLst>
              </p:cNvPr>
              <p:cNvSpPr txBox="1"/>
              <p:nvPr/>
            </p:nvSpPr>
            <p:spPr>
              <a:xfrm>
                <a:off x="10068558" y="2707941"/>
                <a:ext cx="1043461" cy="387798"/>
              </a:xfrm>
              <a:prstGeom prst="rect">
                <a:avLst/>
              </a:prstGeom>
              <a:noFill/>
            </p:spPr>
            <p:txBody>
              <a:bodyPr wrap="square" rtlCol="0">
                <a:spAutoFit/>
              </a:bodyPr>
              <a:lstStyle/>
              <a:p>
                <a:pPr defTabSz="761970">
                  <a:defRPr/>
                </a:pPr>
                <a:r>
                  <a:rPr lang="en-US" sz="1500" dirty="0">
                    <a:solidFill>
                      <a:srgbClr val="000000"/>
                    </a:solidFill>
                    <a:latin typeface=""/>
                  </a:rPr>
                  <a:t>E-</a:t>
                </a:r>
              </a:p>
            </p:txBody>
          </p:sp>
        </p:grpSp>
        <p:grpSp>
          <p:nvGrpSpPr>
            <p:cNvPr id="23" name="Group 22">
              <a:extLst>
                <a:ext uri="{FF2B5EF4-FFF2-40B4-BE49-F238E27FC236}">
                  <a16:creationId xmlns:a16="http://schemas.microsoft.com/office/drawing/2014/main" id="{FB656302-8129-98CC-C018-62168D6EC705}"/>
                </a:ext>
              </a:extLst>
            </p:cNvPr>
            <p:cNvGrpSpPr/>
            <p:nvPr/>
          </p:nvGrpSpPr>
          <p:grpSpPr>
            <a:xfrm>
              <a:off x="10385853" y="2270346"/>
              <a:ext cx="1341306" cy="387798"/>
              <a:chOff x="9808463" y="2388463"/>
              <a:chExt cx="1341306" cy="387798"/>
            </a:xfrm>
          </p:grpSpPr>
          <p:sp>
            <p:nvSpPr>
              <p:cNvPr id="34" name="TextBox 33">
                <a:extLst>
                  <a:ext uri="{FF2B5EF4-FFF2-40B4-BE49-F238E27FC236}">
                    <a16:creationId xmlns:a16="http://schemas.microsoft.com/office/drawing/2014/main" id="{3F4C47B6-5AF5-FF35-243F-E94F346F04C6}"/>
                  </a:ext>
                </a:extLst>
              </p:cNvPr>
              <p:cNvSpPr txBox="1"/>
              <p:nvPr/>
            </p:nvSpPr>
            <p:spPr>
              <a:xfrm>
                <a:off x="10068558" y="2388463"/>
                <a:ext cx="1081211" cy="387798"/>
              </a:xfrm>
              <a:prstGeom prst="rect">
                <a:avLst/>
              </a:prstGeom>
              <a:noFill/>
            </p:spPr>
            <p:txBody>
              <a:bodyPr wrap="square" rtlCol="0">
                <a:spAutoFit/>
              </a:bodyPr>
              <a:lstStyle/>
              <a:p>
                <a:pPr defTabSz="761970">
                  <a:defRPr/>
                </a:pPr>
                <a:r>
                  <a:rPr lang="en-US" sz="1500" dirty="0">
                    <a:solidFill>
                      <a:srgbClr val="000000"/>
                    </a:solidFill>
                    <a:latin typeface=""/>
                  </a:rPr>
                  <a:t>E+ RE-</a:t>
                </a:r>
              </a:p>
            </p:txBody>
          </p:sp>
          <p:pic>
            <p:nvPicPr>
              <p:cNvPr id="35" name="Picture 34">
                <a:extLst>
                  <a:ext uri="{FF2B5EF4-FFF2-40B4-BE49-F238E27FC236}">
                    <a16:creationId xmlns:a16="http://schemas.microsoft.com/office/drawing/2014/main" id="{B438B6B5-B85C-BFAC-1F93-742BCA5804E2}"/>
                  </a:ext>
                </a:extLst>
              </p:cNvPr>
              <p:cNvPicPr>
                <a:picLocks noChangeAspect="1"/>
              </p:cNvPicPr>
              <p:nvPr/>
            </p:nvPicPr>
            <p:blipFill rotWithShape="1">
              <a:blip r:embed="rId5">
                <a:extLst>
                  <a:ext uri="{28A0092B-C50C-407E-A947-70E740481C1C}">
                    <a14:useLocalDpi xmlns:a14="http://schemas.microsoft.com/office/drawing/2010/main" val="0"/>
                  </a:ext>
                </a:extLst>
              </a:blip>
              <a:srcRect l="81876" t="13206" r="16022" b="84337"/>
              <a:stretch/>
            </p:blipFill>
            <p:spPr>
              <a:xfrm>
                <a:off x="9808463" y="2420157"/>
                <a:ext cx="345439" cy="323088"/>
              </a:xfrm>
              <a:prstGeom prst="rect">
                <a:avLst/>
              </a:prstGeom>
            </p:spPr>
          </p:pic>
        </p:grpSp>
        <p:grpSp>
          <p:nvGrpSpPr>
            <p:cNvPr id="24" name="Group 23">
              <a:extLst>
                <a:ext uri="{FF2B5EF4-FFF2-40B4-BE49-F238E27FC236}">
                  <a16:creationId xmlns:a16="http://schemas.microsoft.com/office/drawing/2014/main" id="{55FCB46C-5FD0-295B-D5F3-8F0367506CCC}"/>
                </a:ext>
              </a:extLst>
            </p:cNvPr>
            <p:cNvGrpSpPr/>
            <p:nvPr/>
          </p:nvGrpSpPr>
          <p:grpSpPr>
            <a:xfrm>
              <a:off x="10379757" y="1054674"/>
              <a:ext cx="1666035" cy="387798"/>
              <a:chOff x="9808463" y="2050697"/>
              <a:chExt cx="1666035" cy="387798"/>
            </a:xfrm>
          </p:grpSpPr>
          <p:sp>
            <p:nvSpPr>
              <p:cNvPr id="32" name="TextBox 31">
                <a:extLst>
                  <a:ext uri="{FF2B5EF4-FFF2-40B4-BE49-F238E27FC236}">
                    <a16:creationId xmlns:a16="http://schemas.microsoft.com/office/drawing/2014/main" id="{BE629995-ED08-CFB8-5D14-468371D7B6AD}"/>
                  </a:ext>
                </a:extLst>
              </p:cNvPr>
              <p:cNvSpPr txBox="1"/>
              <p:nvPr/>
            </p:nvSpPr>
            <p:spPr>
              <a:xfrm>
                <a:off x="10080750" y="2050697"/>
                <a:ext cx="1393748" cy="387798"/>
              </a:xfrm>
              <a:prstGeom prst="rect">
                <a:avLst/>
              </a:prstGeom>
              <a:noFill/>
            </p:spPr>
            <p:txBody>
              <a:bodyPr wrap="square" rtlCol="0">
                <a:spAutoFit/>
              </a:bodyPr>
              <a:lstStyle/>
              <a:p>
                <a:pPr defTabSz="761970">
                  <a:defRPr/>
                </a:pPr>
                <a:r>
                  <a:rPr lang="en-US" sz="1500" dirty="0">
                    <a:solidFill>
                      <a:srgbClr val="000000"/>
                    </a:solidFill>
                    <a:latin typeface=""/>
                  </a:rPr>
                  <a:t>E+ RE+</a:t>
                </a:r>
              </a:p>
            </p:txBody>
          </p:sp>
          <p:pic>
            <p:nvPicPr>
              <p:cNvPr id="33" name="Picture 32">
                <a:extLst>
                  <a:ext uri="{FF2B5EF4-FFF2-40B4-BE49-F238E27FC236}">
                    <a16:creationId xmlns:a16="http://schemas.microsoft.com/office/drawing/2014/main" id="{728A9BD5-66C1-B022-D451-E167E83E05A8}"/>
                  </a:ext>
                </a:extLst>
              </p:cNvPr>
              <p:cNvPicPr>
                <a:picLocks noChangeAspect="1"/>
              </p:cNvPicPr>
              <p:nvPr/>
            </p:nvPicPr>
            <p:blipFill rotWithShape="1">
              <a:blip r:embed="rId5">
                <a:extLst>
                  <a:ext uri="{28A0092B-C50C-407E-A947-70E740481C1C}">
                    <a14:useLocalDpi xmlns:a14="http://schemas.microsoft.com/office/drawing/2010/main" val="0"/>
                  </a:ext>
                </a:extLst>
              </a:blip>
              <a:srcRect l="81876" t="10704" r="16037" b="86886"/>
              <a:stretch/>
            </p:blipFill>
            <p:spPr>
              <a:xfrm>
                <a:off x="9808463" y="2083027"/>
                <a:ext cx="342794" cy="316992"/>
              </a:xfrm>
              <a:prstGeom prst="rect">
                <a:avLst/>
              </a:prstGeom>
            </p:spPr>
          </p:pic>
        </p:grpSp>
        <p:grpSp>
          <p:nvGrpSpPr>
            <p:cNvPr id="25" name="Group 24">
              <a:extLst>
                <a:ext uri="{FF2B5EF4-FFF2-40B4-BE49-F238E27FC236}">
                  <a16:creationId xmlns:a16="http://schemas.microsoft.com/office/drawing/2014/main" id="{F2BC4A04-E951-D00F-85E9-93AE8F553857}"/>
                </a:ext>
              </a:extLst>
            </p:cNvPr>
            <p:cNvGrpSpPr/>
            <p:nvPr/>
          </p:nvGrpSpPr>
          <p:grpSpPr>
            <a:xfrm>
              <a:off x="10385853" y="1968404"/>
              <a:ext cx="805338" cy="387798"/>
              <a:chOff x="9808463" y="1728636"/>
              <a:chExt cx="805338" cy="387798"/>
            </a:xfrm>
          </p:grpSpPr>
          <p:sp>
            <p:nvSpPr>
              <p:cNvPr id="30" name="TextBox 29">
                <a:extLst>
                  <a:ext uri="{FF2B5EF4-FFF2-40B4-BE49-F238E27FC236}">
                    <a16:creationId xmlns:a16="http://schemas.microsoft.com/office/drawing/2014/main" id="{0642A90B-BFEF-8E2F-3D47-99128ABB9AB2}"/>
                  </a:ext>
                </a:extLst>
              </p:cNvPr>
              <p:cNvSpPr txBox="1"/>
              <p:nvPr/>
            </p:nvSpPr>
            <p:spPr>
              <a:xfrm>
                <a:off x="10068558" y="1728636"/>
                <a:ext cx="545243" cy="387798"/>
              </a:xfrm>
              <a:prstGeom prst="rect">
                <a:avLst/>
              </a:prstGeom>
              <a:noFill/>
            </p:spPr>
            <p:txBody>
              <a:bodyPr wrap="square" rtlCol="0">
                <a:spAutoFit/>
              </a:bodyPr>
              <a:lstStyle/>
              <a:p>
                <a:pPr defTabSz="761970">
                  <a:defRPr/>
                </a:pPr>
                <a:r>
                  <a:rPr lang="en-US" sz="1500" dirty="0">
                    <a:solidFill>
                      <a:srgbClr val="000000"/>
                    </a:solidFill>
                    <a:latin typeface=""/>
                  </a:rPr>
                  <a:t>E+</a:t>
                </a:r>
              </a:p>
            </p:txBody>
          </p:sp>
          <p:pic>
            <p:nvPicPr>
              <p:cNvPr id="31" name="Picture 30">
                <a:extLst>
                  <a:ext uri="{FF2B5EF4-FFF2-40B4-BE49-F238E27FC236}">
                    <a16:creationId xmlns:a16="http://schemas.microsoft.com/office/drawing/2014/main" id="{D2C9FA55-819B-3925-7615-AE74B13D3A5E}"/>
                  </a:ext>
                </a:extLst>
              </p:cNvPr>
              <p:cNvPicPr>
                <a:picLocks noChangeAspect="1"/>
              </p:cNvPicPr>
              <p:nvPr/>
            </p:nvPicPr>
            <p:blipFill rotWithShape="1">
              <a:blip r:embed="rId5">
                <a:extLst>
                  <a:ext uri="{28A0092B-C50C-407E-A947-70E740481C1C}">
                    <a14:useLocalDpi xmlns:a14="http://schemas.microsoft.com/office/drawing/2010/main" val="0"/>
                  </a:ext>
                </a:extLst>
              </a:blip>
              <a:srcRect l="81876" t="8107" r="16043" b="89390"/>
              <a:stretch/>
            </p:blipFill>
            <p:spPr>
              <a:xfrm>
                <a:off x="9808463" y="1749552"/>
                <a:ext cx="341869" cy="329184"/>
              </a:xfrm>
              <a:prstGeom prst="rect">
                <a:avLst/>
              </a:prstGeom>
            </p:spPr>
          </p:pic>
        </p:grpSp>
        <p:grpSp>
          <p:nvGrpSpPr>
            <p:cNvPr id="26" name="Group 25">
              <a:extLst>
                <a:ext uri="{FF2B5EF4-FFF2-40B4-BE49-F238E27FC236}">
                  <a16:creationId xmlns:a16="http://schemas.microsoft.com/office/drawing/2014/main" id="{ECA1B10A-0404-7EB2-90D7-0EBAD42069A3}"/>
                </a:ext>
              </a:extLst>
            </p:cNvPr>
            <p:cNvGrpSpPr/>
            <p:nvPr/>
          </p:nvGrpSpPr>
          <p:grpSpPr>
            <a:xfrm>
              <a:off x="10385853" y="2572287"/>
              <a:ext cx="1113536" cy="387798"/>
              <a:chOff x="9808463" y="1391920"/>
              <a:chExt cx="1113536" cy="387798"/>
            </a:xfrm>
          </p:grpSpPr>
          <p:sp>
            <p:nvSpPr>
              <p:cNvPr id="28" name="TextBox 27">
                <a:extLst>
                  <a:ext uri="{FF2B5EF4-FFF2-40B4-BE49-F238E27FC236}">
                    <a16:creationId xmlns:a16="http://schemas.microsoft.com/office/drawing/2014/main" id="{C1F0925C-3634-2DF3-42E9-2DF181E4FCC0}"/>
                  </a:ext>
                </a:extLst>
              </p:cNvPr>
              <p:cNvSpPr txBox="1"/>
              <p:nvPr/>
            </p:nvSpPr>
            <p:spPr>
              <a:xfrm>
                <a:off x="10068558" y="1391920"/>
                <a:ext cx="853441" cy="387798"/>
              </a:xfrm>
              <a:prstGeom prst="rect">
                <a:avLst/>
              </a:prstGeom>
              <a:noFill/>
            </p:spPr>
            <p:txBody>
              <a:bodyPr wrap="square" rtlCol="0">
                <a:spAutoFit/>
              </a:bodyPr>
              <a:lstStyle/>
              <a:p>
                <a:pPr defTabSz="761970">
                  <a:defRPr/>
                </a:pPr>
                <a:r>
                  <a:rPr lang="en-US" sz="1500" dirty="0">
                    <a:solidFill>
                      <a:srgbClr val="000000"/>
                    </a:solidFill>
                    <a:latin typeface=""/>
                  </a:rPr>
                  <a:t>REF</a:t>
                </a:r>
              </a:p>
            </p:txBody>
          </p:sp>
          <p:pic>
            <p:nvPicPr>
              <p:cNvPr id="29" name="Picture 28">
                <a:extLst>
                  <a:ext uri="{FF2B5EF4-FFF2-40B4-BE49-F238E27FC236}">
                    <a16:creationId xmlns:a16="http://schemas.microsoft.com/office/drawing/2014/main" id="{AD80CE19-B712-3595-1B3D-B39DCF6BEB38}"/>
                  </a:ext>
                </a:extLst>
              </p:cNvPr>
              <p:cNvPicPr>
                <a:picLocks noChangeAspect="1"/>
              </p:cNvPicPr>
              <p:nvPr/>
            </p:nvPicPr>
            <p:blipFill rotWithShape="1">
              <a:blip r:embed="rId5">
                <a:extLst>
                  <a:ext uri="{28A0092B-C50C-407E-A947-70E740481C1C}">
                    <a14:useLocalDpi xmlns:a14="http://schemas.microsoft.com/office/drawing/2010/main" val="0"/>
                  </a:ext>
                </a:extLst>
              </a:blip>
              <a:srcRect l="81876" t="5620" r="16020" b="91892"/>
              <a:stretch/>
            </p:blipFill>
            <p:spPr>
              <a:xfrm>
                <a:off x="9808463" y="1422400"/>
                <a:ext cx="345649" cy="327152"/>
              </a:xfrm>
              <a:prstGeom prst="rect">
                <a:avLst/>
              </a:prstGeom>
            </p:spPr>
          </p:pic>
        </p:grpSp>
        <p:sp>
          <p:nvSpPr>
            <p:cNvPr id="27" name="TextBox 26">
              <a:extLst>
                <a:ext uri="{FF2B5EF4-FFF2-40B4-BE49-F238E27FC236}">
                  <a16:creationId xmlns:a16="http://schemas.microsoft.com/office/drawing/2014/main" id="{4FE37054-BD4A-D013-ADBE-EEC1D131F48D}"/>
                </a:ext>
              </a:extLst>
            </p:cNvPr>
            <p:cNvSpPr txBox="1"/>
            <p:nvPr/>
          </p:nvSpPr>
          <p:spPr>
            <a:xfrm>
              <a:off x="10746531" y="1658843"/>
              <a:ext cx="977194" cy="387798"/>
            </a:xfrm>
            <a:prstGeom prst="rect">
              <a:avLst/>
            </a:prstGeom>
            <a:noFill/>
          </p:spPr>
          <p:txBody>
            <a:bodyPr wrap="square" lIns="0" rtlCol="0">
              <a:spAutoFit/>
            </a:bodyPr>
            <a:lstStyle/>
            <a:p>
              <a:pPr defTabSz="761970">
                <a:defRPr/>
              </a:pPr>
              <a:r>
                <a:rPr lang="en-US" sz="1500" dirty="0">
                  <a:solidFill>
                    <a:srgbClr val="000000"/>
                  </a:solidFill>
                  <a:latin typeface=""/>
                </a:rPr>
                <a:t>E- B+</a:t>
              </a:r>
            </a:p>
          </p:txBody>
        </p:sp>
      </p:grpSp>
      <p:sp>
        <p:nvSpPr>
          <p:cNvPr id="38" name="TextBox 37">
            <a:extLst>
              <a:ext uri="{FF2B5EF4-FFF2-40B4-BE49-F238E27FC236}">
                <a16:creationId xmlns:a16="http://schemas.microsoft.com/office/drawing/2014/main" id="{ED7B1C69-DC1F-C48E-5391-852BFC8B8332}"/>
              </a:ext>
            </a:extLst>
          </p:cNvPr>
          <p:cNvSpPr txBox="1"/>
          <p:nvPr/>
        </p:nvSpPr>
        <p:spPr>
          <a:xfrm>
            <a:off x="10604153" y="4670713"/>
            <a:ext cx="577257" cy="230832"/>
          </a:xfrm>
          <a:prstGeom prst="rect">
            <a:avLst/>
          </a:prstGeom>
          <a:noFill/>
        </p:spPr>
        <p:txBody>
          <a:bodyPr wrap="square" rtlCol="0">
            <a:spAutoFit/>
          </a:bodyPr>
          <a:lstStyle/>
          <a:p>
            <a:pPr defTabSz="761970">
              <a:defRPr/>
            </a:pPr>
            <a:r>
              <a:rPr lang="en-US" sz="900" b="1" dirty="0">
                <a:solidFill>
                  <a:srgbClr val="2C5149"/>
                </a:solidFill>
                <a:latin typeface=""/>
              </a:rPr>
              <a:t>REF</a:t>
            </a:r>
          </a:p>
        </p:txBody>
      </p:sp>
      <p:sp>
        <p:nvSpPr>
          <p:cNvPr id="39" name="TextBox 38">
            <a:extLst>
              <a:ext uri="{FF2B5EF4-FFF2-40B4-BE49-F238E27FC236}">
                <a16:creationId xmlns:a16="http://schemas.microsoft.com/office/drawing/2014/main" id="{2672A10E-800B-6C3E-84E2-B5650E6F0141}"/>
              </a:ext>
            </a:extLst>
          </p:cNvPr>
          <p:cNvSpPr txBox="1"/>
          <p:nvPr/>
        </p:nvSpPr>
        <p:spPr>
          <a:xfrm>
            <a:off x="10604154" y="4089977"/>
            <a:ext cx="528803" cy="230832"/>
          </a:xfrm>
          <a:prstGeom prst="rect">
            <a:avLst/>
          </a:prstGeom>
          <a:noFill/>
        </p:spPr>
        <p:txBody>
          <a:bodyPr wrap="square" rtlCol="0">
            <a:spAutoFit/>
          </a:bodyPr>
          <a:lstStyle/>
          <a:p>
            <a:pPr defTabSz="761970">
              <a:defRPr/>
            </a:pPr>
            <a:r>
              <a:rPr lang="en-US" sz="900" b="1" dirty="0">
                <a:solidFill>
                  <a:srgbClr val="FF9797"/>
                </a:solidFill>
                <a:latin typeface=""/>
              </a:rPr>
              <a:t>E- B+</a:t>
            </a:r>
          </a:p>
        </p:txBody>
      </p:sp>
      <p:sp>
        <p:nvSpPr>
          <p:cNvPr id="40" name="TextBox 39">
            <a:extLst>
              <a:ext uri="{FF2B5EF4-FFF2-40B4-BE49-F238E27FC236}">
                <a16:creationId xmlns:a16="http://schemas.microsoft.com/office/drawing/2014/main" id="{F24435E3-08BF-590B-D716-6C40092A37A0}"/>
              </a:ext>
            </a:extLst>
          </p:cNvPr>
          <p:cNvSpPr txBox="1"/>
          <p:nvPr/>
        </p:nvSpPr>
        <p:spPr>
          <a:xfrm>
            <a:off x="10604154" y="3893575"/>
            <a:ext cx="528803" cy="230832"/>
          </a:xfrm>
          <a:prstGeom prst="rect">
            <a:avLst/>
          </a:prstGeom>
          <a:noFill/>
        </p:spPr>
        <p:txBody>
          <a:bodyPr wrap="square" rtlCol="0">
            <a:spAutoFit/>
          </a:bodyPr>
          <a:lstStyle/>
          <a:p>
            <a:pPr defTabSz="761970">
              <a:defRPr/>
            </a:pPr>
            <a:r>
              <a:rPr lang="en-US" sz="900" b="1" dirty="0">
                <a:solidFill>
                  <a:srgbClr val="C00000"/>
                </a:solidFill>
                <a:latin typeface=""/>
              </a:rPr>
              <a:t>E-</a:t>
            </a:r>
          </a:p>
        </p:txBody>
      </p:sp>
      <p:sp>
        <p:nvSpPr>
          <p:cNvPr id="41" name="TextBox 40">
            <a:extLst>
              <a:ext uri="{FF2B5EF4-FFF2-40B4-BE49-F238E27FC236}">
                <a16:creationId xmlns:a16="http://schemas.microsoft.com/office/drawing/2014/main" id="{E38F669C-5F4A-6E34-EEB9-1504BFEABF9C}"/>
              </a:ext>
            </a:extLst>
          </p:cNvPr>
          <p:cNvSpPr txBox="1"/>
          <p:nvPr/>
        </p:nvSpPr>
        <p:spPr>
          <a:xfrm>
            <a:off x="10604154" y="4370913"/>
            <a:ext cx="577258" cy="230832"/>
          </a:xfrm>
          <a:prstGeom prst="rect">
            <a:avLst/>
          </a:prstGeom>
          <a:noFill/>
        </p:spPr>
        <p:txBody>
          <a:bodyPr wrap="square" rtlCol="0">
            <a:spAutoFit/>
          </a:bodyPr>
          <a:lstStyle/>
          <a:p>
            <a:pPr defTabSz="761970">
              <a:defRPr/>
            </a:pPr>
            <a:r>
              <a:rPr lang="en-US" sz="900" b="1" dirty="0">
                <a:solidFill>
                  <a:srgbClr val="FFC000">
                    <a:lumMod val="75000"/>
                  </a:srgbClr>
                </a:solidFill>
                <a:latin typeface=""/>
              </a:rPr>
              <a:t>E+ RE-</a:t>
            </a:r>
          </a:p>
        </p:txBody>
      </p:sp>
      <p:sp>
        <p:nvSpPr>
          <p:cNvPr id="42" name="TextBox 41">
            <a:extLst>
              <a:ext uri="{FF2B5EF4-FFF2-40B4-BE49-F238E27FC236}">
                <a16:creationId xmlns:a16="http://schemas.microsoft.com/office/drawing/2014/main" id="{EC0D9831-9C16-B838-1C02-911B92E72F36}"/>
              </a:ext>
            </a:extLst>
          </p:cNvPr>
          <p:cNvSpPr txBox="1"/>
          <p:nvPr/>
        </p:nvSpPr>
        <p:spPr>
          <a:xfrm>
            <a:off x="10604154" y="4230445"/>
            <a:ext cx="577258" cy="230832"/>
          </a:xfrm>
          <a:prstGeom prst="rect">
            <a:avLst/>
          </a:prstGeom>
          <a:noFill/>
        </p:spPr>
        <p:txBody>
          <a:bodyPr wrap="square" rtlCol="0">
            <a:spAutoFit/>
          </a:bodyPr>
          <a:lstStyle/>
          <a:p>
            <a:pPr defTabSz="761970">
              <a:defRPr/>
            </a:pPr>
            <a:r>
              <a:rPr lang="en-US" sz="900" b="1" dirty="0">
                <a:solidFill>
                  <a:srgbClr val="0070C0"/>
                </a:solidFill>
                <a:latin typeface=""/>
              </a:rPr>
              <a:t>E+</a:t>
            </a:r>
          </a:p>
        </p:txBody>
      </p:sp>
      <p:sp>
        <p:nvSpPr>
          <p:cNvPr id="43" name="TextBox 42">
            <a:extLst>
              <a:ext uri="{FF2B5EF4-FFF2-40B4-BE49-F238E27FC236}">
                <a16:creationId xmlns:a16="http://schemas.microsoft.com/office/drawing/2014/main" id="{EE9DCBFB-4BD6-11E8-ADE0-EA3498322D22}"/>
              </a:ext>
            </a:extLst>
          </p:cNvPr>
          <p:cNvSpPr txBox="1"/>
          <p:nvPr/>
        </p:nvSpPr>
        <p:spPr>
          <a:xfrm>
            <a:off x="10604154" y="3755156"/>
            <a:ext cx="809517" cy="230832"/>
          </a:xfrm>
          <a:prstGeom prst="rect">
            <a:avLst/>
          </a:prstGeom>
          <a:noFill/>
        </p:spPr>
        <p:txBody>
          <a:bodyPr wrap="square" rtlCol="0">
            <a:spAutoFit/>
          </a:bodyPr>
          <a:lstStyle/>
          <a:p>
            <a:pPr defTabSz="761970">
              <a:defRPr/>
            </a:pPr>
            <a:r>
              <a:rPr lang="en-US" sz="900" b="1" dirty="0">
                <a:solidFill>
                  <a:srgbClr val="00B050"/>
                </a:solidFill>
                <a:latin typeface=""/>
              </a:rPr>
              <a:t>E+ RE+</a:t>
            </a:r>
          </a:p>
        </p:txBody>
      </p:sp>
      <p:sp>
        <p:nvSpPr>
          <p:cNvPr id="45" name="TextBox 44">
            <a:extLst>
              <a:ext uri="{FF2B5EF4-FFF2-40B4-BE49-F238E27FC236}">
                <a16:creationId xmlns:a16="http://schemas.microsoft.com/office/drawing/2014/main" id="{F97DB86E-25EE-F290-B930-6A05B3021618}"/>
              </a:ext>
            </a:extLst>
          </p:cNvPr>
          <p:cNvSpPr txBox="1"/>
          <p:nvPr/>
        </p:nvSpPr>
        <p:spPr>
          <a:xfrm>
            <a:off x="2716338" y="6433150"/>
            <a:ext cx="2370666" cy="246221"/>
          </a:xfrm>
          <a:prstGeom prst="rect">
            <a:avLst/>
          </a:prstGeom>
          <a:solidFill>
            <a:schemeClr val="bg1"/>
          </a:solidFill>
        </p:spPr>
        <p:txBody>
          <a:bodyPr wrap="square" rtlCol="0">
            <a:spAutoFit/>
          </a:bodyPr>
          <a:lstStyle/>
          <a:p>
            <a:r>
              <a:rPr lang="en-US" sz="1000" dirty="0">
                <a:solidFill>
                  <a:schemeClr val="tx1">
                    <a:lumMod val="50000"/>
                    <a:lumOff val="50000"/>
                  </a:schemeClr>
                </a:solidFill>
                <a:latin typeface="Tahoma"/>
                <a:cs typeface="Tahoma"/>
              </a:rPr>
              <a:t>Source: Net-Zero America study</a:t>
            </a:r>
          </a:p>
        </p:txBody>
      </p:sp>
      <p:grpSp>
        <p:nvGrpSpPr>
          <p:cNvPr id="13" name="Group 12">
            <a:extLst>
              <a:ext uri="{FF2B5EF4-FFF2-40B4-BE49-F238E27FC236}">
                <a16:creationId xmlns:a16="http://schemas.microsoft.com/office/drawing/2014/main" id="{53D13DBB-3AB3-6A72-927D-E5945B2DEE41}"/>
              </a:ext>
            </a:extLst>
          </p:cNvPr>
          <p:cNvGrpSpPr/>
          <p:nvPr/>
        </p:nvGrpSpPr>
        <p:grpSpPr>
          <a:xfrm>
            <a:off x="1404166" y="3102844"/>
            <a:ext cx="9380368" cy="752640"/>
            <a:chOff x="1404166" y="3102844"/>
            <a:chExt cx="9380368" cy="752640"/>
          </a:xfrm>
        </p:grpSpPr>
        <p:sp>
          <p:nvSpPr>
            <p:cNvPr id="4" name="Rectangle 3">
              <a:extLst>
                <a:ext uri="{FF2B5EF4-FFF2-40B4-BE49-F238E27FC236}">
                  <a16:creationId xmlns:a16="http://schemas.microsoft.com/office/drawing/2014/main" id="{001325A5-E453-B6BF-9795-16E595B0E79D}"/>
                </a:ext>
              </a:extLst>
            </p:cNvPr>
            <p:cNvSpPr/>
            <p:nvPr/>
          </p:nvSpPr>
          <p:spPr>
            <a:xfrm>
              <a:off x="1407466" y="3102844"/>
              <a:ext cx="9377068" cy="752640"/>
            </a:xfrm>
            <a:prstGeom prst="rect">
              <a:avLst/>
            </a:prstGeom>
            <a:solidFill>
              <a:schemeClr val="accent6">
                <a:lumMod val="20000"/>
                <a:lumOff val="80000"/>
                <a:alpha val="3507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BD32618-FAF0-2865-265D-4D7D441652EF}"/>
                </a:ext>
              </a:extLst>
            </p:cNvPr>
            <p:cNvCxnSpPr/>
            <p:nvPr/>
          </p:nvCxnSpPr>
          <p:spPr>
            <a:xfrm flipV="1">
              <a:off x="1404167" y="3855484"/>
              <a:ext cx="9380367"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E27B358-D4B8-EB02-B214-4937A51FD89C}"/>
                </a:ext>
              </a:extLst>
            </p:cNvPr>
            <p:cNvCxnSpPr/>
            <p:nvPr/>
          </p:nvCxnSpPr>
          <p:spPr>
            <a:xfrm flipV="1">
              <a:off x="1404166" y="3102844"/>
              <a:ext cx="9380367"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9C475F18-0B61-5A24-2187-2E42D084A07B}"/>
              </a:ext>
            </a:extLst>
          </p:cNvPr>
          <p:cNvSpPr/>
          <p:nvPr/>
        </p:nvSpPr>
        <p:spPr>
          <a:xfrm>
            <a:off x="7756559" y="916401"/>
            <a:ext cx="3362117" cy="4971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5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60994519"/>
              </p:ext>
            </p:extLst>
          </p:nvPr>
        </p:nvGraphicFramePr>
        <p:xfrm>
          <a:off x="552772" y="898838"/>
          <a:ext cx="11458943" cy="529718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rot="16200000">
            <a:off x="-1347448" y="3253567"/>
            <a:ext cx="4384534" cy="350865"/>
          </a:xfrm>
          <a:prstGeom prst="rect">
            <a:avLst/>
          </a:prstGeom>
        </p:spPr>
        <p:txBody>
          <a:bodyPr wrap="none">
            <a:spAutoFit/>
          </a:bodyPr>
          <a:lstStyle/>
          <a:p>
            <a:pPr algn="ctr" defTabSz="548618">
              <a:defRPr sz="1400" b="1" i="0" u="none" strike="noStrike" kern="1200" baseline="0">
                <a:solidFill>
                  <a:prstClr val="black"/>
                </a:solidFill>
                <a:latin typeface="Montserrat "/>
                <a:ea typeface="+mn-ea"/>
                <a:cs typeface="Montserrat "/>
              </a:defRPr>
            </a:pPr>
            <a:r>
              <a:rPr lang="en-US" sz="1680" b="1" dirty="0">
                <a:solidFill>
                  <a:prstClr val="black"/>
                </a:solidFill>
                <a:latin typeface=""/>
              </a:rPr>
              <a:t>Levelized cost of wind and solar ($/MWh)</a:t>
            </a:r>
          </a:p>
        </p:txBody>
      </p:sp>
      <p:sp>
        <p:nvSpPr>
          <p:cNvPr id="8" name="Rectangle 7"/>
          <p:cNvSpPr/>
          <p:nvPr/>
        </p:nvSpPr>
        <p:spPr>
          <a:xfrm rot="16200000">
            <a:off x="9255102" y="3253566"/>
            <a:ext cx="4184159" cy="350865"/>
          </a:xfrm>
          <a:prstGeom prst="rect">
            <a:avLst/>
          </a:prstGeom>
        </p:spPr>
        <p:txBody>
          <a:bodyPr wrap="none">
            <a:spAutoFit/>
          </a:bodyPr>
          <a:lstStyle/>
          <a:p>
            <a:pPr algn="ctr" defTabSz="548618">
              <a:defRPr sz="1400" b="1" i="0" u="none" strike="noStrike" kern="1200" baseline="0">
                <a:solidFill>
                  <a:prstClr val="black"/>
                </a:solidFill>
                <a:latin typeface="Montserrat "/>
                <a:ea typeface="+mn-ea"/>
                <a:cs typeface="Montserrat "/>
              </a:defRPr>
            </a:pPr>
            <a:r>
              <a:rPr lang="en-US" sz="1680" b="1" dirty="0">
                <a:solidFill>
                  <a:prstClr val="black"/>
                </a:solidFill>
                <a:latin typeface=""/>
              </a:rPr>
              <a:t>Lithium-ion battery pack costs ($/KWh)</a:t>
            </a:r>
          </a:p>
        </p:txBody>
      </p:sp>
      <p:sp>
        <p:nvSpPr>
          <p:cNvPr id="15" name="TextBox 14"/>
          <p:cNvSpPr txBox="1"/>
          <p:nvPr/>
        </p:nvSpPr>
        <p:spPr>
          <a:xfrm>
            <a:off x="2739569" y="6360819"/>
            <a:ext cx="9079243" cy="400110"/>
          </a:xfrm>
          <a:prstGeom prst="rect">
            <a:avLst/>
          </a:prstGeom>
          <a:noFill/>
        </p:spPr>
        <p:txBody>
          <a:bodyPr wrap="square" rtlCol="0">
            <a:spAutoFit/>
          </a:bodyPr>
          <a:lstStyle/>
          <a:p>
            <a:pPr defTabSz="548618">
              <a:defRPr/>
            </a:pP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 Sources: Wind &amp; solar costs from Lazard (2021), Lazard’s Levelized Cost of Energy Analysis – Version 15.0. </a:t>
            </a:r>
            <a:b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r>
              <a:rPr lang="en-US"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Battery pack costs from Bloomberg New Energy Finance (2021),  Battery Price Survey.</a:t>
            </a:r>
          </a:p>
        </p:txBody>
      </p:sp>
      <p:sp>
        <p:nvSpPr>
          <p:cNvPr id="19" name="Rounded Rectangle 18"/>
          <p:cNvSpPr/>
          <p:nvPr/>
        </p:nvSpPr>
        <p:spPr>
          <a:xfrm>
            <a:off x="0" y="5388"/>
            <a:ext cx="12192000" cy="748632"/>
          </a:xfrm>
          <a:prstGeom prst="roundRect">
            <a:avLst>
              <a:gd name="adj" fmla="val 0"/>
            </a:avLst>
          </a:prstGeom>
          <a:solidFill>
            <a:srgbClr val="16304D"/>
          </a:solidFill>
          <a:ln w="6350" cap="flat" cmpd="sng" algn="ctr">
            <a:noFill/>
            <a:prstDash val="solid"/>
            <a:miter lim="800000"/>
          </a:ln>
          <a:effectLst/>
        </p:spPr>
        <p:txBody>
          <a:bodyPr rtlCol="0" anchor="ctr"/>
          <a:lstStyle/>
          <a:p>
            <a:pPr defTabSz="1097236">
              <a:tabLst>
                <a:tab pos="548618" algn="l"/>
              </a:tabLst>
              <a:defRPr/>
            </a:pPr>
            <a:r>
              <a:rPr lang="en-US" sz="2880" kern="0" spc="60" dirty="0">
                <a:solidFill>
                  <a:prstClr val="white"/>
                </a:solidFill>
                <a:latin typeface="Calibri Light" panose="020F0302020204030204"/>
                <a:cs typeface="Montserrat"/>
              </a:rPr>
              <a:t>	THE GOOD NEWS: WIND, SOLAR, BATTERY COSTS PLUMMET…</a:t>
            </a:r>
          </a:p>
        </p:txBody>
      </p:sp>
      <p:grpSp>
        <p:nvGrpSpPr>
          <p:cNvPr id="14" name="Group 13">
            <a:extLst>
              <a:ext uri="{FF2B5EF4-FFF2-40B4-BE49-F238E27FC236}">
                <a16:creationId xmlns:a16="http://schemas.microsoft.com/office/drawing/2014/main" id="{13160C02-2D28-DDAA-38C6-6C917C4AAE88}"/>
              </a:ext>
            </a:extLst>
          </p:cNvPr>
          <p:cNvGrpSpPr/>
          <p:nvPr/>
        </p:nvGrpSpPr>
        <p:grpSpPr>
          <a:xfrm>
            <a:off x="5472675" y="1336919"/>
            <a:ext cx="4591898" cy="1991490"/>
            <a:chOff x="5472675" y="1336919"/>
            <a:chExt cx="4591898" cy="1991490"/>
          </a:xfrm>
        </p:grpSpPr>
        <p:sp>
          <p:nvSpPr>
            <p:cNvPr id="9" name="TextBox 8"/>
            <p:cNvSpPr txBox="1"/>
            <p:nvPr/>
          </p:nvSpPr>
          <p:spPr>
            <a:xfrm>
              <a:off x="5981975" y="1829377"/>
              <a:ext cx="3334832" cy="397438"/>
            </a:xfrm>
            <a:prstGeom prst="rect">
              <a:avLst/>
            </a:prstGeom>
            <a:solidFill>
              <a:srgbClr val="FFFFFF"/>
            </a:solidFill>
            <a:ln>
              <a:solidFill>
                <a:schemeClr val="accent6">
                  <a:lumMod val="75000"/>
                </a:schemeClr>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548618">
                <a:defRPr/>
              </a:pPr>
              <a:r>
                <a:rPr lang="en-US" sz="1680" b="1" dirty="0">
                  <a:solidFill>
                    <a:srgbClr val="F79646">
                      <a:lumMod val="75000"/>
                    </a:srgbClr>
                  </a:solidFill>
                  <a:latin typeface=""/>
                  <a:cs typeface="Montserrat Light"/>
                </a:rPr>
                <a:t>Li-ion packs $/KWh -89%  </a:t>
              </a:r>
            </a:p>
          </p:txBody>
        </p:sp>
        <p:sp>
          <p:nvSpPr>
            <p:cNvPr id="10" name="TextBox 9"/>
            <p:cNvSpPr txBox="1"/>
            <p:nvPr/>
          </p:nvSpPr>
          <p:spPr>
            <a:xfrm>
              <a:off x="5981976" y="2393221"/>
              <a:ext cx="3334832" cy="397438"/>
            </a:xfrm>
            <a:prstGeom prst="rect">
              <a:avLst/>
            </a:prstGeom>
            <a:solidFill>
              <a:schemeClr val="bg1"/>
            </a:solidFill>
            <a:ln>
              <a:solidFill>
                <a:srgbClr val="FFC000"/>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548618">
                <a:defRPr/>
              </a:pPr>
              <a:r>
                <a:rPr lang="en-US" sz="1680" b="1" dirty="0">
                  <a:solidFill>
                    <a:srgbClr val="E9B102"/>
                  </a:solidFill>
                  <a:latin typeface=""/>
                  <a:cs typeface="Montserrat Light"/>
                </a:rPr>
                <a:t>Utility Solar PV $/MWh -85%</a:t>
              </a:r>
            </a:p>
          </p:txBody>
        </p:sp>
        <p:sp>
          <p:nvSpPr>
            <p:cNvPr id="16" name="TextBox 15"/>
            <p:cNvSpPr txBox="1"/>
            <p:nvPr/>
          </p:nvSpPr>
          <p:spPr>
            <a:xfrm>
              <a:off x="5472675" y="1336919"/>
              <a:ext cx="4591898" cy="424732"/>
            </a:xfrm>
            <a:prstGeom prst="rect">
              <a:avLst/>
            </a:prstGeom>
            <a:noFill/>
          </p:spPr>
          <p:txBody>
            <a:bodyPr wrap="square" rtlCol="0">
              <a:spAutoFit/>
            </a:bodyPr>
            <a:lstStyle/>
            <a:p>
              <a:pPr algn="ctr" defTabSz="548618">
                <a:defRPr/>
              </a:pPr>
              <a:r>
                <a:rPr lang="en-US" sz="2160" dirty="0">
                  <a:solidFill>
                    <a:prstClr val="black"/>
                  </a:solidFill>
                  <a:latin typeface=""/>
                  <a:cs typeface="Montserrat"/>
                </a:rPr>
                <a:t>Total cost declines (2010-2021)</a:t>
              </a:r>
            </a:p>
          </p:txBody>
        </p:sp>
        <p:sp>
          <p:nvSpPr>
            <p:cNvPr id="21" name="TextBox 20"/>
            <p:cNvSpPr txBox="1"/>
            <p:nvPr/>
          </p:nvSpPr>
          <p:spPr>
            <a:xfrm>
              <a:off x="5981974" y="2930971"/>
              <a:ext cx="3334834" cy="397438"/>
            </a:xfrm>
            <a:prstGeom prst="rect">
              <a:avLst/>
            </a:prstGeom>
            <a:solidFill>
              <a:srgbClr val="FFFFFF"/>
            </a:solidFill>
            <a:ln>
              <a:solidFill>
                <a:srgbClr val="0070C0"/>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548618">
                <a:defRPr/>
              </a:pPr>
              <a:r>
                <a:rPr lang="en-US" sz="1680" b="1" dirty="0">
                  <a:solidFill>
                    <a:srgbClr val="0070C0"/>
                  </a:solidFill>
                  <a:latin typeface=""/>
                  <a:cs typeface="Montserrat Light"/>
                </a:rPr>
                <a:t>Onshore Wind $/MWh -69%</a:t>
              </a:r>
            </a:p>
          </p:txBody>
        </p:sp>
      </p:grpSp>
      <p:sp>
        <p:nvSpPr>
          <p:cNvPr id="2" name="Rectangle 1">
            <a:extLst>
              <a:ext uri="{FF2B5EF4-FFF2-40B4-BE49-F238E27FC236}">
                <a16:creationId xmlns:a16="http://schemas.microsoft.com/office/drawing/2014/main" id="{2319C4FA-D106-8DB7-13A3-2310066FEF82}"/>
              </a:ext>
            </a:extLst>
          </p:cNvPr>
          <p:cNvSpPr/>
          <p:nvPr/>
        </p:nvSpPr>
        <p:spPr>
          <a:xfrm>
            <a:off x="0" y="-4"/>
            <a:ext cx="12192000" cy="816655"/>
          </a:xfrm>
          <a:prstGeom prst="rect">
            <a:avLst/>
          </a:prstGeom>
          <a:solidFill>
            <a:srgbClr val="121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FB34374-2917-8CBD-D3FA-68C8BB2B7DF5}"/>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7">
            <a:extLst>
              <a:ext uri="{FF2B5EF4-FFF2-40B4-BE49-F238E27FC236}">
                <a16:creationId xmlns:a16="http://schemas.microsoft.com/office/drawing/2014/main" id="{F8FFDD5B-D6E3-28C2-E969-1BB9A55FD5DF}"/>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8</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EEED4F12-034B-CE72-9702-884A2DDD9AA2}"/>
              </a:ext>
            </a:extLst>
          </p:cNvPr>
          <p:cNvPicPr>
            <a:picLocks noChangeAspect="1"/>
          </p:cNvPicPr>
          <p:nvPr/>
        </p:nvPicPr>
        <p:blipFill rotWithShape="1">
          <a:blip r:embed="rId4"/>
          <a:srcRect b="19244"/>
          <a:stretch/>
        </p:blipFill>
        <p:spPr>
          <a:xfrm>
            <a:off x="88759" y="6256982"/>
            <a:ext cx="2459233" cy="548758"/>
          </a:xfrm>
          <a:prstGeom prst="rect">
            <a:avLst/>
          </a:prstGeom>
        </p:spPr>
      </p:pic>
      <p:sp>
        <p:nvSpPr>
          <p:cNvPr id="11" name="TextBox 10">
            <a:extLst>
              <a:ext uri="{FF2B5EF4-FFF2-40B4-BE49-F238E27FC236}">
                <a16:creationId xmlns:a16="http://schemas.microsoft.com/office/drawing/2014/main" id="{B7904B66-C0E3-D981-DB6A-6EEC550F0A70}"/>
              </a:ext>
            </a:extLst>
          </p:cNvPr>
          <p:cNvSpPr txBox="1"/>
          <p:nvPr/>
        </p:nvSpPr>
        <p:spPr>
          <a:xfrm>
            <a:off x="489857" y="167153"/>
            <a:ext cx="11547132" cy="584775"/>
          </a:xfrm>
          <a:prstGeom prst="rect">
            <a:avLst/>
          </a:prstGeom>
          <a:noFill/>
        </p:spPr>
        <p:txBody>
          <a:bodyPr wrap="square" rtlCol="0">
            <a:spAutoFit/>
          </a:bodyPr>
          <a:lstStyle/>
          <a:p>
            <a:pPr lvl="0">
              <a:spcAft>
                <a:spcPts val="600"/>
              </a:spcAft>
            </a:pPr>
            <a:r>
              <a:rPr lang="en-US" sz="3200" dirty="0">
                <a:solidFill>
                  <a:srgbClr val="FFFFFF"/>
                </a:solidFill>
                <a:latin typeface="Franklin Gothic Medium" panose="020B0603020102020204" pitchFamily="34" charset="0"/>
                <a:cs typeface="Montserrat"/>
              </a:rPr>
              <a:t>Wind, solar, and battery costs have plummeted…</a:t>
            </a:r>
          </a:p>
        </p:txBody>
      </p:sp>
      <p:sp>
        <p:nvSpPr>
          <p:cNvPr id="12" name="Rectangle 11">
            <a:extLst>
              <a:ext uri="{FF2B5EF4-FFF2-40B4-BE49-F238E27FC236}">
                <a16:creationId xmlns:a16="http://schemas.microsoft.com/office/drawing/2014/main" id="{01D5B38F-7F9A-D9EC-D8A6-81F7AD8F9FF5}"/>
              </a:ext>
            </a:extLst>
          </p:cNvPr>
          <p:cNvSpPr/>
          <p:nvPr/>
        </p:nvSpPr>
        <p:spPr>
          <a:xfrm flipV="1">
            <a:off x="0" y="6181328"/>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
            </a:endParaRPr>
          </a:p>
        </p:txBody>
      </p:sp>
    </p:spTree>
    <p:extLst>
      <p:ext uri="{BB962C8B-B14F-4D97-AF65-F5344CB8AC3E}">
        <p14:creationId xmlns:p14="http://schemas.microsoft.com/office/powerpoint/2010/main" val="72609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
                                        <p:tgtEl>
                                          <p:spTgt spid="6">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0" dur="1000"/>
                                        <p:tgtEl>
                                          <p:spTgt spid="6">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3" dur="1000"/>
                                        <p:tgtEl>
                                          <p:spTgt spid="6">
                                            <p:graphicEl>
                                              <a:chart seriesIdx="2" categoryIdx="-4" bldStep="series"/>
                                            </p:graphicEl>
                                          </p:spTgt>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United States Capitol Building Under the Sky">
            <a:extLst>
              <a:ext uri="{FF2B5EF4-FFF2-40B4-BE49-F238E27FC236}">
                <a16:creationId xmlns:a16="http://schemas.microsoft.com/office/drawing/2014/main" id="{692EB59D-3EC0-1009-87A4-6B31E13752A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t="2641" b="20251"/>
          <a:stretch/>
        </p:blipFill>
        <p:spPr bwMode="auto">
          <a:xfrm>
            <a:off x="0" y="97980"/>
            <a:ext cx="12183336" cy="60735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DDD44F6-9EB3-2E98-19E4-E899EA31590E}"/>
              </a:ext>
            </a:extLst>
          </p:cNvPr>
          <p:cNvSpPr/>
          <p:nvPr/>
        </p:nvSpPr>
        <p:spPr>
          <a:xfrm>
            <a:off x="0" y="113512"/>
            <a:ext cx="12191824" cy="6058010"/>
          </a:xfrm>
          <a:prstGeom prst="rect">
            <a:avLst/>
          </a:prstGeom>
          <a:gradFill flip="none" rotWithShape="1">
            <a:gsLst>
              <a:gs pos="0">
                <a:schemeClr val="accent1">
                  <a:lumMod val="5000"/>
                  <a:lumOff val="95000"/>
                  <a:alpha val="0"/>
                </a:schemeClr>
              </a:gs>
              <a:gs pos="46000">
                <a:srgbClr val="FDFEFE">
                  <a:alpha val="0"/>
                </a:srgbClr>
              </a:gs>
              <a:gs pos="61000">
                <a:schemeClr val="bg1">
                  <a:alpha val="66247"/>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8854B5-1580-4647-BED0-C45BEC85CEDC}"/>
              </a:ext>
            </a:extLst>
          </p:cNvPr>
          <p:cNvSpPr/>
          <p:nvPr/>
        </p:nvSpPr>
        <p:spPr>
          <a:xfrm flipV="1">
            <a:off x="0" y="-2"/>
            <a:ext cx="12192000" cy="164388"/>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1C47078D-5645-6C41-AD6F-DF4C001B8B38}"/>
              </a:ext>
            </a:extLst>
          </p:cNvPr>
          <p:cNvSpPr>
            <a:spLocks noGrp="1"/>
          </p:cNvSpPr>
          <p:nvPr>
            <p:ph type="sldNum" sz="quarter" idx="12"/>
          </p:nvPr>
        </p:nvSpPr>
        <p:spPr>
          <a:xfrm>
            <a:off x="9298397" y="6379363"/>
            <a:ext cx="2743200" cy="365125"/>
          </a:xfrm>
        </p:spPr>
        <p:txBody>
          <a:bodyPr/>
          <a:lstStyle/>
          <a:p>
            <a:r>
              <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 </a:t>
            </a:r>
            <a:fld id="{84721312-F3FC-F642-81CB-09F9CE92DD8E}" type="slidenum">
              <a:rPr lang="en-US" sz="1800" b="1" smtClean="0">
                <a:solidFill>
                  <a:srgbClr val="EE6D0B"/>
                </a:solidFill>
                <a:latin typeface="Helvetica Neue" panose="02000503000000020004" pitchFamily="2" charset="0"/>
                <a:ea typeface="Helvetica Neue" panose="02000503000000020004" pitchFamily="2" charset="0"/>
                <a:cs typeface="Helvetica Neue" panose="02000503000000020004" pitchFamily="2" charset="0"/>
              </a:rPr>
              <a:t>9</a:t>
            </a:fld>
            <a:endParaRPr lang="en-US" sz="1800" b="1" dirty="0">
              <a:solidFill>
                <a:srgbClr val="EE6D0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Rectangle 1">
            <a:extLst>
              <a:ext uri="{FF2B5EF4-FFF2-40B4-BE49-F238E27FC236}">
                <a16:creationId xmlns:a16="http://schemas.microsoft.com/office/drawing/2014/main" id="{D28A7B63-0C51-3374-86D8-67F23065FACC}"/>
              </a:ext>
            </a:extLst>
          </p:cNvPr>
          <p:cNvSpPr/>
          <p:nvPr/>
        </p:nvSpPr>
        <p:spPr>
          <a:xfrm>
            <a:off x="4697506" y="529547"/>
            <a:ext cx="7041416" cy="2092881"/>
          </a:xfrm>
          <a:prstGeom prst="rect">
            <a:avLst/>
          </a:prstGeom>
        </p:spPr>
        <p:txBody>
          <a:bodyPr wrap="square">
            <a:spAutoFit/>
          </a:bodyPr>
          <a:lstStyle/>
          <a:p>
            <a:pPr algn="r">
              <a:spcAft>
                <a:spcPts val="1000"/>
              </a:spcAft>
            </a:pPr>
            <a:r>
              <a:rPr lang="en-US" sz="2600" b="1" dirty="0">
                <a:latin typeface=""/>
              </a:rPr>
              <a:t>And now, with the passage of the </a:t>
            </a:r>
            <a:r>
              <a:rPr lang="en-US" sz="2600" b="1" i="1" dirty="0">
                <a:latin typeface=""/>
              </a:rPr>
              <a:t>Inflation Reduction Act, </a:t>
            </a:r>
            <a:r>
              <a:rPr lang="en-US" sz="2600" b="1" dirty="0">
                <a:latin typeface=""/>
              </a:rPr>
              <a:t>for the first time in history, the full financial might of the federal government is aligned behind the </a:t>
            </a:r>
            <a:br>
              <a:rPr lang="en-US" sz="2600" b="1" dirty="0">
                <a:latin typeface=""/>
              </a:rPr>
            </a:br>
            <a:r>
              <a:rPr lang="en-US" sz="2600" b="1" dirty="0">
                <a:latin typeface=""/>
              </a:rPr>
              <a:t>clean energy transition...</a:t>
            </a:r>
          </a:p>
        </p:txBody>
      </p:sp>
      <p:pic>
        <p:nvPicPr>
          <p:cNvPr id="3" name="Picture 2">
            <a:extLst>
              <a:ext uri="{FF2B5EF4-FFF2-40B4-BE49-F238E27FC236}">
                <a16:creationId xmlns:a16="http://schemas.microsoft.com/office/drawing/2014/main" id="{1297868A-7CA5-C187-1DB7-7F5D091CACEC}"/>
              </a:ext>
            </a:extLst>
          </p:cNvPr>
          <p:cNvPicPr>
            <a:picLocks noChangeAspect="1"/>
          </p:cNvPicPr>
          <p:nvPr/>
        </p:nvPicPr>
        <p:blipFill rotWithShape="1">
          <a:blip r:embed="rId5"/>
          <a:srcRect b="19244"/>
          <a:stretch/>
        </p:blipFill>
        <p:spPr>
          <a:xfrm>
            <a:off x="88759" y="6256982"/>
            <a:ext cx="2459233" cy="548758"/>
          </a:xfrm>
          <a:prstGeom prst="rect">
            <a:avLst/>
          </a:prstGeom>
        </p:spPr>
      </p:pic>
      <p:sp>
        <p:nvSpPr>
          <p:cNvPr id="7" name="Rectangle 6">
            <a:extLst>
              <a:ext uri="{FF2B5EF4-FFF2-40B4-BE49-F238E27FC236}">
                <a16:creationId xmlns:a16="http://schemas.microsoft.com/office/drawing/2014/main" id="{9033CCBA-0C89-56CB-0CB7-920F0E9DA6A2}"/>
              </a:ext>
            </a:extLst>
          </p:cNvPr>
          <p:cNvSpPr/>
          <p:nvPr/>
        </p:nvSpPr>
        <p:spPr>
          <a:xfrm flipV="1">
            <a:off x="176" y="6171521"/>
            <a:ext cx="12192000" cy="45719"/>
          </a:xfrm>
          <a:prstGeom prst="rect">
            <a:avLst/>
          </a:prstGeom>
          <a:solidFill>
            <a:srgbClr val="EE6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7239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35606</TotalTime>
  <Words>3381</Words>
  <Application>Microsoft Office PowerPoint</Application>
  <PresentationFormat>Widescreen</PresentationFormat>
  <Paragraphs>298</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D. Jenkins</dc:creator>
  <cp:lastModifiedBy>Jesse Jenkins</cp:lastModifiedBy>
  <cp:revision>1781</cp:revision>
  <dcterms:created xsi:type="dcterms:W3CDTF">2021-07-29T16:34:59Z</dcterms:created>
  <dcterms:modified xsi:type="dcterms:W3CDTF">2023-03-22T20:51:49Z</dcterms:modified>
</cp:coreProperties>
</file>